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1"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2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5C56C-930F-4916-A0F5-4BE808B436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934C462-8BA3-41E3-9E13-4BB679F7AA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7A9C940-A996-42E9-B426-F54B0564A909}"/>
              </a:ext>
            </a:extLst>
          </p:cNvPr>
          <p:cNvSpPr>
            <a:spLocks noGrp="1"/>
          </p:cNvSpPr>
          <p:nvPr>
            <p:ph type="dt" sz="half" idx="10"/>
          </p:nvPr>
        </p:nvSpPr>
        <p:spPr/>
        <p:txBody>
          <a:bodyPr/>
          <a:lstStyle/>
          <a:p>
            <a:fld id="{C8927BC8-10BC-464D-9EB9-51C937AC7D14}" type="datetimeFigureOut">
              <a:rPr lang="en-US" smtClean="0"/>
              <a:t>2/28/2022</a:t>
            </a:fld>
            <a:endParaRPr lang="en-US"/>
          </a:p>
        </p:txBody>
      </p:sp>
      <p:sp>
        <p:nvSpPr>
          <p:cNvPr id="5" name="Footer Placeholder 4">
            <a:extLst>
              <a:ext uri="{FF2B5EF4-FFF2-40B4-BE49-F238E27FC236}">
                <a16:creationId xmlns:a16="http://schemas.microsoft.com/office/drawing/2014/main" id="{8F6DCBC7-64B4-44F8-A61F-1696A1747A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8A30B3-D772-4567-BE1B-A21E079884BC}"/>
              </a:ext>
            </a:extLst>
          </p:cNvPr>
          <p:cNvSpPr>
            <a:spLocks noGrp="1"/>
          </p:cNvSpPr>
          <p:nvPr>
            <p:ph type="sldNum" sz="quarter" idx="12"/>
          </p:nvPr>
        </p:nvSpPr>
        <p:spPr/>
        <p:txBody>
          <a:bodyPr/>
          <a:lstStyle/>
          <a:p>
            <a:fld id="{1383DB49-7300-4FB6-A878-DB6A816CC78E}" type="slidenum">
              <a:rPr lang="en-US" smtClean="0"/>
              <a:t>‹#›</a:t>
            </a:fld>
            <a:endParaRPr lang="en-US"/>
          </a:p>
        </p:txBody>
      </p:sp>
    </p:spTree>
    <p:extLst>
      <p:ext uri="{BB962C8B-B14F-4D97-AF65-F5344CB8AC3E}">
        <p14:creationId xmlns:p14="http://schemas.microsoft.com/office/powerpoint/2010/main" val="2654465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7AEB5-0FF2-4F8D-9E9F-FAB3EA39B93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E88054-EEC4-48EA-81E1-CFB7A427D3C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453C25-439D-456D-BDFA-5D02075F9807}"/>
              </a:ext>
            </a:extLst>
          </p:cNvPr>
          <p:cNvSpPr>
            <a:spLocks noGrp="1"/>
          </p:cNvSpPr>
          <p:nvPr>
            <p:ph type="dt" sz="half" idx="10"/>
          </p:nvPr>
        </p:nvSpPr>
        <p:spPr/>
        <p:txBody>
          <a:bodyPr/>
          <a:lstStyle/>
          <a:p>
            <a:fld id="{C8927BC8-10BC-464D-9EB9-51C937AC7D14}" type="datetimeFigureOut">
              <a:rPr lang="en-US" smtClean="0"/>
              <a:t>2/28/2022</a:t>
            </a:fld>
            <a:endParaRPr lang="en-US"/>
          </a:p>
        </p:txBody>
      </p:sp>
      <p:sp>
        <p:nvSpPr>
          <p:cNvPr id="5" name="Footer Placeholder 4">
            <a:extLst>
              <a:ext uri="{FF2B5EF4-FFF2-40B4-BE49-F238E27FC236}">
                <a16:creationId xmlns:a16="http://schemas.microsoft.com/office/drawing/2014/main" id="{47AF5875-3707-492A-B421-A34B58BE39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D6D837-6235-4E83-AE78-F20F2C6323E3}"/>
              </a:ext>
            </a:extLst>
          </p:cNvPr>
          <p:cNvSpPr>
            <a:spLocks noGrp="1"/>
          </p:cNvSpPr>
          <p:nvPr>
            <p:ph type="sldNum" sz="quarter" idx="12"/>
          </p:nvPr>
        </p:nvSpPr>
        <p:spPr/>
        <p:txBody>
          <a:bodyPr/>
          <a:lstStyle/>
          <a:p>
            <a:fld id="{1383DB49-7300-4FB6-A878-DB6A816CC78E}" type="slidenum">
              <a:rPr lang="en-US" smtClean="0"/>
              <a:t>‹#›</a:t>
            </a:fld>
            <a:endParaRPr lang="en-US"/>
          </a:p>
        </p:txBody>
      </p:sp>
    </p:spTree>
    <p:extLst>
      <p:ext uri="{BB962C8B-B14F-4D97-AF65-F5344CB8AC3E}">
        <p14:creationId xmlns:p14="http://schemas.microsoft.com/office/powerpoint/2010/main" val="2933937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508630-76FE-4A47-9BD0-3EC96123EB5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6E71D42-8F33-49A9-ACC5-1F10B709180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8CCA7D-3EFF-4170-9F35-B8C2A7602B71}"/>
              </a:ext>
            </a:extLst>
          </p:cNvPr>
          <p:cNvSpPr>
            <a:spLocks noGrp="1"/>
          </p:cNvSpPr>
          <p:nvPr>
            <p:ph type="dt" sz="half" idx="10"/>
          </p:nvPr>
        </p:nvSpPr>
        <p:spPr/>
        <p:txBody>
          <a:bodyPr/>
          <a:lstStyle/>
          <a:p>
            <a:fld id="{C8927BC8-10BC-464D-9EB9-51C937AC7D14}" type="datetimeFigureOut">
              <a:rPr lang="en-US" smtClean="0"/>
              <a:t>2/28/2022</a:t>
            </a:fld>
            <a:endParaRPr lang="en-US"/>
          </a:p>
        </p:txBody>
      </p:sp>
      <p:sp>
        <p:nvSpPr>
          <p:cNvPr id="5" name="Footer Placeholder 4">
            <a:extLst>
              <a:ext uri="{FF2B5EF4-FFF2-40B4-BE49-F238E27FC236}">
                <a16:creationId xmlns:a16="http://schemas.microsoft.com/office/drawing/2014/main" id="{0707EF32-C68C-4FDE-8F6E-88140CC629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45F3BE-0AE7-4C77-A004-8BF8230E4BA9}"/>
              </a:ext>
            </a:extLst>
          </p:cNvPr>
          <p:cNvSpPr>
            <a:spLocks noGrp="1"/>
          </p:cNvSpPr>
          <p:nvPr>
            <p:ph type="sldNum" sz="quarter" idx="12"/>
          </p:nvPr>
        </p:nvSpPr>
        <p:spPr/>
        <p:txBody>
          <a:bodyPr/>
          <a:lstStyle/>
          <a:p>
            <a:fld id="{1383DB49-7300-4FB6-A878-DB6A816CC78E}" type="slidenum">
              <a:rPr lang="en-US" smtClean="0"/>
              <a:t>‹#›</a:t>
            </a:fld>
            <a:endParaRPr lang="en-US"/>
          </a:p>
        </p:txBody>
      </p:sp>
    </p:spTree>
    <p:extLst>
      <p:ext uri="{BB962C8B-B14F-4D97-AF65-F5344CB8AC3E}">
        <p14:creationId xmlns:p14="http://schemas.microsoft.com/office/powerpoint/2010/main" val="3649940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3E4EA-BACB-496A-B1C0-D9C6B9BF3D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C7BA51-589D-4FBF-8EBC-5F33190658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9A79A1-0549-4D96-AE53-81A3837332FF}"/>
              </a:ext>
            </a:extLst>
          </p:cNvPr>
          <p:cNvSpPr>
            <a:spLocks noGrp="1"/>
          </p:cNvSpPr>
          <p:nvPr>
            <p:ph type="dt" sz="half" idx="10"/>
          </p:nvPr>
        </p:nvSpPr>
        <p:spPr/>
        <p:txBody>
          <a:bodyPr/>
          <a:lstStyle/>
          <a:p>
            <a:fld id="{C8927BC8-10BC-464D-9EB9-51C937AC7D14}" type="datetimeFigureOut">
              <a:rPr lang="en-US" smtClean="0"/>
              <a:t>2/28/2022</a:t>
            </a:fld>
            <a:endParaRPr lang="en-US"/>
          </a:p>
        </p:txBody>
      </p:sp>
      <p:sp>
        <p:nvSpPr>
          <p:cNvPr id="5" name="Footer Placeholder 4">
            <a:extLst>
              <a:ext uri="{FF2B5EF4-FFF2-40B4-BE49-F238E27FC236}">
                <a16:creationId xmlns:a16="http://schemas.microsoft.com/office/drawing/2014/main" id="{932B118E-EC3D-4BD7-B04A-7620AEF6E8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055336-0007-4566-9B41-DC5B5B9B0DE5}"/>
              </a:ext>
            </a:extLst>
          </p:cNvPr>
          <p:cNvSpPr>
            <a:spLocks noGrp="1"/>
          </p:cNvSpPr>
          <p:nvPr>
            <p:ph type="sldNum" sz="quarter" idx="12"/>
          </p:nvPr>
        </p:nvSpPr>
        <p:spPr/>
        <p:txBody>
          <a:bodyPr/>
          <a:lstStyle/>
          <a:p>
            <a:fld id="{1383DB49-7300-4FB6-A878-DB6A816CC78E}" type="slidenum">
              <a:rPr lang="en-US" smtClean="0"/>
              <a:t>‹#›</a:t>
            </a:fld>
            <a:endParaRPr lang="en-US"/>
          </a:p>
        </p:txBody>
      </p:sp>
    </p:spTree>
    <p:extLst>
      <p:ext uri="{BB962C8B-B14F-4D97-AF65-F5344CB8AC3E}">
        <p14:creationId xmlns:p14="http://schemas.microsoft.com/office/powerpoint/2010/main" val="3087881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A2A57-ECC6-4D99-821E-7875709855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3824D62-898E-494A-860F-5571B9B699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191CEF-9281-49C6-9AFA-BDCB666D4B86}"/>
              </a:ext>
            </a:extLst>
          </p:cNvPr>
          <p:cNvSpPr>
            <a:spLocks noGrp="1"/>
          </p:cNvSpPr>
          <p:nvPr>
            <p:ph type="dt" sz="half" idx="10"/>
          </p:nvPr>
        </p:nvSpPr>
        <p:spPr/>
        <p:txBody>
          <a:bodyPr/>
          <a:lstStyle/>
          <a:p>
            <a:fld id="{C8927BC8-10BC-464D-9EB9-51C937AC7D14}" type="datetimeFigureOut">
              <a:rPr lang="en-US" smtClean="0"/>
              <a:t>2/28/2022</a:t>
            </a:fld>
            <a:endParaRPr lang="en-US"/>
          </a:p>
        </p:txBody>
      </p:sp>
      <p:sp>
        <p:nvSpPr>
          <p:cNvPr id="5" name="Footer Placeholder 4">
            <a:extLst>
              <a:ext uri="{FF2B5EF4-FFF2-40B4-BE49-F238E27FC236}">
                <a16:creationId xmlns:a16="http://schemas.microsoft.com/office/drawing/2014/main" id="{6A7CBBA1-03F2-40D3-AE4C-677FE4413E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77EFF8-1F14-4700-870C-076349C2F67F}"/>
              </a:ext>
            </a:extLst>
          </p:cNvPr>
          <p:cNvSpPr>
            <a:spLocks noGrp="1"/>
          </p:cNvSpPr>
          <p:nvPr>
            <p:ph type="sldNum" sz="quarter" idx="12"/>
          </p:nvPr>
        </p:nvSpPr>
        <p:spPr/>
        <p:txBody>
          <a:bodyPr/>
          <a:lstStyle/>
          <a:p>
            <a:fld id="{1383DB49-7300-4FB6-A878-DB6A816CC78E}" type="slidenum">
              <a:rPr lang="en-US" smtClean="0"/>
              <a:t>‹#›</a:t>
            </a:fld>
            <a:endParaRPr lang="en-US"/>
          </a:p>
        </p:txBody>
      </p:sp>
    </p:spTree>
    <p:extLst>
      <p:ext uri="{BB962C8B-B14F-4D97-AF65-F5344CB8AC3E}">
        <p14:creationId xmlns:p14="http://schemas.microsoft.com/office/powerpoint/2010/main" val="2340255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00657-7C39-40EA-A658-651F2907B2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6A9DDA-648B-49CF-A015-DE72AB90A94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21E212-4E5E-471B-B37E-F583FC0CECA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A5E957-07AE-4E3B-81CA-CE14BA205CE7}"/>
              </a:ext>
            </a:extLst>
          </p:cNvPr>
          <p:cNvSpPr>
            <a:spLocks noGrp="1"/>
          </p:cNvSpPr>
          <p:nvPr>
            <p:ph type="dt" sz="half" idx="10"/>
          </p:nvPr>
        </p:nvSpPr>
        <p:spPr/>
        <p:txBody>
          <a:bodyPr/>
          <a:lstStyle/>
          <a:p>
            <a:fld id="{C8927BC8-10BC-464D-9EB9-51C937AC7D14}" type="datetimeFigureOut">
              <a:rPr lang="en-US" smtClean="0"/>
              <a:t>2/28/2022</a:t>
            </a:fld>
            <a:endParaRPr lang="en-US"/>
          </a:p>
        </p:txBody>
      </p:sp>
      <p:sp>
        <p:nvSpPr>
          <p:cNvPr id="6" name="Footer Placeholder 5">
            <a:extLst>
              <a:ext uri="{FF2B5EF4-FFF2-40B4-BE49-F238E27FC236}">
                <a16:creationId xmlns:a16="http://schemas.microsoft.com/office/drawing/2014/main" id="{BB6B417D-27A7-4179-963C-341EE03BB8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8C0CBC-D1AC-4B91-8161-936B4EAF0E95}"/>
              </a:ext>
            </a:extLst>
          </p:cNvPr>
          <p:cNvSpPr>
            <a:spLocks noGrp="1"/>
          </p:cNvSpPr>
          <p:nvPr>
            <p:ph type="sldNum" sz="quarter" idx="12"/>
          </p:nvPr>
        </p:nvSpPr>
        <p:spPr/>
        <p:txBody>
          <a:bodyPr/>
          <a:lstStyle/>
          <a:p>
            <a:fld id="{1383DB49-7300-4FB6-A878-DB6A816CC78E}" type="slidenum">
              <a:rPr lang="en-US" smtClean="0"/>
              <a:t>‹#›</a:t>
            </a:fld>
            <a:endParaRPr lang="en-US"/>
          </a:p>
        </p:txBody>
      </p:sp>
    </p:spTree>
    <p:extLst>
      <p:ext uri="{BB962C8B-B14F-4D97-AF65-F5344CB8AC3E}">
        <p14:creationId xmlns:p14="http://schemas.microsoft.com/office/powerpoint/2010/main" val="3275879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962D2-8F5C-40AC-AE50-890222CF747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932D2DF-F210-4770-B1E2-DCA1642C68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26F0EFC-BD7C-4CB7-BDE8-98689C30C97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6218203-FFA4-48E1-B5A5-2E95F2BA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6E556B9-BCF7-4E3D-BC0F-F6E4CC46B20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C79952C-70F7-4084-B954-B28E0523EAFF}"/>
              </a:ext>
            </a:extLst>
          </p:cNvPr>
          <p:cNvSpPr>
            <a:spLocks noGrp="1"/>
          </p:cNvSpPr>
          <p:nvPr>
            <p:ph type="dt" sz="half" idx="10"/>
          </p:nvPr>
        </p:nvSpPr>
        <p:spPr/>
        <p:txBody>
          <a:bodyPr/>
          <a:lstStyle/>
          <a:p>
            <a:fld id="{C8927BC8-10BC-464D-9EB9-51C937AC7D14}" type="datetimeFigureOut">
              <a:rPr lang="en-US" smtClean="0"/>
              <a:t>2/28/2022</a:t>
            </a:fld>
            <a:endParaRPr lang="en-US"/>
          </a:p>
        </p:txBody>
      </p:sp>
      <p:sp>
        <p:nvSpPr>
          <p:cNvPr id="8" name="Footer Placeholder 7">
            <a:extLst>
              <a:ext uri="{FF2B5EF4-FFF2-40B4-BE49-F238E27FC236}">
                <a16:creationId xmlns:a16="http://schemas.microsoft.com/office/drawing/2014/main" id="{FF9F7FA1-751E-48F4-97D7-CDAB4C4A03B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63A305A-3FB1-42D7-AC0D-69C55C17B8FB}"/>
              </a:ext>
            </a:extLst>
          </p:cNvPr>
          <p:cNvSpPr>
            <a:spLocks noGrp="1"/>
          </p:cNvSpPr>
          <p:nvPr>
            <p:ph type="sldNum" sz="quarter" idx="12"/>
          </p:nvPr>
        </p:nvSpPr>
        <p:spPr/>
        <p:txBody>
          <a:bodyPr/>
          <a:lstStyle/>
          <a:p>
            <a:fld id="{1383DB49-7300-4FB6-A878-DB6A816CC78E}" type="slidenum">
              <a:rPr lang="en-US" smtClean="0"/>
              <a:t>‹#›</a:t>
            </a:fld>
            <a:endParaRPr lang="en-US"/>
          </a:p>
        </p:txBody>
      </p:sp>
    </p:spTree>
    <p:extLst>
      <p:ext uri="{BB962C8B-B14F-4D97-AF65-F5344CB8AC3E}">
        <p14:creationId xmlns:p14="http://schemas.microsoft.com/office/powerpoint/2010/main" val="1769394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E78C5-89EA-438D-A76C-3F3B272BBE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7170656-1B3A-47DB-8972-5EB4D12ED3F3}"/>
              </a:ext>
            </a:extLst>
          </p:cNvPr>
          <p:cNvSpPr>
            <a:spLocks noGrp="1"/>
          </p:cNvSpPr>
          <p:nvPr>
            <p:ph type="dt" sz="half" idx="10"/>
          </p:nvPr>
        </p:nvSpPr>
        <p:spPr/>
        <p:txBody>
          <a:bodyPr/>
          <a:lstStyle/>
          <a:p>
            <a:fld id="{C8927BC8-10BC-464D-9EB9-51C937AC7D14}" type="datetimeFigureOut">
              <a:rPr lang="en-US" smtClean="0"/>
              <a:t>2/28/2022</a:t>
            </a:fld>
            <a:endParaRPr lang="en-US"/>
          </a:p>
        </p:txBody>
      </p:sp>
      <p:sp>
        <p:nvSpPr>
          <p:cNvPr id="4" name="Footer Placeholder 3">
            <a:extLst>
              <a:ext uri="{FF2B5EF4-FFF2-40B4-BE49-F238E27FC236}">
                <a16:creationId xmlns:a16="http://schemas.microsoft.com/office/drawing/2014/main" id="{77C9033D-B9D9-46A5-8315-C0744EC112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ABCB41B-1FA1-49C8-A6DA-DFEF507433FE}"/>
              </a:ext>
            </a:extLst>
          </p:cNvPr>
          <p:cNvSpPr>
            <a:spLocks noGrp="1"/>
          </p:cNvSpPr>
          <p:nvPr>
            <p:ph type="sldNum" sz="quarter" idx="12"/>
          </p:nvPr>
        </p:nvSpPr>
        <p:spPr/>
        <p:txBody>
          <a:bodyPr/>
          <a:lstStyle/>
          <a:p>
            <a:fld id="{1383DB49-7300-4FB6-A878-DB6A816CC78E}" type="slidenum">
              <a:rPr lang="en-US" smtClean="0"/>
              <a:t>‹#›</a:t>
            </a:fld>
            <a:endParaRPr lang="en-US"/>
          </a:p>
        </p:txBody>
      </p:sp>
    </p:spTree>
    <p:extLst>
      <p:ext uri="{BB962C8B-B14F-4D97-AF65-F5344CB8AC3E}">
        <p14:creationId xmlns:p14="http://schemas.microsoft.com/office/powerpoint/2010/main" val="3199606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36BA68-6A21-49F5-A87B-0EFC19EF8E76}"/>
              </a:ext>
            </a:extLst>
          </p:cNvPr>
          <p:cNvSpPr>
            <a:spLocks noGrp="1"/>
          </p:cNvSpPr>
          <p:nvPr>
            <p:ph type="dt" sz="half" idx="10"/>
          </p:nvPr>
        </p:nvSpPr>
        <p:spPr/>
        <p:txBody>
          <a:bodyPr/>
          <a:lstStyle/>
          <a:p>
            <a:fld id="{C8927BC8-10BC-464D-9EB9-51C937AC7D14}" type="datetimeFigureOut">
              <a:rPr lang="en-US" smtClean="0"/>
              <a:t>2/28/2022</a:t>
            </a:fld>
            <a:endParaRPr lang="en-US"/>
          </a:p>
        </p:txBody>
      </p:sp>
      <p:sp>
        <p:nvSpPr>
          <p:cNvPr id="3" name="Footer Placeholder 2">
            <a:extLst>
              <a:ext uri="{FF2B5EF4-FFF2-40B4-BE49-F238E27FC236}">
                <a16:creationId xmlns:a16="http://schemas.microsoft.com/office/drawing/2014/main" id="{A49BBED2-656A-44F8-BE53-593089EEBB9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283F50-005F-435E-AFE8-94D19E02C869}"/>
              </a:ext>
            </a:extLst>
          </p:cNvPr>
          <p:cNvSpPr>
            <a:spLocks noGrp="1"/>
          </p:cNvSpPr>
          <p:nvPr>
            <p:ph type="sldNum" sz="quarter" idx="12"/>
          </p:nvPr>
        </p:nvSpPr>
        <p:spPr/>
        <p:txBody>
          <a:bodyPr/>
          <a:lstStyle/>
          <a:p>
            <a:fld id="{1383DB49-7300-4FB6-A878-DB6A816CC78E}" type="slidenum">
              <a:rPr lang="en-US" smtClean="0"/>
              <a:t>‹#›</a:t>
            </a:fld>
            <a:endParaRPr lang="en-US"/>
          </a:p>
        </p:txBody>
      </p:sp>
    </p:spTree>
    <p:extLst>
      <p:ext uri="{BB962C8B-B14F-4D97-AF65-F5344CB8AC3E}">
        <p14:creationId xmlns:p14="http://schemas.microsoft.com/office/powerpoint/2010/main" val="888971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D78E3-059F-45BC-9148-4122B9EAB3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E99DE7F-C628-461A-B9E2-4ABB0F3443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FB2E067-900C-4F21-943C-56222F3E5A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3947B6-E369-4777-9B8F-A44FF4B9C380}"/>
              </a:ext>
            </a:extLst>
          </p:cNvPr>
          <p:cNvSpPr>
            <a:spLocks noGrp="1"/>
          </p:cNvSpPr>
          <p:nvPr>
            <p:ph type="dt" sz="half" idx="10"/>
          </p:nvPr>
        </p:nvSpPr>
        <p:spPr/>
        <p:txBody>
          <a:bodyPr/>
          <a:lstStyle/>
          <a:p>
            <a:fld id="{C8927BC8-10BC-464D-9EB9-51C937AC7D14}" type="datetimeFigureOut">
              <a:rPr lang="en-US" smtClean="0"/>
              <a:t>2/28/2022</a:t>
            </a:fld>
            <a:endParaRPr lang="en-US"/>
          </a:p>
        </p:txBody>
      </p:sp>
      <p:sp>
        <p:nvSpPr>
          <p:cNvPr id="6" name="Footer Placeholder 5">
            <a:extLst>
              <a:ext uri="{FF2B5EF4-FFF2-40B4-BE49-F238E27FC236}">
                <a16:creationId xmlns:a16="http://schemas.microsoft.com/office/drawing/2014/main" id="{39E71320-9585-4AB1-8399-9A23B43624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F209D9-2146-4A91-8DC1-39375A1D5149}"/>
              </a:ext>
            </a:extLst>
          </p:cNvPr>
          <p:cNvSpPr>
            <a:spLocks noGrp="1"/>
          </p:cNvSpPr>
          <p:nvPr>
            <p:ph type="sldNum" sz="quarter" idx="12"/>
          </p:nvPr>
        </p:nvSpPr>
        <p:spPr/>
        <p:txBody>
          <a:bodyPr/>
          <a:lstStyle/>
          <a:p>
            <a:fld id="{1383DB49-7300-4FB6-A878-DB6A816CC78E}" type="slidenum">
              <a:rPr lang="en-US" smtClean="0"/>
              <a:t>‹#›</a:t>
            </a:fld>
            <a:endParaRPr lang="en-US"/>
          </a:p>
        </p:txBody>
      </p:sp>
    </p:spTree>
    <p:extLst>
      <p:ext uri="{BB962C8B-B14F-4D97-AF65-F5344CB8AC3E}">
        <p14:creationId xmlns:p14="http://schemas.microsoft.com/office/powerpoint/2010/main" val="3688801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7D1AD-C3BB-4FCB-BDC3-4BD8AFD633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B209B6-7196-4E44-B19D-ECF7572BA2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4560B72-D534-4822-B714-CEA7C4EDC7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C0FF4E-FF2C-4011-9206-C72892E93D6E}"/>
              </a:ext>
            </a:extLst>
          </p:cNvPr>
          <p:cNvSpPr>
            <a:spLocks noGrp="1"/>
          </p:cNvSpPr>
          <p:nvPr>
            <p:ph type="dt" sz="half" idx="10"/>
          </p:nvPr>
        </p:nvSpPr>
        <p:spPr/>
        <p:txBody>
          <a:bodyPr/>
          <a:lstStyle/>
          <a:p>
            <a:fld id="{C8927BC8-10BC-464D-9EB9-51C937AC7D14}" type="datetimeFigureOut">
              <a:rPr lang="en-US" smtClean="0"/>
              <a:t>2/28/2022</a:t>
            </a:fld>
            <a:endParaRPr lang="en-US"/>
          </a:p>
        </p:txBody>
      </p:sp>
      <p:sp>
        <p:nvSpPr>
          <p:cNvPr id="6" name="Footer Placeholder 5">
            <a:extLst>
              <a:ext uri="{FF2B5EF4-FFF2-40B4-BE49-F238E27FC236}">
                <a16:creationId xmlns:a16="http://schemas.microsoft.com/office/drawing/2014/main" id="{E53AE171-B43D-4F41-A024-0D7E7BE4BF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B29170-B4AE-49C3-A60A-48BC5FE55FA9}"/>
              </a:ext>
            </a:extLst>
          </p:cNvPr>
          <p:cNvSpPr>
            <a:spLocks noGrp="1"/>
          </p:cNvSpPr>
          <p:nvPr>
            <p:ph type="sldNum" sz="quarter" idx="12"/>
          </p:nvPr>
        </p:nvSpPr>
        <p:spPr/>
        <p:txBody>
          <a:bodyPr/>
          <a:lstStyle/>
          <a:p>
            <a:fld id="{1383DB49-7300-4FB6-A878-DB6A816CC78E}" type="slidenum">
              <a:rPr lang="en-US" smtClean="0"/>
              <a:t>‹#›</a:t>
            </a:fld>
            <a:endParaRPr lang="en-US"/>
          </a:p>
        </p:txBody>
      </p:sp>
    </p:spTree>
    <p:extLst>
      <p:ext uri="{BB962C8B-B14F-4D97-AF65-F5344CB8AC3E}">
        <p14:creationId xmlns:p14="http://schemas.microsoft.com/office/powerpoint/2010/main" val="1959719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DAB7C1-2EE7-4B43-AB78-ED410439D2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9255F7-939B-4027-9C21-CD57DB046D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B73267-3833-4B41-93D5-65BB3827FA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927BC8-10BC-464D-9EB9-51C937AC7D14}" type="datetimeFigureOut">
              <a:rPr lang="en-US" smtClean="0"/>
              <a:t>2/28/2022</a:t>
            </a:fld>
            <a:endParaRPr lang="en-US"/>
          </a:p>
        </p:txBody>
      </p:sp>
      <p:sp>
        <p:nvSpPr>
          <p:cNvPr id="5" name="Footer Placeholder 4">
            <a:extLst>
              <a:ext uri="{FF2B5EF4-FFF2-40B4-BE49-F238E27FC236}">
                <a16:creationId xmlns:a16="http://schemas.microsoft.com/office/drawing/2014/main" id="{F50B7F06-A069-4C13-B230-502EBBA822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B8B63D8-4F8A-493D-BF9D-6426F50356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83DB49-7300-4FB6-A878-DB6A816CC78E}" type="slidenum">
              <a:rPr lang="en-US" smtClean="0"/>
              <a:t>‹#›</a:t>
            </a:fld>
            <a:endParaRPr lang="en-US"/>
          </a:p>
        </p:txBody>
      </p:sp>
    </p:spTree>
    <p:extLst>
      <p:ext uri="{BB962C8B-B14F-4D97-AF65-F5344CB8AC3E}">
        <p14:creationId xmlns:p14="http://schemas.microsoft.com/office/powerpoint/2010/main" val="1118702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100" y="349250"/>
            <a:ext cx="11099800" cy="18034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A8E5AC6-03F1-4535-A540-04587424199D}"/>
              </a:ext>
            </a:extLst>
          </p:cNvPr>
          <p:cNvSpPr>
            <a:spLocks noGrp="1"/>
          </p:cNvSpPr>
          <p:nvPr>
            <p:ph type="ctrTitle"/>
          </p:nvPr>
        </p:nvSpPr>
        <p:spPr>
          <a:xfrm>
            <a:off x="838200" y="588168"/>
            <a:ext cx="10515600" cy="1325563"/>
          </a:xfrm>
        </p:spPr>
        <p:txBody>
          <a:bodyPr vert="horz" lIns="91440" tIns="45720" rIns="91440" bIns="45720" rtlCol="0" anchor="ctr">
            <a:normAutofit/>
          </a:bodyPr>
          <a:lstStyle/>
          <a:p>
            <a:r>
              <a:rPr lang="en-US" sz="4600" kern="1200">
                <a:solidFill>
                  <a:srgbClr val="FFFFFF"/>
                </a:solidFill>
                <a:latin typeface="+mj-lt"/>
                <a:ea typeface="+mj-ea"/>
                <a:cs typeface="+mj-cs"/>
              </a:rPr>
              <a:t>The Bible Timeline</a:t>
            </a:r>
          </a:p>
        </p:txBody>
      </p:sp>
      <p:sp>
        <p:nvSpPr>
          <p:cNvPr id="3" name="Subtitle 2">
            <a:extLst>
              <a:ext uri="{FF2B5EF4-FFF2-40B4-BE49-F238E27FC236}">
                <a16:creationId xmlns:a16="http://schemas.microsoft.com/office/drawing/2014/main" id="{C6C7F216-23FF-4736-855A-14C4C52A80FE}"/>
              </a:ext>
            </a:extLst>
          </p:cNvPr>
          <p:cNvSpPr>
            <a:spLocks noGrp="1"/>
          </p:cNvSpPr>
          <p:nvPr>
            <p:ph type="subTitle" idx="1"/>
          </p:nvPr>
        </p:nvSpPr>
        <p:spPr>
          <a:xfrm>
            <a:off x="838200" y="2391568"/>
            <a:ext cx="10515600" cy="3785394"/>
          </a:xfrm>
        </p:spPr>
        <p:txBody>
          <a:bodyPr vert="horz" lIns="91440" tIns="45720" rIns="91440" bIns="45720" rtlCol="0" anchor="ctr">
            <a:normAutofit/>
          </a:bodyPr>
          <a:lstStyle/>
          <a:p>
            <a:pPr algn="l"/>
            <a:r>
              <a:rPr lang="en-US" sz="1800" dirty="0">
                <a:effectLst/>
                <a:latin typeface="Times New Roman" panose="02020603050405020304" pitchFamily="18" charset="0"/>
                <a:cs typeface="Times New Roman" panose="02020603050405020304" pitchFamily="18" charset="0"/>
              </a:rPr>
              <a:t>This timeline is theoretical.  The purpose of a theory is to publicize it and allow one’s colleagues to either discredit it or build upon it.  </a:t>
            </a:r>
          </a:p>
          <a:p>
            <a:pPr indent="-228600" algn="l">
              <a:buFont typeface="Arial" panose="020B0604020202020204" pitchFamily="34" charset="0"/>
              <a:buChar char="•"/>
            </a:pPr>
            <a:endParaRPr lang="en-US" sz="1800" dirty="0">
              <a:latin typeface="Times New Roman" panose="02020603050405020304" pitchFamily="18" charset="0"/>
              <a:cs typeface="Times New Roman" panose="02020603050405020304" pitchFamily="18" charset="0"/>
            </a:endParaRPr>
          </a:p>
          <a:p>
            <a:pPr algn="l"/>
            <a:r>
              <a:rPr lang="en-US" sz="1800" dirty="0">
                <a:effectLst/>
                <a:latin typeface="Times New Roman" panose="02020603050405020304" pitchFamily="18" charset="0"/>
                <a:cs typeface="Times New Roman" panose="02020603050405020304" pitchFamily="18" charset="0"/>
              </a:rPr>
              <a:t>Theory: Christ will return to take us to himself at the rapture when the work of the Holy Spirit is done. We are approaching 2000 years of the ministry of the Holy Spirit at a time when He is noticeably withdrawing from his mission to convict the world of sin.  We are clearly entering th</a:t>
            </a:r>
            <a:r>
              <a:rPr lang="en-US" sz="1800" dirty="0">
                <a:latin typeface="Times New Roman" panose="02020603050405020304" pitchFamily="18" charset="0"/>
                <a:cs typeface="Times New Roman" panose="02020603050405020304" pitchFamily="18" charset="0"/>
              </a:rPr>
              <a:t>e times of </a:t>
            </a:r>
            <a:r>
              <a:rPr lang="en-US" sz="1800" b="1" dirty="0">
                <a:latin typeface="Times New Roman" panose="02020603050405020304" pitchFamily="18" charset="0"/>
                <a:cs typeface="Times New Roman" panose="02020603050405020304" pitchFamily="18" charset="0"/>
              </a:rPr>
              <a:t>Noah and Lot </a:t>
            </a:r>
            <a:r>
              <a:rPr lang="en-US" sz="1800" dirty="0">
                <a:latin typeface="Times New Roman" panose="02020603050405020304" pitchFamily="18" charset="0"/>
                <a:cs typeface="Times New Roman" panose="02020603050405020304" pitchFamily="18" charset="0"/>
              </a:rPr>
              <a:t>which means God’s people will be removed so God can fulfill his promises to the nation of Israel.  </a:t>
            </a:r>
            <a:r>
              <a:rPr lang="en-US" sz="1800" dirty="0">
                <a:effectLst/>
                <a:latin typeface="Times New Roman" panose="02020603050405020304" pitchFamily="18" charset="0"/>
                <a:cs typeface="Times New Roman" panose="02020603050405020304" pitchFamily="18" charset="0"/>
              </a:rPr>
              <a:t>It is theorized that the work of the Holy Spirit will end at 2000 years of ministry.</a:t>
            </a:r>
          </a:p>
          <a:p>
            <a:pPr indent="-228600" algn="l">
              <a:buFont typeface="Arial" panose="020B0604020202020204" pitchFamily="34" charset="0"/>
              <a:buChar char="•"/>
            </a:pPr>
            <a:endParaRPr lang="en-US" sz="1300" dirty="0"/>
          </a:p>
          <a:p>
            <a:pPr indent="-228600" algn="l">
              <a:buFont typeface="Arial" panose="020B0604020202020204" pitchFamily="34" charset="0"/>
              <a:buChar char="•"/>
            </a:pPr>
            <a:endParaRPr lang="en-US" sz="1300" dirty="0"/>
          </a:p>
        </p:txBody>
      </p:sp>
    </p:spTree>
    <p:extLst>
      <p:ext uri="{BB962C8B-B14F-4D97-AF65-F5344CB8AC3E}">
        <p14:creationId xmlns:p14="http://schemas.microsoft.com/office/powerpoint/2010/main" val="22242814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BF91833-E304-4AC2-9AB8-E4FB7A3BDC70}"/>
              </a:ext>
            </a:extLst>
          </p:cNvPr>
          <p:cNvSpPr>
            <a:spLocks noGrp="1"/>
          </p:cNvSpPr>
          <p:nvPr>
            <p:ph type="title"/>
          </p:nvPr>
        </p:nvSpPr>
        <p:spPr>
          <a:xfrm>
            <a:off x="838200" y="365125"/>
            <a:ext cx="10515600" cy="1325563"/>
          </a:xfrm>
        </p:spPr>
        <p:txBody>
          <a:bodyPr>
            <a:normAutofit/>
          </a:bodyPr>
          <a:lstStyle/>
          <a:p>
            <a:pPr algn="ctr"/>
            <a:r>
              <a:rPr lang="en-US" sz="4600">
                <a:solidFill>
                  <a:srgbClr val="FFFFFF"/>
                </a:solidFill>
              </a:rPr>
              <a:t>From Hosea to Daniel </a:t>
            </a:r>
          </a:p>
        </p:txBody>
      </p:sp>
      <p:graphicFrame>
        <p:nvGraphicFramePr>
          <p:cNvPr id="4" name="Content Placeholder 3">
            <a:extLst>
              <a:ext uri="{FF2B5EF4-FFF2-40B4-BE49-F238E27FC236}">
                <a16:creationId xmlns:a16="http://schemas.microsoft.com/office/drawing/2014/main" id="{79A8ADEC-B961-40D2-949C-EDBEEFC61010}"/>
              </a:ext>
            </a:extLst>
          </p:cNvPr>
          <p:cNvGraphicFramePr>
            <a:graphicFrameLocks noGrp="1"/>
          </p:cNvGraphicFramePr>
          <p:nvPr>
            <p:ph idx="1"/>
            <p:extLst>
              <p:ext uri="{D42A27DB-BD31-4B8C-83A1-F6EECF244321}">
                <p14:modId xmlns:p14="http://schemas.microsoft.com/office/powerpoint/2010/main" val="16079303"/>
              </p:ext>
            </p:extLst>
          </p:nvPr>
        </p:nvGraphicFramePr>
        <p:xfrm>
          <a:off x="1006678" y="1979802"/>
          <a:ext cx="10947632" cy="4728980"/>
        </p:xfrm>
        <a:graphic>
          <a:graphicData uri="http://schemas.openxmlformats.org/drawingml/2006/table">
            <a:tbl>
              <a:tblPr firstRow="1" firstCol="1" bandRow="1">
                <a:tableStyleId>{5C22544A-7EE6-4342-B048-85BDC9FD1C3A}</a:tableStyleId>
              </a:tblPr>
              <a:tblGrid>
                <a:gridCol w="4275665">
                  <a:extLst>
                    <a:ext uri="{9D8B030D-6E8A-4147-A177-3AD203B41FA5}">
                      <a16:colId xmlns:a16="http://schemas.microsoft.com/office/drawing/2014/main" val="2618184631"/>
                    </a:ext>
                  </a:extLst>
                </a:gridCol>
                <a:gridCol w="1147267">
                  <a:extLst>
                    <a:ext uri="{9D8B030D-6E8A-4147-A177-3AD203B41FA5}">
                      <a16:colId xmlns:a16="http://schemas.microsoft.com/office/drawing/2014/main" val="4161481008"/>
                    </a:ext>
                  </a:extLst>
                </a:gridCol>
                <a:gridCol w="5524700">
                  <a:extLst>
                    <a:ext uri="{9D8B030D-6E8A-4147-A177-3AD203B41FA5}">
                      <a16:colId xmlns:a16="http://schemas.microsoft.com/office/drawing/2014/main" val="2257300400"/>
                    </a:ext>
                  </a:extLst>
                </a:gridCol>
              </a:tblGrid>
              <a:tr h="210218">
                <a:tc>
                  <a:txBody>
                    <a:bodyPr/>
                    <a:lstStyle/>
                    <a:p>
                      <a:pPr marL="0" marR="0">
                        <a:lnSpc>
                          <a:spcPct val="107000"/>
                        </a:lnSpc>
                        <a:spcBef>
                          <a:spcPts val="0"/>
                        </a:spcBef>
                        <a:spcAft>
                          <a:spcPts val="0"/>
                        </a:spcAft>
                      </a:pPr>
                      <a:r>
                        <a:rPr lang="en-US" sz="1200">
                          <a:effectLst/>
                        </a:rPr>
                        <a:t>Hosea prophesizes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715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extLst>
                  <a:ext uri="{0D108BD9-81ED-4DB2-BD59-A6C34878D82A}">
                    <a16:rowId xmlns:a16="http://schemas.microsoft.com/office/drawing/2014/main" val="1818736291"/>
                  </a:ext>
                </a:extLst>
              </a:tr>
              <a:tr h="206271">
                <a:tc>
                  <a:txBody>
                    <a:bodyPr/>
                    <a:lstStyle/>
                    <a:p>
                      <a:pPr marL="0" marR="0">
                        <a:lnSpc>
                          <a:spcPct val="107000"/>
                        </a:lnSpc>
                        <a:spcBef>
                          <a:spcPts val="0"/>
                        </a:spcBef>
                        <a:spcAft>
                          <a:spcPts val="0"/>
                        </a:spcAft>
                      </a:pPr>
                      <a:r>
                        <a:rPr lang="en-US" sz="1200">
                          <a:effectLst/>
                        </a:rPr>
                        <a:t>Micah prophesizes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700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extLst>
                  <a:ext uri="{0D108BD9-81ED-4DB2-BD59-A6C34878D82A}">
                    <a16:rowId xmlns:a16="http://schemas.microsoft.com/office/drawing/2014/main" val="651607012"/>
                  </a:ext>
                </a:extLst>
              </a:tr>
              <a:tr h="206271">
                <a:tc>
                  <a:txBody>
                    <a:bodyPr/>
                    <a:lstStyle/>
                    <a:p>
                      <a:pPr marL="0" marR="0">
                        <a:lnSpc>
                          <a:spcPct val="107000"/>
                        </a:lnSpc>
                        <a:spcBef>
                          <a:spcPts val="0"/>
                        </a:spcBef>
                        <a:spcAft>
                          <a:spcPts val="0"/>
                        </a:spcAft>
                      </a:pPr>
                      <a:r>
                        <a:rPr lang="en-US" sz="1200">
                          <a:effectLst/>
                        </a:rPr>
                        <a:t>Isaiah writes his book</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700-685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extLst>
                  <a:ext uri="{0D108BD9-81ED-4DB2-BD59-A6C34878D82A}">
                    <a16:rowId xmlns:a16="http://schemas.microsoft.com/office/drawing/2014/main" val="2033619635"/>
                  </a:ext>
                </a:extLst>
              </a:tr>
              <a:tr h="206271">
                <a:tc>
                  <a:txBody>
                    <a:bodyPr/>
                    <a:lstStyle/>
                    <a:p>
                      <a:pPr marL="0" marR="0">
                        <a:lnSpc>
                          <a:spcPct val="107000"/>
                        </a:lnSpc>
                        <a:spcBef>
                          <a:spcPts val="0"/>
                        </a:spcBef>
                        <a:spcAft>
                          <a:spcPts val="0"/>
                        </a:spcAft>
                      </a:pPr>
                      <a:r>
                        <a:rPr lang="en-US" sz="1200">
                          <a:effectLst/>
                        </a:rPr>
                        <a:t>Manasseh rules over Judah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696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II Kings 2:1-18 (coregency with Hezekiah)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extLst>
                  <a:ext uri="{0D108BD9-81ED-4DB2-BD59-A6C34878D82A}">
                    <a16:rowId xmlns:a16="http://schemas.microsoft.com/office/drawing/2014/main" val="605741590"/>
                  </a:ext>
                </a:extLst>
              </a:tr>
              <a:tr h="206271">
                <a:tc>
                  <a:txBody>
                    <a:bodyPr/>
                    <a:lstStyle/>
                    <a:p>
                      <a:pPr marL="0" marR="0">
                        <a:lnSpc>
                          <a:spcPct val="107000"/>
                        </a:lnSpc>
                        <a:spcBef>
                          <a:spcPts val="0"/>
                        </a:spcBef>
                        <a:spcAft>
                          <a:spcPts val="0"/>
                        </a:spcAft>
                      </a:pPr>
                      <a:r>
                        <a:rPr lang="en-US" sz="1200">
                          <a:effectLst/>
                        </a:rPr>
                        <a:t>Amon rules over Judah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642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II Kings 21:19-26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extLst>
                  <a:ext uri="{0D108BD9-81ED-4DB2-BD59-A6C34878D82A}">
                    <a16:rowId xmlns:a16="http://schemas.microsoft.com/office/drawing/2014/main" val="1711856539"/>
                  </a:ext>
                </a:extLst>
              </a:tr>
              <a:tr h="206271">
                <a:tc>
                  <a:txBody>
                    <a:bodyPr/>
                    <a:lstStyle/>
                    <a:p>
                      <a:pPr marL="0" marR="0">
                        <a:lnSpc>
                          <a:spcPct val="107000"/>
                        </a:lnSpc>
                        <a:spcBef>
                          <a:spcPts val="0"/>
                        </a:spcBef>
                        <a:spcAft>
                          <a:spcPts val="0"/>
                        </a:spcAft>
                      </a:pPr>
                      <a:r>
                        <a:rPr lang="en-US" sz="1200">
                          <a:effectLst/>
                        </a:rPr>
                        <a:t>Josiah rules over Judah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640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II Kings 22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extLst>
                  <a:ext uri="{0D108BD9-81ED-4DB2-BD59-A6C34878D82A}">
                    <a16:rowId xmlns:a16="http://schemas.microsoft.com/office/drawing/2014/main" val="2333036360"/>
                  </a:ext>
                </a:extLst>
              </a:tr>
              <a:tr h="206271">
                <a:tc>
                  <a:txBody>
                    <a:bodyPr/>
                    <a:lstStyle/>
                    <a:p>
                      <a:pPr marL="0" marR="0">
                        <a:lnSpc>
                          <a:spcPct val="107000"/>
                        </a:lnSpc>
                        <a:spcBef>
                          <a:spcPts val="0"/>
                        </a:spcBef>
                        <a:spcAft>
                          <a:spcPts val="0"/>
                        </a:spcAft>
                      </a:pPr>
                      <a:r>
                        <a:rPr lang="en-US" sz="1200">
                          <a:effectLst/>
                        </a:rPr>
                        <a:t>Zephaniah writes his book</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635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extLst>
                  <a:ext uri="{0D108BD9-81ED-4DB2-BD59-A6C34878D82A}">
                    <a16:rowId xmlns:a16="http://schemas.microsoft.com/office/drawing/2014/main" val="3804956533"/>
                  </a:ext>
                </a:extLst>
              </a:tr>
              <a:tr h="206271">
                <a:tc>
                  <a:txBody>
                    <a:bodyPr/>
                    <a:lstStyle/>
                    <a:p>
                      <a:pPr marL="0" marR="0">
                        <a:lnSpc>
                          <a:spcPct val="107000"/>
                        </a:lnSpc>
                        <a:spcBef>
                          <a:spcPts val="0"/>
                        </a:spcBef>
                        <a:spcAft>
                          <a:spcPts val="0"/>
                        </a:spcAft>
                      </a:pPr>
                      <a:r>
                        <a:rPr lang="en-US" sz="1200">
                          <a:effectLst/>
                        </a:rPr>
                        <a:t>Jeremiah called to be Prophet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626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extLst>
                  <a:ext uri="{0D108BD9-81ED-4DB2-BD59-A6C34878D82A}">
                    <a16:rowId xmlns:a16="http://schemas.microsoft.com/office/drawing/2014/main" val="3275813668"/>
                  </a:ext>
                </a:extLst>
              </a:tr>
              <a:tr h="206271">
                <a:tc>
                  <a:txBody>
                    <a:bodyPr/>
                    <a:lstStyle/>
                    <a:p>
                      <a:pPr marL="0" marR="0">
                        <a:lnSpc>
                          <a:spcPct val="107000"/>
                        </a:lnSpc>
                        <a:spcBef>
                          <a:spcPts val="0"/>
                        </a:spcBef>
                        <a:spcAft>
                          <a:spcPts val="0"/>
                        </a:spcAft>
                      </a:pPr>
                      <a:r>
                        <a:rPr lang="en-US" sz="1200">
                          <a:effectLst/>
                        </a:rPr>
                        <a:t>Nahum writes his prophecy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615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extLst>
                  <a:ext uri="{0D108BD9-81ED-4DB2-BD59-A6C34878D82A}">
                    <a16:rowId xmlns:a16="http://schemas.microsoft.com/office/drawing/2014/main" val="594271508"/>
                  </a:ext>
                </a:extLst>
              </a:tr>
              <a:tr h="206271">
                <a:tc>
                  <a:txBody>
                    <a:bodyPr/>
                    <a:lstStyle/>
                    <a:p>
                      <a:pPr marL="0" marR="0">
                        <a:lnSpc>
                          <a:spcPct val="107000"/>
                        </a:lnSpc>
                        <a:spcBef>
                          <a:spcPts val="0"/>
                        </a:spcBef>
                        <a:spcAft>
                          <a:spcPts val="0"/>
                        </a:spcAft>
                      </a:pPr>
                      <a:r>
                        <a:rPr lang="en-US" sz="1200">
                          <a:effectLst/>
                        </a:rPr>
                        <a:t>Jehoahaz rules Judah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609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II Kings 23:31-34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extLst>
                  <a:ext uri="{0D108BD9-81ED-4DB2-BD59-A6C34878D82A}">
                    <a16:rowId xmlns:a16="http://schemas.microsoft.com/office/drawing/2014/main" val="1667882634"/>
                  </a:ext>
                </a:extLst>
              </a:tr>
              <a:tr h="206271">
                <a:tc>
                  <a:txBody>
                    <a:bodyPr/>
                    <a:lstStyle/>
                    <a:p>
                      <a:pPr marL="0" marR="0">
                        <a:lnSpc>
                          <a:spcPct val="107000"/>
                        </a:lnSpc>
                        <a:spcBef>
                          <a:spcPts val="0"/>
                        </a:spcBef>
                        <a:spcAft>
                          <a:spcPts val="0"/>
                        </a:spcAft>
                      </a:pPr>
                      <a:r>
                        <a:rPr lang="en-US" sz="1200">
                          <a:effectLst/>
                        </a:rPr>
                        <a:t>Jehoiakim rules over Judah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609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II Kings 23:34-37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extLst>
                  <a:ext uri="{0D108BD9-81ED-4DB2-BD59-A6C34878D82A}">
                    <a16:rowId xmlns:a16="http://schemas.microsoft.com/office/drawing/2014/main" val="3212410286"/>
                  </a:ext>
                </a:extLst>
              </a:tr>
              <a:tr h="206271">
                <a:tc>
                  <a:txBody>
                    <a:bodyPr/>
                    <a:lstStyle/>
                    <a:p>
                      <a:pPr marL="0" marR="0">
                        <a:lnSpc>
                          <a:spcPct val="107000"/>
                        </a:lnSpc>
                        <a:spcBef>
                          <a:spcPts val="0"/>
                        </a:spcBef>
                        <a:spcAft>
                          <a:spcPts val="0"/>
                        </a:spcAft>
                      </a:pPr>
                      <a:r>
                        <a:rPr lang="en-US" sz="1200">
                          <a:effectLst/>
                        </a:rPr>
                        <a:t>Habakkuk writes his book</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605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extLst>
                  <a:ext uri="{0D108BD9-81ED-4DB2-BD59-A6C34878D82A}">
                    <a16:rowId xmlns:a16="http://schemas.microsoft.com/office/drawing/2014/main" val="3979608909"/>
                  </a:ext>
                </a:extLst>
              </a:tr>
              <a:tr h="206271">
                <a:tc>
                  <a:txBody>
                    <a:bodyPr/>
                    <a:lstStyle/>
                    <a:p>
                      <a:pPr marL="0" marR="0">
                        <a:lnSpc>
                          <a:spcPct val="107000"/>
                        </a:lnSpc>
                        <a:spcBef>
                          <a:spcPts val="0"/>
                        </a:spcBef>
                        <a:spcAft>
                          <a:spcPts val="0"/>
                        </a:spcAft>
                      </a:pPr>
                      <a:r>
                        <a:rPr lang="en-US" sz="1200">
                          <a:effectLst/>
                        </a:rPr>
                        <a:t>Jeremiah 70-year captivity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605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extLst>
                  <a:ext uri="{0D108BD9-81ED-4DB2-BD59-A6C34878D82A}">
                    <a16:rowId xmlns:a16="http://schemas.microsoft.com/office/drawing/2014/main" val="1888312486"/>
                  </a:ext>
                </a:extLst>
              </a:tr>
              <a:tr h="206271">
                <a:tc>
                  <a:txBody>
                    <a:bodyPr/>
                    <a:lstStyle/>
                    <a:p>
                      <a:pPr marL="0" marR="0">
                        <a:lnSpc>
                          <a:spcPct val="107000"/>
                        </a:lnSpc>
                        <a:spcBef>
                          <a:spcPts val="0"/>
                        </a:spcBef>
                        <a:spcAft>
                          <a:spcPts val="0"/>
                        </a:spcAft>
                      </a:pPr>
                      <a:r>
                        <a:rPr lang="en-US" sz="1200">
                          <a:effectLst/>
                        </a:rPr>
                        <a:t>First wave Jews deported to Babylon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605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extLst>
                  <a:ext uri="{0D108BD9-81ED-4DB2-BD59-A6C34878D82A}">
                    <a16:rowId xmlns:a16="http://schemas.microsoft.com/office/drawing/2014/main" val="3178258613"/>
                  </a:ext>
                </a:extLst>
              </a:tr>
              <a:tr h="206271">
                <a:tc>
                  <a:txBody>
                    <a:bodyPr/>
                    <a:lstStyle/>
                    <a:p>
                      <a:pPr marL="0" marR="0">
                        <a:lnSpc>
                          <a:spcPct val="107000"/>
                        </a:lnSpc>
                        <a:spcBef>
                          <a:spcPts val="0"/>
                        </a:spcBef>
                        <a:spcAft>
                          <a:spcPts val="0"/>
                        </a:spcAft>
                      </a:pPr>
                      <a:r>
                        <a:rPr lang="en-US" sz="1200">
                          <a:effectLst/>
                        </a:rPr>
                        <a:t>Jehoiachin rules over Judah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598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II Kings 24:8-17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extLst>
                  <a:ext uri="{0D108BD9-81ED-4DB2-BD59-A6C34878D82A}">
                    <a16:rowId xmlns:a16="http://schemas.microsoft.com/office/drawing/2014/main" val="3168044044"/>
                  </a:ext>
                </a:extLst>
              </a:tr>
              <a:tr h="206271">
                <a:tc>
                  <a:txBody>
                    <a:bodyPr/>
                    <a:lstStyle/>
                    <a:p>
                      <a:pPr marL="0" marR="0">
                        <a:lnSpc>
                          <a:spcPct val="107000"/>
                        </a:lnSpc>
                        <a:spcBef>
                          <a:spcPts val="0"/>
                        </a:spcBef>
                        <a:spcAft>
                          <a:spcPts val="0"/>
                        </a:spcAft>
                      </a:pPr>
                      <a:r>
                        <a:rPr lang="en-US" sz="1200">
                          <a:effectLst/>
                        </a:rPr>
                        <a:t>Zedekiah rules over Judah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597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extLst>
                  <a:ext uri="{0D108BD9-81ED-4DB2-BD59-A6C34878D82A}">
                    <a16:rowId xmlns:a16="http://schemas.microsoft.com/office/drawing/2014/main" val="1663060639"/>
                  </a:ext>
                </a:extLst>
              </a:tr>
              <a:tr h="206271">
                <a:tc>
                  <a:txBody>
                    <a:bodyPr/>
                    <a:lstStyle/>
                    <a:p>
                      <a:pPr marL="0" marR="0">
                        <a:lnSpc>
                          <a:spcPct val="107000"/>
                        </a:lnSpc>
                        <a:spcBef>
                          <a:spcPts val="0"/>
                        </a:spcBef>
                        <a:spcAft>
                          <a:spcPts val="0"/>
                        </a:spcAft>
                      </a:pPr>
                      <a:r>
                        <a:rPr lang="en-US" sz="1200">
                          <a:effectLst/>
                        </a:rPr>
                        <a:t>Second Jews deported to Babylon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597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extLst>
                  <a:ext uri="{0D108BD9-81ED-4DB2-BD59-A6C34878D82A}">
                    <a16:rowId xmlns:a16="http://schemas.microsoft.com/office/drawing/2014/main" val="3266311964"/>
                  </a:ext>
                </a:extLst>
              </a:tr>
              <a:tr h="206271">
                <a:tc>
                  <a:txBody>
                    <a:bodyPr/>
                    <a:lstStyle/>
                    <a:p>
                      <a:pPr marL="0" marR="0">
                        <a:lnSpc>
                          <a:spcPct val="107000"/>
                        </a:lnSpc>
                        <a:spcBef>
                          <a:spcPts val="0"/>
                        </a:spcBef>
                        <a:spcAft>
                          <a:spcPts val="0"/>
                        </a:spcAft>
                      </a:pPr>
                      <a:r>
                        <a:rPr lang="en-US" sz="1200">
                          <a:effectLst/>
                        </a:rPr>
                        <a:t>Ezekiel receives vision of God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593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extLst>
                  <a:ext uri="{0D108BD9-81ED-4DB2-BD59-A6C34878D82A}">
                    <a16:rowId xmlns:a16="http://schemas.microsoft.com/office/drawing/2014/main" val="2163400396"/>
                  </a:ext>
                </a:extLst>
              </a:tr>
              <a:tr h="206271">
                <a:tc>
                  <a:txBody>
                    <a:bodyPr/>
                    <a:lstStyle/>
                    <a:p>
                      <a:pPr marL="0" marR="0">
                        <a:lnSpc>
                          <a:spcPct val="107000"/>
                        </a:lnSpc>
                        <a:spcBef>
                          <a:spcPts val="0"/>
                        </a:spcBef>
                        <a:spcAft>
                          <a:spcPts val="0"/>
                        </a:spcAft>
                      </a:pPr>
                      <a:r>
                        <a:rPr lang="en-US" sz="1200">
                          <a:effectLst/>
                        </a:rPr>
                        <a:t>Destruction of Solomon’s temple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586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9</a:t>
                      </a:r>
                      <a:r>
                        <a:rPr lang="en-US" sz="1200" baseline="30000">
                          <a:effectLst/>
                        </a:rPr>
                        <a:t>th</a:t>
                      </a:r>
                      <a:r>
                        <a:rPr lang="en-US" sz="1200">
                          <a:effectLst/>
                        </a:rPr>
                        <a:t> of Av</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extLst>
                  <a:ext uri="{0D108BD9-81ED-4DB2-BD59-A6C34878D82A}">
                    <a16:rowId xmlns:a16="http://schemas.microsoft.com/office/drawing/2014/main" val="508907213"/>
                  </a:ext>
                </a:extLst>
              </a:tr>
              <a:tr h="206271">
                <a:tc>
                  <a:txBody>
                    <a:bodyPr/>
                    <a:lstStyle/>
                    <a:p>
                      <a:pPr marL="0" marR="0">
                        <a:lnSpc>
                          <a:spcPct val="107000"/>
                        </a:lnSpc>
                        <a:spcBef>
                          <a:spcPts val="0"/>
                        </a:spcBef>
                        <a:spcAft>
                          <a:spcPts val="0"/>
                        </a:spcAft>
                      </a:pPr>
                      <a:r>
                        <a:rPr lang="en-US" sz="1200">
                          <a:effectLst/>
                        </a:rPr>
                        <a:t>Zedekiah rules over Judah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585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Last king of Judah, few Jews remain in Judah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extLst>
                  <a:ext uri="{0D108BD9-81ED-4DB2-BD59-A6C34878D82A}">
                    <a16:rowId xmlns:a16="http://schemas.microsoft.com/office/drawing/2014/main" val="1925517505"/>
                  </a:ext>
                </a:extLst>
              </a:tr>
              <a:tr h="206271">
                <a:tc>
                  <a:txBody>
                    <a:bodyPr/>
                    <a:lstStyle/>
                    <a:p>
                      <a:pPr marL="0" marR="0">
                        <a:lnSpc>
                          <a:spcPct val="107000"/>
                        </a:lnSpc>
                        <a:spcBef>
                          <a:spcPts val="0"/>
                        </a:spcBef>
                        <a:spcAft>
                          <a:spcPts val="0"/>
                        </a:spcAft>
                      </a:pPr>
                      <a:r>
                        <a:rPr lang="en-US" sz="1200">
                          <a:effectLst/>
                        </a:rPr>
                        <a:t>Jeremiah writes Lamentations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580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extLst>
                  <a:ext uri="{0D108BD9-81ED-4DB2-BD59-A6C34878D82A}">
                    <a16:rowId xmlns:a16="http://schemas.microsoft.com/office/drawing/2014/main" val="653665501"/>
                  </a:ext>
                </a:extLst>
              </a:tr>
              <a:tr h="206271">
                <a:tc>
                  <a:txBody>
                    <a:bodyPr/>
                    <a:lstStyle/>
                    <a:p>
                      <a:pPr marL="0" marR="0">
                        <a:lnSpc>
                          <a:spcPct val="107000"/>
                        </a:lnSpc>
                        <a:spcBef>
                          <a:spcPts val="0"/>
                        </a:spcBef>
                        <a:spcAft>
                          <a:spcPts val="0"/>
                        </a:spcAft>
                      </a:pPr>
                      <a:r>
                        <a:rPr lang="en-US" sz="1200">
                          <a:effectLst/>
                        </a:rPr>
                        <a:t>Ezekiel vision glorious temple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573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Ezekiel 40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extLst>
                  <a:ext uri="{0D108BD9-81ED-4DB2-BD59-A6C34878D82A}">
                    <a16:rowId xmlns:a16="http://schemas.microsoft.com/office/drawing/2014/main" val="1531842420"/>
                  </a:ext>
                </a:extLst>
              </a:tr>
              <a:tr h="0">
                <a:tc>
                  <a:txBody>
                    <a:bodyPr/>
                    <a:lstStyle/>
                    <a:p>
                      <a:pPr marL="0" marR="0">
                        <a:lnSpc>
                          <a:spcPct val="107000"/>
                        </a:lnSpc>
                        <a:spcBef>
                          <a:spcPts val="0"/>
                        </a:spcBef>
                        <a:spcAft>
                          <a:spcPts val="0"/>
                        </a:spcAft>
                      </a:pPr>
                      <a:r>
                        <a:rPr lang="en-US" sz="1200">
                          <a:effectLst/>
                        </a:rPr>
                        <a:t>Daniel vision 4 kingdoms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553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extLst>
                  <a:ext uri="{0D108BD9-81ED-4DB2-BD59-A6C34878D82A}">
                    <a16:rowId xmlns:a16="http://schemas.microsoft.com/office/drawing/2014/main" val="2534849496"/>
                  </a:ext>
                </a:extLst>
              </a:tr>
            </a:tbl>
          </a:graphicData>
        </a:graphic>
      </p:graphicFrame>
    </p:spTree>
    <p:extLst>
      <p:ext uri="{BB962C8B-B14F-4D97-AF65-F5344CB8AC3E}">
        <p14:creationId xmlns:p14="http://schemas.microsoft.com/office/powerpoint/2010/main" val="370262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3A4F7F6-E403-4AA6-ABD7-566D0044AE29}"/>
              </a:ext>
            </a:extLst>
          </p:cNvPr>
          <p:cNvSpPr>
            <a:spLocks noGrp="1"/>
          </p:cNvSpPr>
          <p:nvPr>
            <p:ph type="title"/>
          </p:nvPr>
        </p:nvSpPr>
        <p:spPr>
          <a:xfrm>
            <a:off x="838200" y="365125"/>
            <a:ext cx="10515600" cy="1325563"/>
          </a:xfrm>
        </p:spPr>
        <p:txBody>
          <a:bodyPr>
            <a:normAutofit/>
          </a:bodyPr>
          <a:lstStyle/>
          <a:p>
            <a:pPr algn="ctr"/>
            <a:r>
              <a:rPr lang="en-US" sz="4600" dirty="0">
                <a:solidFill>
                  <a:srgbClr val="FFFFFF"/>
                </a:solidFill>
              </a:rPr>
              <a:t>From Daniel to the Birth of Christ</a:t>
            </a:r>
          </a:p>
        </p:txBody>
      </p:sp>
      <p:graphicFrame>
        <p:nvGraphicFramePr>
          <p:cNvPr id="4" name="Content Placeholder 3">
            <a:extLst>
              <a:ext uri="{FF2B5EF4-FFF2-40B4-BE49-F238E27FC236}">
                <a16:creationId xmlns:a16="http://schemas.microsoft.com/office/drawing/2014/main" id="{DBDE2A22-902A-4436-8C22-FD218B8628BF}"/>
              </a:ext>
            </a:extLst>
          </p:cNvPr>
          <p:cNvGraphicFramePr>
            <a:graphicFrameLocks noGrp="1"/>
          </p:cNvGraphicFramePr>
          <p:nvPr>
            <p:ph idx="1"/>
            <p:extLst>
              <p:ext uri="{D42A27DB-BD31-4B8C-83A1-F6EECF244321}">
                <p14:modId xmlns:p14="http://schemas.microsoft.com/office/powerpoint/2010/main" val="1615676324"/>
              </p:ext>
            </p:extLst>
          </p:nvPr>
        </p:nvGraphicFramePr>
        <p:xfrm>
          <a:off x="1082352" y="1978090"/>
          <a:ext cx="10982130" cy="5059553"/>
        </p:xfrm>
        <a:graphic>
          <a:graphicData uri="http://schemas.openxmlformats.org/drawingml/2006/table">
            <a:tbl>
              <a:tblPr firstRow="1" firstCol="1" bandRow="1">
                <a:tableStyleId>{5C22544A-7EE6-4342-B048-85BDC9FD1C3A}</a:tableStyleId>
              </a:tblPr>
              <a:tblGrid>
                <a:gridCol w="4301183">
                  <a:extLst>
                    <a:ext uri="{9D8B030D-6E8A-4147-A177-3AD203B41FA5}">
                      <a16:colId xmlns:a16="http://schemas.microsoft.com/office/drawing/2014/main" val="174370905"/>
                    </a:ext>
                  </a:extLst>
                </a:gridCol>
                <a:gridCol w="1140677">
                  <a:extLst>
                    <a:ext uri="{9D8B030D-6E8A-4147-A177-3AD203B41FA5}">
                      <a16:colId xmlns:a16="http://schemas.microsoft.com/office/drawing/2014/main" val="1134462312"/>
                    </a:ext>
                  </a:extLst>
                </a:gridCol>
                <a:gridCol w="5540270">
                  <a:extLst>
                    <a:ext uri="{9D8B030D-6E8A-4147-A177-3AD203B41FA5}">
                      <a16:colId xmlns:a16="http://schemas.microsoft.com/office/drawing/2014/main" val="4041226022"/>
                    </a:ext>
                  </a:extLst>
                </a:gridCol>
              </a:tblGrid>
              <a:tr h="179202">
                <a:tc>
                  <a:txBody>
                    <a:bodyPr/>
                    <a:lstStyle/>
                    <a:p>
                      <a:pPr marL="0" marR="0">
                        <a:lnSpc>
                          <a:spcPct val="107000"/>
                        </a:lnSpc>
                        <a:spcBef>
                          <a:spcPts val="0"/>
                        </a:spcBef>
                        <a:spcAft>
                          <a:spcPts val="0"/>
                        </a:spcAft>
                      </a:pPr>
                      <a:r>
                        <a:rPr lang="en-US" sz="1200">
                          <a:effectLst/>
                        </a:rPr>
                        <a:t>Babylon falls to Medes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a:effectLst/>
                        </a:rPr>
                        <a:t>539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extLst>
                  <a:ext uri="{0D108BD9-81ED-4DB2-BD59-A6C34878D82A}">
                    <a16:rowId xmlns:a16="http://schemas.microsoft.com/office/drawing/2014/main" val="2852975491"/>
                  </a:ext>
                </a:extLst>
              </a:tr>
              <a:tr h="179202">
                <a:tc>
                  <a:txBody>
                    <a:bodyPr/>
                    <a:lstStyle/>
                    <a:p>
                      <a:pPr marL="0" marR="0">
                        <a:lnSpc>
                          <a:spcPct val="107000"/>
                        </a:lnSpc>
                        <a:spcBef>
                          <a:spcPts val="0"/>
                        </a:spcBef>
                        <a:spcAft>
                          <a:spcPts val="0"/>
                        </a:spcAft>
                      </a:pPr>
                      <a:r>
                        <a:rPr lang="en-US" sz="1200">
                          <a:effectLst/>
                        </a:rPr>
                        <a:t>Cyrus issues decree rebuild temple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a:effectLst/>
                        </a:rPr>
                        <a:t>538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a:effectLst/>
                        </a:rPr>
                        <a:t>Ezra 1:1-2 (decree resisted)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extLst>
                  <a:ext uri="{0D108BD9-81ED-4DB2-BD59-A6C34878D82A}">
                    <a16:rowId xmlns:a16="http://schemas.microsoft.com/office/drawing/2014/main" val="4183392605"/>
                  </a:ext>
                </a:extLst>
              </a:tr>
              <a:tr h="179202">
                <a:tc>
                  <a:txBody>
                    <a:bodyPr/>
                    <a:lstStyle/>
                    <a:p>
                      <a:pPr marL="0" marR="0">
                        <a:lnSpc>
                          <a:spcPct val="107000"/>
                        </a:lnSpc>
                        <a:spcBef>
                          <a:spcPts val="0"/>
                        </a:spcBef>
                        <a:spcAft>
                          <a:spcPts val="0"/>
                        </a:spcAft>
                      </a:pPr>
                      <a:r>
                        <a:rPr lang="en-US" sz="1200">
                          <a:effectLst/>
                        </a:rPr>
                        <a:t>Exiles begin return to Jerusalem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a:effectLst/>
                        </a:rPr>
                        <a:t>537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a:effectLst/>
                        </a:rPr>
                        <a:t>Ezra 1 (Sheshbazzar)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extLst>
                  <a:ext uri="{0D108BD9-81ED-4DB2-BD59-A6C34878D82A}">
                    <a16:rowId xmlns:a16="http://schemas.microsoft.com/office/drawing/2014/main" val="148565692"/>
                  </a:ext>
                </a:extLst>
              </a:tr>
              <a:tr h="179202">
                <a:tc>
                  <a:txBody>
                    <a:bodyPr/>
                    <a:lstStyle/>
                    <a:p>
                      <a:pPr marL="0" marR="0">
                        <a:lnSpc>
                          <a:spcPct val="107000"/>
                        </a:lnSpc>
                        <a:spcBef>
                          <a:spcPts val="0"/>
                        </a:spcBef>
                        <a:spcAft>
                          <a:spcPts val="0"/>
                        </a:spcAft>
                      </a:pPr>
                      <a:r>
                        <a:rPr lang="en-US" sz="1200">
                          <a:effectLst/>
                        </a:rPr>
                        <a:t>Reconstruction of second temple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a:effectLst/>
                        </a:rPr>
                        <a:t>536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a:effectLst/>
                        </a:rPr>
                        <a:t>Stopped due to opposition surrounding nations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extLst>
                  <a:ext uri="{0D108BD9-81ED-4DB2-BD59-A6C34878D82A}">
                    <a16:rowId xmlns:a16="http://schemas.microsoft.com/office/drawing/2014/main" val="3687105368"/>
                  </a:ext>
                </a:extLst>
              </a:tr>
              <a:tr h="179202">
                <a:tc>
                  <a:txBody>
                    <a:bodyPr/>
                    <a:lstStyle/>
                    <a:p>
                      <a:pPr marL="0" marR="0">
                        <a:lnSpc>
                          <a:spcPct val="107000"/>
                        </a:lnSpc>
                        <a:spcBef>
                          <a:spcPts val="0"/>
                        </a:spcBef>
                        <a:spcAft>
                          <a:spcPts val="0"/>
                        </a:spcAft>
                      </a:pPr>
                      <a:r>
                        <a:rPr lang="en-US" sz="1200">
                          <a:effectLst/>
                        </a:rPr>
                        <a:t>Haggai and Zechariah preach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a:effectLst/>
                        </a:rPr>
                        <a:t>520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a:effectLst/>
                        </a:rPr>
                        <a:t>Urge Judah to complete temple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extLst>
                  <a:ext uri="{0D108BD9-81ED-4DB2-BD59-A6C34878D82A}">
                    <a16:rowId xmlns:a16="http://schemas.microsoft.com/office/drawing/2014/main" val="838608265"/>
                  </a:ext>
                </a:extLst>
              </a:tr>
              <a:tr h="179202">
                <a:tc>
                  <a:txBody>
                    <a:bodyPr/>
                    <a:lstStyle/>
                    <a:p>
                      <a:pPr marL="0" marR="0">
                        <a:lnSpc>
                          <a:spcPct val="107000"/>
                        </a:lnSpc>
                        <a:spcBef>
                          <a:spcPts val="0"/>
                        </a:spcBef>
                        <a:spcAft>
                          <a:spcPts val="0"/>
                        </a:spcAft>
                      </a:pPr>
                      <a:r>
                        <a:rPr lang="en-US" sz="1200">
                          <a:effectLst/>
                        </a:rPr>
                        <a:t>Darius issues decree rebuild temple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a:effectLst/>
                        </a:rPr>
                        <a:t>520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a:effectLst/>
                        </a:rPr>
                        <a:t>Ezra 6:11-12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extLst>
                  <a:ext uri="{0D108BD9-81ED-4DB2-BD59-A6C34878D82A}">
                    <a16:rowId xmlns:a16="http://schemas.microsoft.com/office/drawing/2014/main" val="1352156141"/>
                  </a:ext>
                </a:extLst>
              </a:tr>
              <a:tr h="179202">
                <a:tc>
                  <a:txBody>
                    <a:bodyPr/>
                    <a:lstStyle/>
                    <a:p>
                      <a:pPr marL="0" marR="0">
                        <a:lnSpc>
                          <a:spcPct val="107000"/>
                        </a:lnSpc>
                        <a:spcBef>
                          <a:spcPts val="0"/>
                        </a:spcBef>
                        <a:spcAft>
                          <a:spcPts val="0"/>
                        </a:spcAft>
                      </a:pPr>
                      <a:r>
                        <a:rPr lang="en-US" sz="1200">
                          <a:effectLst/>
                        </a:rPr>
                        <a:t>Cyrus decree to rebuild temple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a:effectLst/>
                        </a:rPr>
                        <a:t>516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a:effectLst/>
                        </a:rPr>
                        <a:t>II Chronicles 36:21,23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extLst>
                  <a:ext uri="{0D108BD9-81ED-4DB2-BD59-A6C34878D82A}">
                    <a16:rowId xmlns:a16="http://schemas.microsoft.com/office/drawing/2014/main" val="3235127941"/>
                  </a:ext>
                </a:extLst>
              </a:tr>
              <a:tr h="179202">
                <a:tc>
                  <a:txBody>
                    <a:bodyPr/>
                    <a:lstStyle/>
                    <a:p>
                      <a:pPr marL="0" marR="0">
                        <a:lnSpc>
                          <a:spcPct val="107000"/>
                        </a:lnSpc>
                        <a:spcBef>
                          <a:spcPts val="0"/>
                        </a:spcBef>
                        <a:spcAft>
                          <a:spcPts val="0"/>
                        </a:spcAft>
                      </a:pPr>
                      <a:r>
                        <a:rPr lang="en-US" sz="1200">
                          <a:effectLst/>
                        </a:rPr>
                        <a:t>Nehemiah arrives in Jerusalem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a:effectLst/>
                        </a:rPr>
                        <a:t>507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a:effectLst/>
                        </a:rPr>
                        <a:t>Nehemiah 1:1-2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extLst>
                  <a:ext uri="{0D108BD9-81ED-4DB2-BD59-A6C34878D82A}">
                    <a16:rowId xmlns:a16="http://schemas.microsoft.com/office/drawing/2014/main" val="976915693"/>
                  </a:ext>
                </a:extLst>
              </a:tr>
              <a:tr h="179202">
                <a:tc>
                  <a:txBody>
                    <a:bodyPr/>
                    <a:lstStyle/>
                    <a:p>
                      <a:pPr marL="0" marR="0">
                        <a:lnSpc>
                          <a:spcPct val="107000"/>
                        </a:lnSpc>
                        <a:spcBef>
                          <a:spcPts val="0"/>
                        </a:spcBef>
                        <a:spcAft>
                          <a:spcPts val="0"/>
                        </a:spcAft>
                      </a:pPr>
                      <a:r>
                        <a:rPr lang="en-US" sz="1200">
                          <a:effectLst/>
                        </a:rPr>
                        <a:t>Esther becomes queen of Persia</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a:effectLst/>
                        </a:rPr>
                        <a:t>479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extLst>
                  <a:ext uri="{0D108BD9-81ED-4DB2-BD59-A6C34878D82A}">
                    <a16:rowId xmlns:a16="http://schemas.microsoft.com/office/drawing/2014/main" val="3897323967"/>
                  </a:ext>
                </a:extLst>
              </a:tr>
              <a:tr h="179202">
                <a:tc>
                  <a:txBody>
                    <a:bodyPr/>
                    <a:lstStyle/>
                    <a:p>
                      <a:pPr marL="0" marR="0">
                        <a:lnSpc>
                          <a:spcPct val="107000"/>
                        </a:lnSpc>
                        <a:spcBef>
                          <a:spcPts val="0"/>
                        </a:spcBef>
                        <a:spcAft>
                          <a:spcPts val="0"/>
                        </a:spcAft>
                      </a:pPr>
                      <a:r>
                        <a:rPr lang="en-US" sz="1200">
                          <a:effectLst/>
                        </a:rPr>
                        <a:t>Xeres allows defense against Haman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a:effectLst/>
                        </a:rPr>
                        <a:t>474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dirty="0">
                          <a:effectLst/>
                        </a:rPr>
                        <a:t>Esther 1:8 (Feast of Purim begins 473)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extLst>
                  <a:ext uri="{0D108BD9-81ED-4DB2-BD59-A6C34878D82A}">
                    <a16:rowId xmlns:a16="http://schemas.microsoft.com/office/drawing/2014/main" val="1690619300"/>
                  </a:ext>
                </a:extLst>
              </a:tr>
              <a:tr h="179202">
                <a:tc>
                  <a:txBody>
                    <a:bodyPr/>
                    <a:lstStyle/>
                    <a:p>
                      <a:pPr marL="0" marR="0">
                        <a:lnSpc>
                          <a:spcPct val="107000"/>
                        </a:lnSpc>
                        <a:spcBef>
                          <a:spcPts val="0"/>
                        </a:spcBef>
                        <a:spcAft>
                          <a:spcPts val="0"/>
                        </a:spcAft>
                      </a:pPr>
                      <a:r>
                        <a:rPr lang="en-US" sz="1200">
                          <a:effectLst/>
                        </a:rPr>
                        <a:t>Ezra arrives in Jerusalem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a:effectLst/>
                        </a:rPr>
                        <a:t>458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dirty="0">
                          <a:effectLst/>
                        </a:rPr>
                        <a:t>Ezra 7 (reads the law and people repent)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extLst>
                  <a:ext uri="{0D108BD9-81ED-4DB2-BD59-A6C34878D82A}">
                    <a16:rowId xmlns:a16="http://schemas.microsoft.com/office/drawing/2014/main" val="1261833292"/>
                  </a:ext>
                </a:extLst>
              </a:tr>
              <a:tr h="179202">
                <a:tc>
                  <a:txBody>
                    <a:bodyPr/>
                    <a:lstStyle/>
                    <a:p>
                      <a:pPr marL="0" marR="0">
                        <a:lnSpc>
                          <a:spcPct val="107000"/>
                        </a:lnSpc>
                        <a:spcBef>
                          <a:spcPts val="0"/>
                        </a:spcBef>
                        <a:spcAft>
                          <a:spcPts val="0"/>
                        </a:spcAft>
                      </a:pPr>
                      <a:r>
                        <a:rPr lang="en-US" sz="1200">
                          <a:effectLst/>
                        </a:rPr>
                        <a:t>Artaxerxes decree to rebuild again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a:effectLst/>
                        </a:rPr>
                        <a:t>444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a:effectLst/>
                        </a:rPr>
                        <a:t>Nehemiah 2:1 (walls and gates destroyed (1:3)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extLst>
                  <a:ext uri="{0D108BD9-81ED-4DB2-BD59-A6C34878D82A}">
                    <a16:rowId xmlns:a16="http://schemas.microsoft.com/office/drawing/2014/main" val="2973652728"/>
                  </a:ext>
                </a:extLst>
              </a:tr>
              <a:tr h="334538">
                <a:tc>
                  <a:txBody>
                    <a:bodyPr/>
                    <a:lstStyle/>
                    <a:p>
                      <a:pPr marL="0" marR="0">
                        <a:lnSpc>
                          <a:spcPct val="107000"/>
                        </a:lnSpc>
                        <a:spcBef>
                          <a:spcPts val="0"/>
                        </a:spcBef>
                        <a:spcAft>
                          <a:spcPts val="0"/>
                        </a:spcAft>
                      </a:pPr>
                      <a:r>
                        <a:rPr lang="en-US" sz="1200">
                          <a:effectLst/>
                        </a:rPr>
                        <a:t>Daniel’s seventy weeks prophecy begins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a:effectLst/>
                        </a:rPr>
                        <a:t>444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a:effectLst/>
                        </a:rPr>
                        <a:t>Daniel 9:27; 1 Nisan, 173,880/360 days until Messiah is cut off (476 years and 25 days), leap yr.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extLst>
                  <a:ext uri="{0D108BD9-81ED-4DB2-BD59-A6C34878D82A}">
                    <a16:rowId xmlns:a16="http://schemas.microsoft.com/office/drawing/2014/main" val="187982448"/>
                  </a:ext>
                </a:extLst>
              </a:tr>
              <a:tr h="179202">
                <a:tc>
                  <a:txBody>
                    <a:bodyPr/>
                    <a:lstStyle/>
                    <a:p>
                      <a:pPr marL="0" marR="0">
                        <a:lnSpc>
                          <a:spcPct val="107000"/>
                        </a:lnSpc>
                        <a:spcBef>
                          <a:spcPts val="0"/>
                        </a:spcBef>
                        <a:spcAft>
                          <a:spcPts val="0"/>
                        </a:spcAft>
                      </a:pPr>
                      <a:r>
                        <a:rPr lang="en-US" sz="1200">
                          <a:effectLst/>
                        </a:rPr>
                        <a:t>Alexander conquers Judah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a:effectLst/>
                        </a:rPr>
                        <a:t>332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a:effectLst/>
                        </a:rPr>
                        <a:t>No resistance due to Daniel predicting Alexander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extLst>
                  <a:ext uri="{0D108BD9-81ED-4DB2-BD59-A6C34878D82A}">
                    <a16:rowId xmlns:a16="http://schemas.microsoft.com/office/drawing/2014/main" val="826003847"/>
                  </a:ext>
                </a:extLst>
              </a:tr>
              <a:tr h="179202">
                <a:tc>
                  <a:txBody>
                    <a:bodyPr/>
                    <a:lstStyle/>
                    <a:p>
                      <a:pPr marL="0" marR="0">
                        <a:lnSpc>
                          <a:spcPct val="107000"/>
                        </a:lnSpc>
                        <a:spcBef>
                          <a:spcPts val="0"/>
                        </a:spcBef>
                        <a:spcAft>
                          <a:spcPts val="0"/>
                        </a:spcAft>
                      </a:pPr>
                      <a:r>
                        <a:rPr lang="en-US" sz="1200">
                          <a:effectLst/>
                        </a:rPr>
                        <a:t>Hebrew Scriptures translated to Greek</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a:effectLst/>
                        </a:rPr>
                        <a:t>250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extLst>
                  <a:ext uri="{0D108BD9-81ED-4DB2-BD59-A6C34878D82A}">
                    <a16:rowId xmlns:a16="http://schemas.microsoft.com/office/drawing/2014/main" val="1952346252"/>
                  </a:ext>
                </a:extLst>
              </a:tr>
              <a:tr h="179202">
                <a:tc>
                  <a:txBody>
                    <a:bodyPr/>
                    <a:lstStyle/>
                    <a:p>
                      <a:pPr marL="0" marR="0">
                        <a:lnSpc>
                          <a:spcPct val="107000"/>
                        </a:lnSpc>
                        <a:spcBef>
                          <a:spcPts val="0"/>
                        </a:spcBef>
                        <a:spcAft>
                          <a:spcPts val="0"/>
                        </a:spcAft>
                      </a:pPr>
                      <a:r>
                        <a:rPr lang="en-US" sz="1200">
                          <a:effectLst/>
                        </a:rPr>
                        <a:t>Antiochus III controls Palestine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a:effectLst/>
                        </a:rPr>
                        <a:t>198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extLst>
                  <a:ext uri="{0D108BD9-81ED-4DB2-BD59-A6C34878D82A}">
                    <a16:rowId xmlns:a16="http://schemas.microsoft.com/office/drawing/2014/main" val="2402774834"/>
                  </a:ext>
                </a:extLst>
              </a:tr>
              <a:tr h="179202">
                <a:tc>
                  <a:txBody>
                    <a:bodyPr/>
                    <a:lstStyle/>
                    <a:p>
                      <a:pPr marL="0" marR="0">
                        <a:lnSpc>
                          <a:spcPct val="107000"/>
                        </a:lnSpc>
                        <a:spcBef>
                          <a:spcPts val="0"/>
                        </a:spcBef>
                        <a:spcAft>
                          <a:spcPts val="0"/>
                        </a:spcAft>
                      </a:pPr>
                      <a:r>
                        <a:rPr lang="en-US" sz="1200">
                          <a:effectLst/>
                        </a:rPr>
                        <a:t>Antiochus Epiphanes ends sacrifices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a:effectLst/>
                        </a:rPr>
                        <a:t>167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a:effectLst/>
                        </a:rPr>
                        <a:t>First abomination of desolation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extLst>
                  <a:ext uri="{0D108BD9-81ED-4DB2-BD59-A6C34878D82A}">
                    <a16:rowId xmlns:a16="http://schemas.microsoft.com/office/drawing/2014/main" val="29809668"/>
                  </a:ext>
                </a:extLst>
              </a:tr>
              <a:tr h="179202">
                <a:tc>
                  <a:txBody>
                    <a:bodyPr/>
                    <a:lstStyle/>
                    <a:p>
                      <a:pPr marL="0" marR="0">
                        <a:lnSpc>
                          <a:spcPct val="107000"/>
                        </a:lnSpc>
                        <a:spcBef>
                          <a:spcPts val="0"/>
                        </a:spcBef>
                        <a:spcAft>
                          <a:spcPts val="0"/>
                        </a:spcAft>
                      </a:pPr>
                      <a:r>
                        <a:rPr lang="en-US" sz="1200">
                          <a:effectLst/>
                        </a:rPr>
                        <a:t>Judas Maccabeus revolt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a:effectLst/>
                        </a:rPr>
                        <a:t>165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extLst>
                  <a:ext uri="{0D108BD9-81ED-4DB2-BD59-A6C34878D82A}">
                    <a16:rowId xmlns:a16="http://schemas.microsoft.com/office/drawing/2014/main" val="1410763991"/>
                  </a:ext>
                </a:extLst>
              </a:tr>
              <a:tr h="179202">
                <a:tc>
                  <a:txBody>
                    <a:bodyPr/>
                    <a:lstStyle/>
                    <a:p>
                      <a:pPr marL="0" marR="0">
                        <a:lnSpc>
                          <a:spcPct val="107000"/>
                        </a:lnSpc>
                        <a:spcBef>
                          <a:spcPts val="0"/>
                        </a:spcBef>
                        <a:spcAft>
                          <a:spcPts val="0"/>
                        </a:spcAft>
                      </a:pPr>
                      <a:r>
                        <a:rPr lang="en-US" sz="1200">
                          <a:effectLst/>
                        </a:rPr>
                        <a:t>Cleansing of the temple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a:effectLst/>
                        </a:rPr>
                        <a:t>164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extLst>
                  <a:ext uri="{0D108BD9-81ED-4DB2-BD59-A6C34878D82A}">
                    <a16:rowId xmlns:a16="http://schemas.microsoft.com/office/drawing/2014/main" val="2702003820"/>
                  </a:ext>
                </a:extLst>
              </a:tr>
              <a:tr h="179202">
                <a:tc>
                  <a:txBody>
                    <a:bodyPr/>
                    <a:lstStyle/>
                    <a:p>
                      <a:pPr marL="0" marR="0">
                        <a:lnSpc>
                          <a:spcPct val="107000"/>
                        </a:lnSpc>
                        <a:spcBef>
                          <a:spcPts val="0"/>
                        </a:spcBef>
                        <a:spcAft>
                          <a:spcPts val="0"/>
                        </a:spcAft>
                      </a:pPr>
                      <a:r>
                        <a:rPr lang="en-US" sz="1200">
                          <a:effectLst/>
                        </a:rPr>
                        <a:t>Roman Pompey conquers Jerusalem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a:effectLst/>
                        </a:rPr>
                        <a:t>63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extLst>
                  <a:ext uri="{0D108BD9-81ED-4DB2-BD59-A6C34878D82A}">
                    <a16:rowId xmlns:a16="http://schemas.microsoft.com/office/drawing/2014/main" val="656930093"/>
                  </a:ext>
                </a:extLst>
              </a:tr>
              <a:tr h="179202">
                <a:tc>
                  <a:txBody>
                    <a:bodyPr/>
                    <a:lstStyle/>
                    <a:p>
                      <a:pPr marL="0" marR="0">
                        <a:lnSpc>
                          <a:spcPct val="107000"/>
                        </a:lnSpc>
                        <a:spcBef>
                          <a:spcPts val="0"/>
                        </a:spcBef>
                        <a:spcAft>
                          <a:spcPts val="0"/>
                        </a:spcAft>
                      </a:pPr>
                      <a:r>
                        <a:rPr lang="en-US" sz="1200">
                          <a:effectLst/>
                        </a:rPr>
                        <a:t>Herod (Great) becomes king of Judea</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a:effectLst/>
                        </a:rPr>
                        <a:t>35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a:effectLst/>
                        </a:rPr>
                        <a:t>Reigned 34 years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extLst>
                  <a:ext uri="{0D108BD9-81ED-4DB2-BD59-A6C34878D82A}">
                    <a16:rowId xmlns:a16="http://schemas.microsoft.com/office/drawing/2014/main" val="1668369233"/>
                  </a:ext>
                </a:extLst>
              </a:tr>
              <a:tr h="179202">
                <a:tc>
                  <a:txBody>
                    <a:bodyPr/>
                    <a:lstStyle/>
                    <a:p>
                      <a:pPr marL="0" marR="0">
                        <a:lnSpc>
                          <a:spcPct val="107000"/>
                        </a:lnSpc>
                        <a:spcBef>
                          <a:spcPts val="0"/>
                        </a:spcBef>
                        <a:spcAft>
                          <a:spcPts val="0"/>
                        </a:spcAft>
                      </a:pPr>
                      <a:r>
                        <a:rPr lang="en-US" sz="1200">
                          <a:effectLst/>
                        </a:rPr>
                        <a:t>Mark Anthony consolidates power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a:effectLst/>
                        </a:rPr>
                        <a:t>30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a:effectLst/>
                        </a:rPr>
                        <a:t>Later called Caesar Augustus, Christ born under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extLst>
                  <a:ext uri="{0D108BD9-81ED-4DB2-BD59-A6C34878D82A}">
                    <a16:rowId xmlns:a16="http://schemas.microsoft.com/office/drawing/2014/main" val="1396414564"/>
                  </a:ext>
                </a:extLst>
              </a:tr>
              <a:tr h="179202">
                <a:tc>
                  <a:txBody>
                    <a:bodyPr/>
                    <a:lstStyle/>
                    <a:p>
                      <a:pPr marL="0" marR="0">
                        <a:lnSpc>
                          <a:spcPct val="107000"/>
                        </a:lnSpc>
                        <a:spcBef>
                          <a:spcPts val="0"/>
                        </a:spcBef>
                        <a:spcAft>
                          <a:spcPts val="0"/>
                        </a:spcAft>
                      </a:pPr>
                      <a:r>
                        <a:rPr lang="en-US" sz="1200">
                          <a:effectLst/>
                        </a:rPr>
                        <a:t>Herod the Great restores temple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a:effectLst/>
                        </a:rPr>
                        <a:t>19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extLst>
                  <a:ext uri="{0D108BD9-81ED-4DB2-BD59-A6C34878D82A}">
                    <a16:rowId xmlns:a16="http://schemas.microsoft.com/office/drawing/2014/main" val="3993857347"/>
                  </a:ext>
                </a:extLst>
              </a:tr>
              <a:tr h="179202">
                <a:tc>
                  <a:txBody>
                    <a:bodyPr/>
                    <a:lstStyle/>
                    <a:p>
                      <a:pPr marL="0" marR="0">
                        <a:lnSpc>
                          <a:spcPct val="107000"/>
                        </a:lnSpc>
                        <a:spcBef>
                          <a:spcPts val="0"/>
                        </a:spcBef>
                        <a:spcAft>
                          <a:spcPts val="0"/>
                        </a:spcAft>
                      </a:pPr>
                      <a:r>
                        <a:rPr lang="en-US" sz="1200">
                          <a:effectLst/>
                        </a:rPr>
                        <a:t>Caesar issues decree for census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a:effectLst/>
                        </a:rPr>
                        <a:t>3 B.C.</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dirty="0">
                          <a:effectLst/>
                        </a:rPr>
                        <a:t>Publius </a:t>
                      </a:r>
                      <a:r>
                        <a:rPr lang="en-US" sz="1200" dirty="0" err="1">
                          <a:effectLst/>
                        </a:rPr>
                        <a:t>Sulpicius</a:t>
                      </a:r>
                      <a:r>
                        <a:rPr lang="en-US" sz="1200" dirty="0">
                          <a:effectLst/>
                        </a:rPr>
                        <a:t> Quirinius performs census from 4 B.C. to 1 B.C.</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extLst>
                  <a:ext uri="{0D108BD9-81ED-4DB2-BD59-A6C34878D82A}">
                    <a16:rowId xmlns:a16="http://schemas.microsoft.com/office/drawing/2014/main" val="1569484283"/>
                  </a:ext>
                </a:extLst>
              </a:tr>
              <a:tr h="179202">
                <a:tc>
                  <a:txBody>
                    <a:bodyPr/>
                    <a:lstStyle/>
                    <a:p>
                      <a:pPr marL="0" marR="0">
                        <a:lnSpc>
                          <a:spcPct val="107000"/>
                        </a:lnSpc>
                        <a:spcBef>
                          <a:spcPts val="0"/>
                        </a:spcBef>
                        <a:spcAft>
                          <a:spcPts val="0"/>
                        </a:spcAft>
                      </a:pPr>
                      <a:r>
                        <a:rPr lang="en-US" sz="1200">
                          <a:effectLst/>
                        </a:rPr>
                        <a:t>John the Baptist born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a:effectLst/>
                        </a:rPr>
                        <a:t>3 B.C.</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extLst>
                  <a:ext uri="{0D108BD9-81ED-4DB2-BD59-A6C34878D82A}">
                    <a16:rowId xmlns:a16="http://schemas.microsoft.com/office/drawing/2014/main" val="3439368220"/>
                  </a:ext>
                </a:extLst>
              </a:tr>
              <a:tr h="179202">
                <a:tc>
                  <a:txBody>
                    <a:bodyPr/>
                    <a:lstStyle/>
                    <a:p>
                      <a:pPr marL="0" marR="0">
                        <a:lnSpc>
                          <a:spcPct val="107000"/>
                        </a:lnSpc>
                        <a:spcBef>
                          <a:spcPts val="0"/>
                        </a:spcBef>
                        <a:spcAft>
                          <a:spcPts val="0"/>
                        </a:spcAft>
                      </a:pPr>
                      <a:r>
                        <a:rPr lang="en-US" sz="1200">
                          <a:effectLst/>
                        </a:rPr>
                        <a:t>Jesus born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a:effectLst/>
                        </a:rPr>
                        <a:t>3 B.C.</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tc>
                  <a:txBody>
                    <a:bodyPr/>
                    <a:lstStyle/>
                    <a:p>
                      <a:pPr marL="0" marR="0">
                        <a:lnSpc>
                          <a:spcPct val="107000"/>
                        </a:lnSpc>
                        <a:spcBef>
                          <a:spcPts val="0"/>
                        </a:spcBef>
                        <a:spcAft>
                          <a:spcPts val="0"/>
                        </a:spcAft>
                      </a:pPr>
                      <a:r>
                        <a:rPr lang="en-US" sz="1200" dirty="0">
                          <a:effectLst/>
                        </a:rPr>
                        <a:t>Matthew 2; Luke 2:1-20 (Feast of Trumpets 9/11)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113" marR="46113" marT="0" marB="0"/>
                </a:tc>
                <a:extLst>
                  <a:ext uri="{0D108BD9-81ED-4DB2-BD59-A6C34878D82A}">
                    <a16:rowId xmlns:a16="http://schemas.microsoft.com/office/drawing/2014/main" val="2694486500"/>
                  </a:ext>
                </a:extLst>
              </a:tr>
            </a:tbl>
          </a:graphicData>
        </a:graphic>
      </p:graphicFrame>
    </p:spTree>
    <p:extLst>
      <p:ext uri="{BB962C8B-B14F-4D97-AF65-F5344CB8AC3E}">
        <p14:creationId xmlns:p14="http://schemas.microsoft.com/office/powerpoint/2010/main" val="3758605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10E56A-46FC-49C2-A868-1F72B75A07E5}"/>
              </a:ext>
            </a:extLst>
          </p:cNvPr>
          <p:cNvSpPr>
            <a:spLocks noGrp="1"/>
          </p:cNvSpPr>
          <p:nvPr>
            <p:ph type="title"/>
          </p:nvPr>
        </p:nvSpPr>
        <p:spPr>
          <a:xfrm>
            <a:off x="838200" y="365125"/>
            <a:ext cx="10515600" cy="1325563"/>
          </a:xfrm>
        </p:spPr>
        <p:txBody>
          <a:bodyPr>
            <a:normAutofit/>
          </a:bodyPr>
          <a:lstStyle/>
          <a:p>
            <a:pPr algn="ctr"/>
            <a:r>
              <a:rPr lang="en-US" sz="4300">
                <a:solidFill>
                  <a:srgbClr val="FFFFFF"/>
                </a:solidFill>
              </a:rPr>
              <a:t>From Herod to the Destruction of the Temple</a:t>
            </a:r>
          </a:p>
        </p:txBody>
      </p:sp>
      <p:graphicFrame>
        <p:nvGraphicFramePr>
          <p:cNvPr id="4" name="Content Placeholder 3">
            <a:extLst>
              <a:ext uri="{FF2B5EF4-FFF2-40B4-BE49-F238E27FC236}">
                <a16:creationId xmlns:a16="http://schemas.microsoft.com/office/drawing/2014/main" id="{0B1EAD35-6E60-4936-8880-19B599E4EDA4}"/>
              </a:ext>
            </a:extLst>
          </p:cNvPr>
          <p:cNvGraphicFramePr>
            <a:graphicFrameLocks noGrp="1"/>
          </p:cNvGraphicFramePr>
          <p:nvPr>
            <p:ph idx="1"/>
            <p:extLst>
              <p:ext uri="{D42A27DB-BD31-4B8C-83A1-F6EECF244321}">
                <p14:modId xmlns:p14="http://schemas.microsoft.com/office/powerpoint/2010/main" val="1210992267"/>
              </p:ext>
            </p:extLst>
          </p:nvPr>
        </p:nvGraphicFramePr>
        <p:xfrm>
          <a:off x="923731" y="1911350"/>
          <a:ext cx="11010121" cy="4775853"/>
        </p:xfrm>
        <a:graphic>
          <a:graphicData uri="http://schemas.openxmlformats.org/drawingml/2006/table">
            <a:tbl>
              <a:tblPr firstRow="1" firstCol="1" bandRow="1">
                <a:tableStyleId>{5C22544A-7EE6-4342-B048-85BDC9FD1C3A}</a:tableStyleId>
              </a:tblPr>
              <a:tblGrid>
                <a:gridCol w="4167104">
                  <a:extLst>
                    <a:ext uri="{9D8B030D-6E8A-4147-A177-3AD203B41FA5}">
                      <a16:colId xmlns:a16="http://schemas.microsoft.com/office/drawing/2014/main" val="2814645712"/>
                    </a:ext>
                  </a:extLst>
                </a:gridCol>
                <a:gridCol w="1261057">
                  <a:extLst>
                    <a:ext uri="{9D8B030D-6E8A-4147-A177-3AD203B41FA5}">
                      <a16:colId xmlns:a16="http://schemas.microsoft.com/office/drawing/2014/main" val="4179741582"/>
                    </a:ext>
                  </a:extLst>
                </a:gridCol>
                <a:gridCol w="5581960">
                  <a:extLst>
                    <a:ext uri="{9D8B030D-6E8A-4147-A177-3AD203B41FA5}">
                      <a16:colId xmlns:a16="http://schemas.microsoft.com/office/drawing/2014/main" val="1153137387"/>
                    </a:ext>
                  </a:extLst>
                </a:gridCol>
              </a:tblGrid>
              <a:tr h="208581">
                <a:tc>
                  <a:txBody>
                    <a:bodyPr/>
                    <a:lstStyle/>
                    <a:p>
                      <a:pPr marL="0" marR="0">
                        <a:lnSpc>
                          <a:spcPct val="107000"/>
                        </a:lnSpc>
                        <a:spcBef>
                          <a:spcPts val="0"/>
                        </a:spcBef>
                        <a:spcAft>
                          <a:spcPts val="0"/>
                        </a:spcAft>
                      </a:pPr>
                      <a:r>
                        <a:rPr lang="en-US" sz="1200">
                          <a:effectLst/>
                        </a:rPr>
                        <a:t>Herod orders death of male children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2 B.C.</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Matthew 2:16 (Children two and under)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extLst>
                  <a:ext uri="{0D108BD9-81ED-4DB2-BD59-A6C34878D82A}">
                    <a16:rowId xmlns:a16="http://schemas.microsoft.com/office/drawing/2014/main" val="3758783661"/>
                  </a:ext>
                </a:extLst>
              </a:tr>
              <a:tr h="208581">
                <a:tc>
                  <a:txBody>
                    <a:bodyPr/>
                    <a:lstStyle/>
                    <a:p>
                      <a:pPr marL="0" marR="0">
                        <a:lnSpc>
                          <a:spcPct val="107000"/>
                        </a:lnSpc>
                        <a:spcBef>
                          <a:spcPts val="0"/>
                        </a:spcBef>
                        <a:spcAft>
                          <a:spcPts val="0"/>
                        </a:spcAft>
                      </a:pPr>
                      <a:r>
                        <a:rPr lang="en-US" sz="1200">
                          <a:effectLst/>
                        </a:rPr>
                        <a:t>Herod the Great dies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1 B.C.</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Josephus: Herod died at lunar eclipse 01/10/01 B.C.</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extLst>
                  <a:ext uri="{0D108BD9-81ED-4DB2-BD59-A6C34878D82A}">
                    <a16:rowId xmlns:a16="http://schemas.microsoft.com/office/drawing/2014/main" val="1397927701"/>
                  </a:ext>
                </a:extLst>
              </a:tr>
              <a:tr h="208581">
                <a:tc>
                  <a:txBody>
                    <a:bodyPr/>
                    <a:lstStyle/>
                    <a:p>
                      <a:pPr marL="0" marR="0">
                        <a:lnSpc>
                          <a:spcPct val="107000"/>
                        </a:lnSpc>
                        <a:spcBef>
                          <a:spcPts val="0"/>
                        </a:spcBef>
                        <a:spcAft>
                          <a:spcPts val="0"/>
                        </a:spcAft>
                      </a:pPr>
                      <a:r>
                        <a:rPr lang="en-US" sz="1200">
                          <a:effectLst/>
                        </a:rPr>
                        <a:t>Herod Agrippa reigns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1 B.C.</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extLst>
                  <a:ext uri="{0D108BD9-81ED-4DB2-BD59-A6C34878D82A}">
                    <a16:rowId xmlns:a16="http://schemas.microsoft.com/office/drawing/2014/main" val="979295482"/>
                  </a:ext>
                </a:extLst>
              </a:tr>
              <a:tr h="208581">
                <a:tc>
                  <a:txBody>
                    <a:bodyPr/>
                    <a:lstStyle/>
                    <a:p>
                      <a:pPr marL="0" marR="0">
                        <a:lnSpc>
                          <a:spcPct val="107000"/>
                        </a:lnSpc>
                        <a:spcBef>
                          <a:spcPts val="0"/>
                        </a:spcBef>
                        <a:spcAft>
                          <a:spcPts val="0"/>
                        </a:spcAft>
                      </a:pPr>
                      <a:r>
                        <a:rPr lang="en-US" sz="1200">
                          <a:effectLst/>
                        </a:rPr>
                        <a:t>Jesus in the temple at 12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9 A.D.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Luke 2:42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extLst>
                  <a:ext uri="{0D108BD9-81ED-4DB2-BD59-A6C34878D82A}">
                    <a16:rowId xmlns:a16="http://schemas.microsoft.com/office/drawing/2014/main" val="4224537780"/>
                  </a:ext>
                </a:extLst>
              </a:tr>
              <a:tr h="208581">
                <a:tc>
                  <a:txBody>
                    <a:bodyPr/>
                    <a:lstStyle/>
                    <a:p>
                      <a:pPr marL="0" marR="0">
                        <a:lnSpc>
                          <a:spcPct val="107000"/>
                        </a:lnSpc>
                        <a:spcBef>
                          <a:spcPts val="0"/>
                        </a:spcBef>
                        <a:spcAft>
                          <a:spcPts val="0"/>
                        </a:spcAft>
                      </a:pPr>
                      <a:r>
                        <a:rPr lang="en-US" sz="1200">
                          <a:effectLst/>
                        </a:rPr>
                        <a:t>John the Baptist begins ministry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29 A.D.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Luke 3:1-6 Tiberius Caesar’s 15</a:t>
                      </a:r>
                      <a:r>
                        <a:rPr lang="en-US" sz="1200" baseline="30000">
                          <a:effectLst/>
                        </a:rPr>
                        <a:t>th</a:t>
                      </a:r>
                      <a:r>
                        <a:rPr lang="en-US" sz="1200">
                          <a:effectLst/>
                        </a:rPr>
                        <a:t> year of reign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extLst>
                  <a:ext uri="{0D108BD9-81ED-4DB2-BD59-A6C34878D82A}">
                    <a16:rowId xmlns:a16="http://schemas.microsoft.com/office/drawing/2014/main" val="321597728"/>
                  </a:ext>
                </a:extLst>
              </a:tr>
              <a:tr h="208581">
                <a:tc>
                  <a:txBody>
                    <a:bodyPr/>
                    <a:lstStyle/>
                    <a:p>
                      <a:pPr marL="0" marR="0">
                        <a:lnSpc>
                          <a:spcPct val="107000"/>
                        </a:lnSpc>
                        <a:spcBef>
                          <a:spcPts val="0"/>
                        </a:spcBef>
                        <a:spcAft>
                          <a:spcPts val="0"/>
                        </a:spcAft>
                      </a:pPr>
                      <a:r>
                        <a:rPr lang="en-US" sz="1200">
                          <a:effectLst/>
                        </a:rPr>
                        <a:t>Jesus begins his ministry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29 A.D.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Luke 3:23 (about 30)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extLst>
                  <a:ext uri="{0D108BD9-81ED-4DB2-BD59-A6C34878D82A}">
                    <a16:rowId xmlns:a16="http://schemas.microsoft.com/office/drawing/2014/main" val="214454154"/>
                  </a:ext>
                </a:extLst>
              </a:tr>
              <a:tr h="208581">
                <a:tc>
                  <a:txBody>
                    <a:bodyPr/>
                    <a:lstStyle/>
                    <a:p>
                      <a:pPr marL="0" marR="0">
                        <a:lnSpc>
                          <a:spcPct val="107000"/>
                        </a:lnSpc>
                        <a:spcBef>
                          <a:spcPts val="0"/>
                        </a:spcBef>
                        <a:spcAft>
                          <a:spcPts val="0"/>
                        </a:spcAft>
                      </a:pPr>
                      <a:r>
                        <a:rPr lang="en-US" sz="1200">
                          <a:effectLst/>
                        </a:rPr>
                        <a:t>Christ crucified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33 A.D.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Nisan 14 (April 1) Daniel’s 69</a:t>
                      </a:r>
                      <a:r>
                        <a:rPr lang="en-US" sz="1200" baseline="30000">
                          <a:effectLst/>
                        </a:rPr>
                        <a:t>th</a:t>
                      </a:r>
                      <a:r>
                        <a:rPr lang="en-US" sz="1200">
                          <a:effectLst/>
                        </a:rPr>
                        <a:t> Week, no year ‘0’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extLst>
                  <a:ext uri="{0D108BD9-81ED-4DB2-BD59-A6C34878D82A}">
                    <a16:rowId xmlns:a16="http://schemas.microsoft.com/office/drawing/2014/main" val="3539660871"/>
                  </a:ext>
                </a:extLst>
              </a:tr>
              <a:tr h="208581">
                <a:tc>
                  <a:txBody>
                    <a:bodyPr/>
                    <a:lstStyle/>
                    <a:p>
                      <a:pPr marL="0" marR="0">
                        <a:lnSpc>
                          <a:spcPct val="107000"/>
                        </a:lnSpc>
                        <a:spcBef>
                          <a:spcPts val="0"/>
                        </a:spcBef>
                        <a:spcAft>
                          <a:spcPts val="0"/>
                        </a:spcAft>
                      </a:pPr>
                      <a:r>
                        <a:rPr lang="en-US" sz="1200">
                          <a:effectLst/>
                        </a:rPr>
                        <a:t>Christ resurrected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33 A.D.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Nissan 17 (April 4), fulfills first three feasts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extLst>
                  <a:ext uri="{0D108BD9-81ED-4DB2-BD59-A6C34878D82A}">
                    <a16:rowId xmlns:a16="http://schemas.microsoft.com/office/drawing/2014/main" val="3339894778"/>
                  </a:ext>
                </a:extLst>
              </a:tr>
              <a:tr h="208581">
                <a:tc>
                  <a:txBody>
                    <a:bodyPr/>
                    <a:lstStyle/>
                    <a:p>
                      <a:pPr marL="0" marR="0">
                        <a:lnSpc>
                          <a:spcPct val="107000"/>
                        </a:lnSpc>
                        <a:spcBef>
                          <a:spcPts val="0"/>
                        </a:spcBef>
                        <a:spcAft>
                          <a:spcPts val="0"/>
                        </a:spcAft>
                      </a:pPr>
                      <a:r>
                        <a:rPr lang="en-US" sz="1200">
                          <a:effectLst/>
                        </a:rPr>
                        <a:t>Holy Spirit comes upon apostles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33 A.D.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Pentecost (May 25), Begins 2000 years of ministry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extLst>
                  <a:ext uri="{0D108BD9-81ED-4DB2-BD59-A6C34878D82A}">
                    <a16:rowId xmlns:a16="http://schemas.microsoft.com/office/drawing/2014/main" val="1118986274"/>
                  </a:ext>
                </a:extLst>
              </a:tr>
              <a:tr h="208581">
                <a:tc>
                  <a:txBody>
                    <a:bodyPr/>
                    <a:lstStyle/>
                    <a:p>
                      <a:pPr marL="0" marR="0">
                        <a:lnSpc>
                          <a:spcPct val="107000"/>
                        </a:lnSpc>
                        <a:spcBef>
                          <a:spcPts val="0"/>
                        </a:spcBef>
                        <a:spcAft>
                          <a:spcPts val="0"/>
                        </a:spcAft>
                      </a:pPr>
                      <a:r>
                        <a:rPr lang="en-US" sz="1200">
                          <a:effectLst/>
                        </a:rPr>
                        <a:t>Stephen martyred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35 A.D.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Acts 7:54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extLst>
                  <a:ext uri="{0D108BD9-81ED-4DB2-BD59-A6C34878D82A}">
                    <a16:rowId xmlns:a16="http://schemas.microsoft.com/office/drawing/2014/main" val="2565610690"/>
                  </a:ext>
                </a:extLst>
              </a:tr>
              <a:tr h="208581">
                <a:tc>
                  <a:txBody>
                    <a:bodyPr/>
                    <a:lstStyle/>
                    <a:p>
                      <a:pPr marL="0" marR="0">
                        <a:lnSpc>
                          <a:spcPct val="107000"/>
                        </a:lnSpc>
                        <a:spcBef>
                          <a:spcPts val="0"/>
                        </a:spcBef>
                        <a:spcAft>
                          <a:spcPts val="0"/>
                        </a:spcAft>
                      </a:pPr>
                      <a:r>
                        <a:rPr lang="en-US" sz="1200">
                          <a:effectLst/>
                        </a:rPr>
                        <a:t>Paul becomes last apostle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35 A.D.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Acts 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extLst>
                  <a:ext uri="{0D108BD9-81ED-4DB2-BD59-A6C34878D82A}">
                    <a16:rowId xmlns:a16="http://schemas.microsoft.com/office/drawing/2014/main" val="536203739"/>
                  </a:ext>
                </a:extLst>
              </a:tr>
              <a:tr h="208581">
                <a:tc>
                  <a:txBody>
                    <a:bodyPr/>
                    <a:lstStyle/>
                    <a:p>
                      <a:pPr marL="0" marR="0">
                        <a:lnSpc>
                          <a:spcPct val="107000"/>
                        </a:lnSpc>
                        <a:spcBef>
                          <a:spcPts val="0"/>
                        </a:spcBef>
                        <a:spcAft>
                          <a:spcPts val="0"/>
                        </a:spcAft>
                      </a:pPr>
                      <a:r>
                        <a:rPr lang="en-US" sz="1200">
                          <a:effectLst/>
                        </a:rPr>
                        <a:t>Caiphas leaves office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36 A.D.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extLst>
                  <a:ext uri="{0D108BD9-81ED-4DB2-BD59-A6C34878D82A}">
                    <a16:rowId xmlns:a16="http://schemas.microsoft.com/office/drawing/2014/main" val="4139436877"/>
                  </a:ext>
                </a:extLst>
              </a:tr>
              <a:tr h="208581">
                <a:tc>
                  <a:txBody>
                    <a:bodyPr/>
                    <a:lstStyle/>
                    <a:p>
                      <a:pPr marL="0" marR="0">
                        <a:lnSpc>
                          <a:spcPct val="107000"/>
                        </a:lnSpc>
                        <a:spcBef>
                          <a:spcPts val="0"/>
                        </a:spcBef>
                        <a:spcAft>
                          <a:spcPts val="0"/>
                        </a:spcAft>
                      </a:pPr>
                      <a:r>
                        <a:rPr lang="en-US" sz="1200">
                          <a:effectLst/>
                        </a:rPr>
                        <a:t>Pilate leaves office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37 A.D.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Began in office in 26 A.D.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extLst>
                  <a:ext uri="{0D108BD9-81ED-4DB2-BD59-A6C34878D82A}">
                    <a16:rowId xmlns:a16="http://schemas.microsoft.com/office/drawing/2014/main" val="1764136792"/>
                  </a:ext>
                </a:extLst>
              </a:tr>
              <a:tr h="208581">
                <a:tc>
                  <a:txBody>
                    <a:bodyPr/>
                    <a:lstStyle/>
                    <a:p>
                      <a:pPr marL="0" marR="0">
                        <a:lnSpc>
                          <a:spcPct val="107000"/>
                        </a:lnSpc>
                        <a:spcBef>
                          <a:spcPts val="0"/>
                        </a:spcBef>
                        <a:spcAft>
                          <a:spcPts val="0"/>
                        </a:spcAft>
                      </a:pPr>
                      <a:r>
                        <a:rPr lang="en-US" sz="1200">
                          <a:effectLst/>
                        </a:rPr>
                        <a:t>Herod martyrs James the apostle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44 A.D.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extLst>
                  <a:ext uri="{0D108BD9-81ED-4DB2-BD59-A6C34878D82A}">
                    <a16:rowId xmlns:a16="http://schemas.microsoft.com/office/drawing/2014/main" val="2207928432"/>
                  </a:ext>
                </a:extLst>
              </a:tr>
              <a:tr h="208581">
                <a:tc>
                  <a:txBody>
                    <a:bodyPr/>
                    <a:lstStyle/>
                    <a:p>
                      <a:pPr marL="0" marR="0">
                        <a:lnSpc>
                          <a:spcPct val="107000"/>
                        </a:lnSpc>
                        <a:spcBef>
                          <a:spcPts val="0"/>
                        </a:spcBef>
                        <a:spcAft>
                          <a:spcPts val="0"/>
                        </a:spcAft>
                      </a:pPr>
                      <a:r>
                        <a:rPr lang="en-US" sz="1200">
                          <a:effectLst/>
                        </a:rPr>
                        <a:t>Paul embarks on first missionary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48 A.D.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Acts 13-14 With Barnabas and John Mark</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extLst>
                  <a:ext uri="{0D108BD9-81ED-4DB2-BD59-A6C34878D82A}">
                    <a16:rowId xmlns:a16="http://schemas.microsoft.com/office/drawing/2014/main" val="2172553947"/>
                  </a:ext>
                </a:extLst>
              </a:tr>
              <a:tr h="208581">
                <a:tc>
                  <a:txBody>
                    <a:bodyPr/>
                    <a:lstStyle/>
                    <a:p>
                      <a:pPr marL="0" marR="0">
                        <a:lnSpc>
                          <a:spcPct val="107000"/>
                        </a:lnSpc>
                        <a:spcBef>
                          <a:spcPts val="0"/>
                        </a:spcBef>
                        <a:spcAft>
                          <a:spcPts val="0"/>
                        </a:spcAft>
                      </a:pPr>
                      <a:r>
                        <a:rPr lang="en-US" sz="1200">
                          <a:effectLst/>
                        </a:rPr>
                        <a:t>Herod Agrippa II becomes king of Jew</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50 A.D.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Last of Roman appointed kings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extLst>
                  <a:ext uri="{0D108BD9-81ED-4DB2-BD59-A6C34878D82A}">
                    <a16:rowId xmlns:a16="http://schemas.microsoft.com/office/drawing/2014/main" val="1098526642"/>
                  </a:ext>
                </a:extLst>
              </a:tr>
              <a:tr h="208581">
                <a:tc>
                  <a:txBody>
                    <a:bodyPr/>
                    <a:lstStyle/>
                    <a:p>
                      <a:pPr marL="0" marR="0">
                        <a:lnSpc>
                          <a:spcPct val="107000"/>
                        </a:lnSpc>
                        <a:spcBef>
                          <a:spcPts val="0"/>
                        </a:spcBef>
                        <a:spcAft>
                          <a:spcPts val="0"/>
                        </a:spcAft>
                      </a:pPr>
                      <a:r>
                        <a:rPr lang="en-US" sz="1200">
                          <a:effectLst/>
                        </a:rPr>
                        <a:t>Nero ascends to throne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54 A.D.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Jews expulsion from Rome ends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extLst>
                  <a:ext uri="{0D108BD9-81ED-4DB2-BD59-A6C34878D82A}">
                    <a16:rowId xmlns:a16="http://schemas.microsoft.com/office/drawing/2014/main" val="2226330967"/>
                  </a:ext>
                </a:extLst>
              </a:tr>
              <a:tr h="208581">
                <a:tc>
                  <a:txBody>
                    <a:bodyPr/>
                    <a:lstStyle/>
                    <a:p>
                      <a:pPr marL="0" marR="0">
                        <a:lnSpc>
                          <a:spcPct val="107000"/>
                        </a:lnSpc>
                        <a:spcBef>
                          <a:spcPts val="0"/>
                        </a:spcBef>
                        <a:spcAft>
                          <a:spcPts val="0"/>
                        </a:spcAft>
                      </a:pPr>
                      <a:r>
                        <a:rPr lang="en-US" sz="1200">
                          <a:effectLst/>
                        </a:rPr>
                        <a:t>Half of Rome destroyed by fire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64 A.D.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Nero blames Christians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extLst>
                  <a:ext uri="{0D108BD9-81ED-4DB2-BD59-A6C34878D82A}">
                    <a16:rowId xmlns:a16="http://schemas.microsoft.com/office/drawing/2014/main" val="487054608"/>
                  </a:ext>
                </a:extLst>
              </a:tr>
              <a:tr h="208581">
                <a:tc>
                  <a:txBody>
                    <a:bodyPr/>
                    <a:lstStyle/>
                    <a:p>
                      <a:pPr marL="0" marR="0">
                        <a:lnSpc>
                          <a:spcPct val="107000"/>
                        </a:lnSpc>
                        <a:spcBef>
                          <a:spcPts val="0"/>
                        </a:spcBef>
                        <a:spcAft>
                          <a:spcPts val="0"/>
                        </a:spcAft>
                      </a:pPr>
                      <a:r>
                        <a:rPr lang="en-US" sz="1200">
                          <a:effectLst/>
                        </a:rPr>
                        <a:t>Peter martyred by Nero</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65 A.D.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John 21:18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extLst>
                  <a:ext uri="{0D108BD9-81ED-4DB2-BD59-A6C34878D82A}">
                    <a16:rowId xmlns:a16="http://schemas.microsoft.com/office/drawing/2014/main" val="2755058316"/>
                  </a:ext>
                </a:extLst>
              </a:tr>
              <a:tr h="208581">
                <a:tc>
                  <a:txBody>
                    <a:bodyPr/>
                    <a:lstStyle/>
                    <a:p>
                      <a:pPr marL="0" marR="0">
                        <a:lnSpc>
                          <a:spcPct val="107000"/>
                        </a:lnSpc>
                        <a:spcBef>
                          <a:spcPts val="0"/>
                        </a:spcBef>
                        <a:spcAft>
                          <a:spcPts val="0"/>
                        </a:spcAft>
                      </a:pPr>
                      <a:r>
                        <a:rPr lang="en-US" sz="1200">
                          <a:effectLst/>
                        </a:rPr>
                        <a:t>Jewish revolt against Rome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66 A.D.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extLst>
                  <a:ext uri="{0D108BD9-81ED-4DB2-BD59-A6C34878D82A}">
                    <a16:rowId xmlns:a16="http://schemas.microsoft.com/office/drawing/2014/main" val="2772304861"/>
                  </a:ext>
                </a:extLst>
              </a:tr>
              <a:tr h="208581">
                <a:tc>
                  <a:txBody>
                    <a:bodyPr/>
                    <a:lstStyle/>
                    <a:p>
                      <a:pPr marL="0" marR="0">
                        <a:lnSpc>
                          <a:spcPct val="107000"/>
                        </a:lnSpc>
                        <a:spcBef>
                          <a:spcPts val="0"/>
                        </a:spcBef>
                        <a:spcAft>
                          <a:spcPts val="0"/>
                        </a:spcAft>
                      </a:pPr>
                      <a:r>
                        <a:rPr lang="en-US" sz="1200">
                          <a:effectLst/>
                        </a:rPr>
                        <a:t>Paul martyred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68 A.D.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extLst>
                  <a:ext uri="{0D108BD9-81ED-4DB2-BD59-A6C34878D82A}">
                    <a16:rowId xmlns:a16="http://schemas.microsoft.com/office/drawing/2014/main" val="1795056716"/>
                  </a:ext>
                </a:extLst>
              </a:tr>
              <a:tr h="208581">
                <a:tc>
                  <a:txBody>
                    <a:bodyPr/>
                    <a:lstStyle/>
                    <a:p>
                      <a:pPr marL="0" marR="0">
                        <a:lnSpc>
                          <a:spcPct val="107000"/>
                        </a:lnSpc>
                        <a:spcBef>
                          <a:spcPts val="0"/>
                        </a:spcBef>
                        <a:spcAft>
                          <a:spcPts val="0"/>
                        </a:spcAft>
                      </a:pPr>
                      <a:r>
                        <a:rPr lang="en-US" sz="1200">
                          <a:effectLst/>
                        </a:rPr>
                        <a:t>Vespasian becomes emperor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69 A.D.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Appoints Titus to deal with the Jews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extLst>
                  <a:ext uri="{0D108BD9-81ED-4DB2-BD59-A6C34878D82A}">
                    <a16:rowId xmlns:a16="http://schemas.microsoft.com/office/drawing/2014/main" val="1614283389"/>
                  </a:ext>
                </a:extLst>
              </a:tr>
              <a:tr h="0">
                <a:tc>
                  <a:txBody>
                    <a:bodyPr/>
                    <a:lstStyle/>
                    <a:p>
                      <a:pPr marL="0" marR="0">
                        <a:lnSpc>
                          <a:spcPct val="107000"/>
                        </a:lnSpc>
                        <a:spcBef>
                          <a:spcPts val="0"/>
                        </a:spcBef>
                        <a:spcAft>
                          <a:spcPts val="0"/>
                        </a:spcAft>
                      </a:pPr>
                      <a:r>
                        <a:rPr lang="en-US" sz="1200">
                          <a:effectLst/>
                        </a:rPr>
                        <a:t>Jerusalem and temple destroyed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a:effectLst/>
                        </a:rPr>
                        <a:t>70 A.D.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tc>
                  <a:txBody>
                    <a:bodyPr/>
                    <a:lstStyle/>
                    <a:p>
                      <a:pPr marL="0" marR="0">
                        <a:lnSpc>
                          <a:spcPct val="107000"/>
                        </a:lnSpc>
                        <a:spcBef>
                          <a:spcPts val="0"/>
                        </a:spcBef>
                        <a:spcAft>
                          <a:spcPts val="0"/>
                        </a:spcAft>
                      </a:pPr>
                      <a:r>
                        <a:rPr lang="en-US" sz="1200" dirty="0">
                          <a:effectLst/>
                        </a:rPr>
                        <a:t>9</a:t>
                      </a:r>
                      <a:r>
                        <a:rPr lang="en-US" sz="1200" baseline="30000" dirty="0">
                          <a:effectLst/>
                        </a:rPr>
                        <a:t>th</a:t>
                      </a:r>
                      <a:r>
                        <a:rPr lang="en-US" sz="1200" dirty="0">
                          <a:effectLst/>
                        </a:rPr>
                        <a:t> of Av</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866" marR="53866" marT="0" marB="0"/>
                </a:tc>
                <a:extLst>
                  <a:ext uri="{0D108BD9-81ED-4DB2-BD59-A6C34878D82A}">
                    <a16:rowId xmlns:a16="http://schemas.microsoft.com/office/drawing/2014/main" val="3020173023"/>
                  </a:ext>
                </a:extLst>
              </a:tr>
            </a:tbl>
          </a:graphicData>
        </a:graphic>
      </p:graphicFrame>
    </p:spTree>
    <p:extLst>
      <p:ext uri="{BB962C8B-B14F-4D97-AF65-F5344CB8AC3E}">
        <p14:creationId xmlns:p14="http://schemas.microsoft.com/office/powerpoint/2010/main" val="1325213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282D64-8287-4779-9FA9-641E49C1ADCF}"/>
              </a:ext>
            </a:extLst>
          </p:cNvPr>
          <p:cNvSpPr>
            <a:spLocks noGrp="1"/>
          </p:cNvSpPr>
          <p:nvPr>
            <p:ph type="title"/>
          </p:nvPr>
        </p:nvSpPr>
        <p:spPr>
          <a:xfrm>
            <a:off x="838200" y="365125"/>
            <a:ext cx="10515600" cy="1325563"/>
          </a:xfrm>
        </p:spPr>
        <p:txBody>
          <a:bodyPr>
            <a:normAutofit/>
          </a:bodyPr>
          <a:lstStyle/>
          <a:p>
            <a:pPr algn="ctr"/>
            <a:r>
              <a:rPr lang="en-US" sz="4600">
                <a:solidFill>
                  <a:srgbClr val="FFFFFF"/>
                </a:solidFill>
              </a:rPr>
              <a:t>From Domitian to the Present</a:t>
            </a:r>
          </a:p>
        </p:txBody>
      </p:sp>
      <p:graphicFrame>
        <p:nvGraphicFramePr>
          <p:cNvPr id="4" name="Content Placeholder 3">
            <a:extLst>
              <a:ext uri="{FF2B5EF4-FFF2-40B4-BE49-F238E27FC236}">
                <a16:creationId xmlns:a16="http://schemas.microsoft.com/office/drawing/2014/main" id="{A2820041-C559-4340-81C2-283E6A8E2555}"/>
              </a:ext>
            </a:extLst>
          </p:cNvPr>
          <p:cNvGraphicFramePr>
            <a:graphicFrameLocks noGrp="1"/>
          </p:cNvGraphicFramePr>
          <p:nvPr>
            <p:ph idx="1"/>
            <p:extLst>
              <p:ext uri="{D42A27DB-BD31-4B8C-83A1-F6EECF244321}">
                <p14:modId xmlns:p14="http://schemas.microsoft.com/office/powerpoint/2010/main" val="3355898986"/>
              </p:ext>
            </p:extLst>
          </p:nvPr>
        </p:nvGraphicFramePr>
        <p:xfrm>
          <a:off x="914400" y="1911349"/>
          <a:ext cx="11075437" cy="5050917"/>
        </p:xfrm>
        <a:graphic>
          <a:graphicData uri="http://schemas.openxmlformats.org/drawingml/2006/table">
            <a:tbl>
              <a:tblPr firstRow="1" firstCol="1" bandRow="1">
                <a:tableStyleId>{5C22544A-7EE6-4342-B048-85BDC9FD1C3A}</a:tableStyleId>
              </a:tblPr>
              <a:tblGrid>
                <a:gridCol w="4214948">
                  <a:extLst>
                    <a:ext uri="{9D8B030D-6E8A-4147-A177-3AD203B41FA5}">
                      <a16:colId xmlns:a16="http://schemas.microsoft.com/office/drawing/2014/main" val="27389069"/>
                    </a:ext>
                  </a:extLst>
                </a:gridCol>
                <a:gridCol w="1275727">
                  <a:extLst>
                    <a:ext uri="{9D8B030D-6E8A-4147-A177-3AD203B41FA5}">
                      <a16:colId xmlns:a16="http://schemas.microsoft.com/office/drawing/2014/main" val="2314830200"/>
                    </a:ext>
                  </a:extLst>
                </a:gridCol>
                <a:gridCol w="5584762">
                  <a:extLst>
                    <a:ext uri="{9D8B030D-6E8A-4147-A177-3AD203B41FA5}">
                      <a16:colId xmlns:a16="http://schemas.microsoft.com/office/drawing/2014/main" val="962314981"/>
                    </a:ext>
                  </a:extLst>
                </a:gridCol>
              </a:tblGrid>
              <a:tr h="178026">
                <a:tc>
                  <a:txBody>
                    <a:bodyPr/>
                    <a:lstStyle/>
                    <a:p>
                      <a:pPr marL="0" marR="0">
                        <a:lnSpc>
                          <a:spcPct val="107000"/>
                        </a:lnSpc>
                        <a:spcBef>
                          <a:spcPts val="0"/>
                        </a:spcBef>
                        <a:spcAft>
                          <a:spcPts val="0"/>
                        </a:spcAft>
                      </a:pPr>
                      <a:r>
                        <a:rPr lang="en-US" sz="1200">
                          <a:effectLst/>
                        </a:rPr>
                        <a:t>Domitian to be worshipped as god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a:effectLst/>
                        </a:rPr>
                        <a:t>87 A.D.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extLst>
                  <a:ext uri="{0D108BD9-81ED-4DB2-BD59-A6C34878D82A}">
                    <a16:rowId xmlns:a16="http://schemas.microsoft.com/office/drawing/2014/main" val="1015543041"/>
                  </a:ext>
                </a:extLst>
              </a:tr>
              <a:tr h="178026">
                <a:tc>
                  <a:txBody>
                    <a:bodyPr/>
                    <a:lstStyle/>
                    <a:p>
                      <a:pPr marL="0" marR="0">
                        <a:lnSpc>
                          <a:spcPct val="107000"/>
                        </a:lnSpc>
                        <a:spcBef>
                          <a:spcPts val="0"/>
                        </a:spcBef>
                        <a:spcAft>
                          <a:spcPts val="0"/>
                        </a:spcAft>
                      </a:pPr>
                      <a:r>
                        <a:rPr lang="en-US" sz="1200" dirty="0">
                          <a:effectLst/>
                        </a:rPr>
                        <a:t>John exiled to Patmos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a:effectLst/>
                        </a:rPr>
                        <a:t>87 A.D.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a:effectLst/>
                        </a:rPr>
                        <a:t>Refuses to worship Domitian as god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extLst>
                  <a:ext uri="{0D108BD9-81ED-4DB2-BD59-A6C34878D82A}">
                    <a16:rowId xmlns:a16="http://schemas.microsoft.com/office/drawing/2014/main" val="1566754597"/>
                  </a:ext>
                </a:extLst>
              </a:tr>
              <a:tr h="178026">
                <a:tc>
                  <a:txBody>
                    <a:bodyPr/>
                    <a:lstStyle/>
                    <a:p>
                      <a:pPr marL="0" marR="0">
                        <a:lnSpc>
                          <a:spcPct val="107000"/>
                        </a:lnSpc>
                        <a:spcBef>
                          <a:spcPts val="0"/>
                        </a:spcBef>
                        <a:spcAft>
                          <a:spcPts val="0"/>
                        </a:spcAft>
                      </a:pPr>
                      <a:r>
                        <a:rPr lang="en-US" sz="1200">
                          <a:effectLst/>
                        </a:rPr>
                        <a:t>John writes book of Revelation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a:effectLst/>
                        </a:rPr>
                        <a:t>95 A.D.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a:effectLst/>
                        </a:rPr>
                        <a:t>John completes era of divine revelation by 100 A.D.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extLst>
                  <a:ext uri="{0D108BD9-81ED-4DB2-BD59-A6C34878D82A}">
                    <a16:rowId xmlns:a16="http://schemas.microsoft.com/office/drawing/2014/main" val="98310742"/>
                  </a:ext>
                </a:extLst>
              </a:tr>
              <a:tr h="178026">
                <a:tc>
                  <a:txBody>
                    <a:bodyPr/>
                    <a:lstStyle/>
                    <a:p>
                      <a:pPr marL="0" marR="0">
                        <a:lnSpc>
                          <a:spcPct val="107000"/>
                        </a:lnSpc>
                        <a:spcBef>
                          <a:spcPts val="0"/>
                        </a:spcBef>
                        <a:spcAft>
                          <a:spcPts val="0"/>
                        </a:spcAft>
                      </a:pPr>
                      <a:r>
                        <a:rPr lang="en-US" sz="1200">
                          <a:effectLst/>
                        </a:rPr>
                        <a:t>Final revolt of Jews, lasts three years begins 132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a:effectLst/>
                        </a:rPr>
                        <a:t>135 A.D.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a:effectLst/>
                        </a:rPr>
                        <a:t>Jews replaced with Gentiles; land is renamed Syria-Palestine, worldwide dispersion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extLst>
                  <a:ext uri="{0D108BD9-81ED-4DB2-BD59-A6C34878D82A}">
                    <a16:rowId xmlns:a16="http://schemas.microsoft.com/office/drawing/2014/main" val="3697707493"/>
                  </a:ext>
                </a:extLst>
              </a:tr>
              <a:tr h="178026">
                <a:tc>
                  <a:txBody>
                    <a:bodyPr/>
                    <a:lstStyle/>
                    <a:p>
                      <a:pPr marL="0" marR="0">
                        <a:lnSpc>
                          <a:spcPct val="107000"/>
                        </a:lnSpc>
                        <a:spcBef>
                          <a:spcPts val="0"/>
                        </a:spcBef>
                        <a:spcAft>
                          <a:spcPts val="0"/>
                        </a:spcAft>
                      </a:pPr>
                      <a:r>
                        <a:rPr lang="en-US" sz="1200">
                          <a:effectLst/>
                        </a:rPr>
                        <a:t>Mystery Babylon born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a:effectLst/>
                        </a:rPr>
                        <a:t>313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dirty="0">
                          <a:effectLst/>
                        </a:rPr>
                        <a:t>Constantine initiates Mystery Babylon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extLst>
                  <a:ext uri="{0D108BD9-81ED-4DB2-BD59-A6C34878D82A}">
                    <a16:rowId xmlns:a16="http://schemas.microsoft.com/office/drawing/2014/main" val="3457580026"/>
                  </a:ext>
                </a:extLst>
              </a:tr>
              <a:tr h="178026">
                <a:tc>
                  <a:txBody>
                    <a:bodyPr/>
                    <a:lstStyle/>
                    <a:p>
                      <a:pPr marL="0" marR="0">
                        <a:lnSpc>
                          <a:spcPct val="107000"/>
                        </a:lnSpc>
                        <a:spcBef>
                          <a:spcPts val="0"/>
                        </a:spcBef>
                        <a:spcAft>
                          <a:spcPts val="0"/>
                        </a:spcAft>
                      </a:pPr>
                      <a:r>
                        <a:rPr lang="en-US" sz="1200">
                          <a:effectLst/>
                        </a:rPr>
                        <a:t>John Darby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a:effectLst/>
                        </a:rPr>
                        <a:t>1840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a:effectLst/>
                        </a:rPr>
                        <a:t>Reemergence of Dispensationalism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extLst>
                  <a:ext uri="{0D108BD9-81ED-4DB2-BD59-A6C34878D82A}">
                    <a16:rowId xmlns:a16="http://schemas.microsoft.com/office/drawing/2014/main" val="2477972844"/>
                  </a:ext>
                </a:extLst>
              </a:tr>
              <a:tr h="178026">
                <a:tc>
                  <a:txBody>
                    <a:bodyPr/>
                    <a:lstStyle/>
                    <a:p>
                      <a:pPr marL="0" marR="0">
                        <a:lnSpc>
                          <a:spcPct val="107000"/>
                        </a:lnSpc>
                        <a:spcBef>
                          <a:spcPts val="0"/>
                        </a:spcBef>
                        <a:spcAft>
                          <a:spcPts val="0"/>
                        </a:spcAft>
                      </a:pPr>
                      <a:r>
                        <a:rPr lang="en-US" sz="1200">
                          <a:effectLst/>
                        </a:rPr>
                        <a:t>Darwin Origins of Species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a:effectLst/>
                        </a:rPr>
                        <a:t>1859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a:effectLst/>
                        </a:rPr>
                        <a:t>Mythical atheist narrative to replace Genesis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extLst>
                  <a:ext uri="{0D108BD9-81ED-4DB2-BD59-A6C34878D82A}">
                    <a16:rowId xmlns:a16="http://schemas.microsoft.com/office/drawing/2014/main" val="3309468578"/>
                  </a:ext>
                </a:extLst>
              </a:tr>
              <a:tr h="178026">
                <a:tc>
                  <a:txBody>
                    <a:bodyPr/>
                    <a:lstStyle/>
                    <a:p>
                      <a:pPr marL="0" marR="0">
                        <a:lnSpc>
                          <a:spcPct val="107000"/>
                        </a:lnSpc>
                        <a:spcBef>
                          <a:spcPts val="0"/>
                        </a:spcBef>
                        <a:spcAft>
                          <a:spcPts val="0"/>
                        </a:spcAft>
                      </a:pPr>
                      <a:r>
                        <a:rPr lang="en-US" sz="1200" dirty="0">
                          <a:effectLst/>
                        </a:rPr>
                        <a:t>Karl Marx Das Kapital (begin leftism)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a:effectLst/>
                        </a:rPr>
                        <a:t>1867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dirty="0">
                          <a:effectLst/>
                        </a:rPr>
                        <a:t>Modern leftist movement begins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extLst>
                  <a:ext uri="{0D108BD9-81ED-4DB2-BD59-A6C34878D82A}">
                    <a16:rowId xmlns:a16="http://schemas.microsoft.com/office/drawing/2014/main" val="2144926528"/>
                  </a:ext>
                </a:extLst>
              </a:tr>
              <a:tr h="178026">
                <a:tc>
                  <a:txBody>
                    <a:bodyPr/>
                    <a:lstStyle/>
                    <a:p>
                      <a:pPr marL="0" marR="0">
                        <a:lnSpc>
                          <a:spcPct val="107000"/>
                        </a:lnSpc>
                        <a:spcBef>
                          <a:spcPts val="0"/>
                        </a:spcBef>
                        <a:spcAft>
                          <a:spcPts val="0"/>
                        </a:spcAft>
                      </a:pPr>
                      <a:r>
                        <a:rPr lang="en-US" sz="1200">
                          <a:effectLst/>
                        </a:rPr>
                        <a:t>Israel nation born in a day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a:effectLst/>
                        </a:rPr>
                        <a:t>1948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a:effectLst/>
                        </a:rPr>
                        <a:t>Isaiah 66:8 (May 14 UN recognizes)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extLst>
                  <a:ext uri="{0D108BD9-81ED-4DB2-BD59-A6C34878D82A}">
                    <a16:rowId xmlns:a16="http://schemas.microsoft.com/office/drawing/2014/main" val="3485731347"/>
                  </a:ext>
                </a:extLst>
              </a:tr>
              <a:tr h="178026">
                <a:tc>
                  <a:txBody>
                    <a:bodyPr/>
                    <a:lstStyle/>
                    <a:p>
                      <a:pPr marL="0" marR="0">
                        <a:lnSpc>
                          <a:spcPct val="107000"/>
                        </a:lnSpc>
                        <a:spcBef>
                          <a:spcPts val="0"/>
                        </a:spcBef>
                        <a:spcAft>
                          <a:spcPts val="0"/>
                        </a:spcAft>
                      </a:pPr>
                      <a:r>
                        <a:rPr lang="en-US" sz="1200">
                          <a:effectLst/>
                        </a:rPr>
                        <a:t>Microchip invented, tech explosion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a:effectLst/>
                        </a:rPr>
                        <a:t>1958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a:effectLst/>
                        </a:rPr>
                        <a:t>Instrumental in Mark of the Beast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extLst>
                  <a:ext uri="{0D108BD9-81ED-4DB2-BD59-A6C34878D82A}">
                    <a16:rowId xmlns:a16="http://schemas.microsoft.com/office/drawing/2014/main" val="4109413249"/>
                  </a:ext>
                </a:extLst>
              </a:tr>
              <a:tr h="178026">
                <a:tc>
                  <a:txBody>
                    <a:bodyPr/>
                    <a:lstStyle/>
                    <a:p>
                      <a:pPr marL="0" marR="0">
                        <a:lnSpc>
                          <a:spcPct val="107000"/>
                        </a:lnSpc>
                        <a:spcBef>
                          <a:spcPts val="0"/>
                        </a:spcBef>
                        <a:spcAft>
                          <a:spcPts val="0"/>
                        </a:spcAft>
                      </a:pPr>
                      <a:r>
                        <a:rPr lang="en-US" sz="1200">
                          <a:effectLst/>
                        </a:rPr>
                        <a:t>Vatican II concludes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a:effectLst/>
                        </a:rPr>
                        <a:t>1965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a:effectLst/>
                        </a:rPr>
                        <a:t>Protestants are ‘separated brethren.’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extLst>
                  <a:ext uri="{0D108BD9-81ED-4DB2-BD59-A6C34878D82A}">
                    <a16:rowId xmlns:a16="http://schemas.microsoft.com/office/drawing/2014/main" val="1435690015"/>
                  </a:ext>
                </a:extLst>
              </a:tr>
              <a:tr h="178026">
                <a:tc>
                  <a:txBody>
                    <a:bodyPr/>
                    <a:lstStyle/>
                    <a:p>
                      <a:pPr marL="0" marR="0">
                        <a:lnSpc>
                          <a:spcPct val="107000"/>
                        </a:lnSpc>
                        <a:spcBef>
                          <a:spcPts val="0"/>
                        </a:spcBef>
                        <a:spcAft>
                          <a:spcPts val="0"/>
                        </a:spcAft>
                      </a:pPr>
                      <a:r>
                        <a:rPr lang="en-US" sz="1200">
                          <a:effectLst/>
                        </a:rPr>
                        <a:t>Reunification of Jerusalem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a:effectLst/>
                        </a:rPr>
                        <a:t>1967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dirty="0">
                          <a:effectLst/>
                        </a:rPr>
                        <a:t>Zechariah 12:1-5 will be a cup of staggering to the world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extLst>
                  <a:ext uri="{0D108BD9-81ED-4DB2-BD59-A6C34878D82A}">
                    <a16:rowId xmlns:a16="http://schemas.microsoft.com/office/drawing/2014/main" val="1039043547"/>
                  </a:ext>
                </a:extLst>
              </a:tr>
              <a:tr h="178026">
                <a:tc>
                  <a:txBody>
                    <a:bodyPr/>
                    <a:lstStyle/>
                    <a:p>
                      <a:pPr marL="0" marR="0">
                        <a:lnSpc>
                          <a:spcPct val="107000"/>
                        </a:lnSpc>
                        <a:spcBef>
                          <a:spcPts val="0"/>
                        </a:spcBef>
                        <a:spcAft>
                          <a:spcPts val="0"/>
                        </a:spcAft>
                      </a:pPr>
                      <a:r>
                        <a:rPr lang="en-US" sz="1200">
                          <a:effectLst/>
                        </a:rPr>
                        <a:t>Summer of love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a:effectLst/>
                        </a:rPr>
                        <a:t>1968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dirty="0">
                          <a:effectLst/>
                        </a:rPr>
                        <a:t>Glorification of fornication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extLst>
                  <a:ext uri="{0D108BD9-81ED-4DB2-BD59-A6C34878D82A}">
                    <a16:rowId xmlns:a16="http://schemas.microsoft.com/office/drawing/2014/main" val="2020285918"/>
                  </a:ext>
                </a:extLst>
              </a:tr>
              <a:tr h="178026">
                <a:tc>
                  <a:txBody>
                    <a:bodyPr/>
                    <a:lstStyle/>
                    <a:p>
                      <a:pPr marL="0" marR="0">
                        <a:lnSpc>
                          <a:spcPct val="107000"/>
                        </a:lnSpc>
                        <a:spcBef>
                          <a:spcPts val="0"/>
                        </a:spcBef>
                        <a:spcAft>
                          <a:spcPts val="0"/>
                        </a:spcAft>
                      </a:pPr>
                      <a:r>
                        <a:rPr lang="en-US" sz="1200">
                          <a:effectLst/>
                        </a:rPr>
                        <a:t>Democratic Party Convention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a:effectLst/>
                        </a:rPr>
                        <a:t>1968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a:effectLst/>
                        </a:rPr>
                        <a:t>Marxists assert control of Democrat Party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extLst>
                  <a:ext uri="{0D108BD9-81ED-4DB2-BD59-A6C34878D82A}">
                    <a16:rowId xmlns:a16="http://schemas.microsoft.com/office/drawing/2014/main" val="4193769660"/>
                  </a:ext>
                </a:extLst>
              </a:tr>
              <a:tr h="178026">
                <a:tc>
                  <a:txBody>
                    <a:bodyPr/>
                    <a:lstStyle/>
                    <a:p>
                      <a:pPr marL="0" marR="0">
                        <a:lnSpc>
                          <a:spcPct val="107000"/>
                        </a:lnSpc>
                        <a:spcBef>
                          <a:spcPts val="0"/>
                        </a:spcBef>
                        <a:spcAft>
                          <a:spcPts val="0"/>
                        </a:spcAft>
                      </a:pPr>
                      <a:r>
                        <a:rPr lang="en-US" sz="1200">
                          <a:effectLst/>
                        </a:rPr>
                        <a:t>The Population Bomb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a:effectLst/>
                        </a:rPr>
                        <a:t>1968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a:effectLst/>
                        </a:rPr>
                        <a:t>Attack on be fruitful and multiply Genesis 1:28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extLst>
                  <a:ext uri="{0D108BD9-81ED-4DB2-BD59-A6C34878D82A}">
                    <a16:rowId xmlns:a16="http://schemas.microsoft.com/office/drawing/2014/main" val="2578861583"/>
                  </a:ext>
                </a:extLst>
              </a:tr>
              <a:tr h="178026">
                <a:tc>
                  <a:txBody>
                    <a:bodyPr/>
                    <a:lstStyle/>
                    <a:p>
                      <a:pPr marL="0" marR="0">
                        <a:lnSpc>
                          <a:spcPct val="107000"/>
                        </a:lnSpc>
                        <a:spcBef>
                          <a:spcPts val="0"/>
                        </a:spcBef>
                        <a:spcAft>
                          <a:spcPts val="0"/>
                        </a:spcAft>
                      </a:pPr>
                      <a:r>
                        <a:rPr lang="en-US" sz="1200">
                          <a:effectLst/>
                        </a:rPr>
                        <a:t>Stonewall riots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a:effectLst/>
                        </a:rPr>
                        <a:t>1969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a:effectLst/>
                        </a:rPr>
                        <a:t>Extreme breakdown of sexual morals (Romans 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extLst>
                  <a:ext uri="{0D108BD9-81ED-4DB2-BD59-A6C34878D82A}">
                    <a16:rowId xmlns:a16="http://schemas.microsoft.com/office/drawing/2014/main" val="924513119"/>
                  </a:ext>
                </a:extLst>
              </a:tr>
              <a:tr h="178026">
                <a:tc>
                  <a:txBody>
                    <a:bodyPr/>
                    <a:lstStyle/>
                    <a:p>
                      <a:pPr marL="0" marR="0">
                        <a:lnSpc>
                          <a:spcPct val="107000"/>
                        </a:lnSpc>
                        <a:spcBef>
                          <a:spcPts val="0"/>
                        </a:spcBef>
                        <a:spcAft>
                          <a:spcPts val="0"/>
                        </a:spcAft>
                      </a:pPr>
                      <a:r>
                        <a:rPr lang="en-US" sz="1200">
                          <a:effectLst/>
                        </a:rPr>
                        <a:t>Emergent Church movement begins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a:effectLst/>
                        </a:rPr>
                        <a:t>1970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dirty="0">
                          <a:effectLst/>
                        </a:rPr>
                        <a:t>Final apostasy begins to emerge, seeks to supplant Gospel with Social Justice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extLst>
                  <a:ext uri="{0D108BD9-81ED-4DB2-BD59-A6C34878D82A}">
                    <a16:rowId xmlns:a16="http://schemas.microsoft.com/office/drawing/2014/main" val="1953466204"/>
                  </a:ext>
                </a:extLst>
              </a:tr>
              <a:tr h="178026">
                <a:tc>
                  <a:txBody>
                    <a:bodyPr/>
                    <a:lstStyle/>
                    <a:p>
                      <a:pPr marL="0" marR="0">
                        <a:lnSpc>
                          <a:spcPct val="107000"/>
                        </a:lnSpc>
                        <a:spcBef>
                          <a:spcPts val="0"/>
                        </a:spcBef>
                        <a:spcAft>
                          <a:spcPts val="0"/>
                        </a:spcAft>
                      </a:pPr>
                      <a:r>
                        <a:rPr lang="en-US" sz="1200">
                          <a:effectLst/>
                        </a:rPr>
                        <a:t>Hal Lindsey Late Great Planet Earth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a:effectLst/>
                        </a:rPr>
                        <a:t>1970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a:effectLst/>
                        </a:rPr>
                        <a:t>Dispensationalism grows after years of suppression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extLst>
                  <a:ext uri="{0D108BD9-81ED-4DB2-BD59-A6C34878D82A}">
                    <a16:rowId xmlns:a16="http://schemas.microsoft.com/office/drawing/2014/main" val="3486230842"/>
                  </a:ext>
                </a:extLst>
              </a:tr>
              <a:tr h="178026">
                <a:tc>
                  <a:txBody>
                    <a:bodyPr/>
                    <a:lstStyle/>
                    <a:p>
                      <a:pPr marL="0" marR="0">
                        <a:lnSpc>
                          <a:spcPct val="107000"/>
                        </a:lnSpc>
                        <a:spcBef>
                          <a:spcPts val="0"/>
                        </a:spcBef>
                        <a:spcAft>
                          <a:spcPts val="0"/>
                        </a:spcAft>
                      </a:pPr>
                      <a:r>
                        <a:rPr lang="en-US" sz="1200">
                          <a:effectLst/>
                        </a:rPr>
                        <a:t>Marxist Critical Race Theory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a:effectLst/>
                        </a:rPr>
                        <a:t>1995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a:effectLst/>
                        </a:rPr>
                        <a:t>Designed to set ethnic group against ethnic group</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extLst>
                  <a:ext uri="{0D108BD9-81ED-4DB2-BD59-A6C34878D82A}">
                    <a16:rowId xmlns:a16="http://schemas.microsoft.com/office/drawing/2014/main" val="815111710"/>
                  </a:ext>
                </a:extLst>
              </a:tr>
              <a:tr h="178026">
                <a:tc>
                  <a:txBody>
                    <a:bodyPr/>
                    <a:lstStyle/>
                    <a:p>
                      <a:pPr marL="0" marR="0">
                        <a:lnSpc>
                          <a:spcPct val="107000"/>
                        </a:lnSpc>
                        <a:spcBef>
                          <a:spcPts val="0"/>
                        </a:spcBef>
                        <a:spcAft>
                          <a:spcPts val="0"/>
                        </a:spcAft>
                      </a:pPr>
                      <a:r>
                        <a:rPr lang="en-US" sz="1200">
                          <a:effectLst/>
                        </a:rPr>
                        <a:t>Kyoto Protocols (global warming)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a:effectLst/>
                        </a:rPr>
                        <a:t>1997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a:effectLst/>
                        </a:rPr>
                        <a:t>Totalitarian ideology goes worldwide, mythical atheist narrative to replace Revelation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extLst>
                  <a:ext uri="{0D108BD9-81ED-4DB2-BD59-A6C34878D82A}">
                    <a16:rowId xmlns:a16="http://schemas.microsoft.com/office/drawing/2014/main" val="4290718998"/>
                  </a:ext>
                </a:extLst>
              </a:tr>
              <a:tr h="178026">
                <a:tc>
                  <a:txBody>
                    <a:bodyPr/>
                    <a:lstStyle/>
                    <a:p>
                      <a:pPr marL="0" marR="0">
                        <a:lnSpc>
                          <a:spcPct val="107000"/>
                        </a:lnSpc>
                        <a:spcBef>
                          <a:spcPts val="0"/>
                        </a:spcBef>
                        <a:spcAft>
                          <a:spcPts val="0"/>
                        </a:spcAft>
                      </a:pPr>
                      <a:r>
                        <a:rPr lang="en-US" sz="1200">
                          <a:effectLst/>
                        </a:rPr>
                        <a:t>Marxist Barak Obama elected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a:effectLst/>
                        </a:rPr>
                        <a:t>2008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a:effectLst/>
                        </a:rPr>
                        <a:t>Weakening of America accelerates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extLst>
                  <a:ext uri="{0D108BD9-81ED-4DB2-BD59-A6C34878D82A}">
                    <a16:rowId xmlns:a16="http://schemas.microsoft.com/office/drawing/2014/main" val="979721231"/>
                  </a:ext>
                </a:extLst>
              </a:tr>
              <a:tr h="178026">
                <a:tc>
                  <a:txBody>
                    <a:bodyPr/>
                    <a:lstStyle/>
                    <a:p>
                      <a:pPr marL="0" marR="0">
                        <a:lnSpc>
                          <a:spcPct val="107000"/>
                        </a:lnSpc>
                        <a:spcBef>
                          <a:spcPts val="0"/>
                        </a:spcBef>
                        <a:spcAft>
                          <a:spcPts val="0"/>
                        </a:spcAft>
                      </a:pPr>
                      <a:r>
                        <a:rPr lang="en-US" sz="1200">
                          <a:effectLst/>
                        </a:rPr>
                        <a:t>Mystery Babylon First Jesuit Pope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a:effectLst/>
                        </a:rPr>
                        <a:t>2013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dirty="0">
                          <a:effectLst/>
                        </a:rPr>
                        <a:t>Next Pope likely False Prophet (Francis Born 1936)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extLst>
                  <a:ext uri="{0D108BD9-81ED-4DB2-BD59-A6C34878D82A}">
                    <a16:rowId xmlns:a16="http://schemas.microsoft.com/office/drawing/2014/main" val="59625241"/>
                  </a:ext>
                </a:extLst>
              </a:tr>
              <a:tr h="178026">
                <a:tc>
                  <a:txBody>
                    <a:bodyPr/>
                    <a:lstStyle/>
                    <a:p>
                      <a:pPr marL="0" marR="0">
                        <a:lnSpc>
                          <a:spcPct val="107000"/>
                        </a:lnSpc>
                        <a:spcBef>
                          <a:spcPts val="0"/>
                        </a:spcBef>
                        <a:spcAft>
                          <a:spcPts val="0"/>
                        </a:spcAft>
                      </a:pPr>
                      <a:r>
                        <a:rPr lang="en-US" sz="1200">
                          <a:effectLst/>
                        </a:rPr>
                        <a:t>Gay marriage ruled constitutional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a:effectLst/>
                        </a:rPr>
                        <a:t>2013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a:effectLst/>
                        </a:rPr>
                        <a:t>Judgment of God against America and world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extLst>
                  <a:ext uri="{0D108BD9-81ED-4DB2-BD59-A6C34878D82A}">
                    <a16:rowId xmlns:a16="http://schemas.microsoft.com/office/drawing/2014/main" val="3428692842"/>
                  </a:ext>
                </a:extLst>
              </a:tr>
              <a:tr h="178026">
                <a:tc>
                  <a:txBody>
                    <a:bodyPr/>
                    <a:lstStyle/>
                    <a:p>
                      <a:pPr marL="0" marR="0">
                        <a:lnSpc>
                          <a:spcPct val="107000"/>
                        </a:lnSpc>
                        <a:spcBef>
                          <a:spcPts val="0"/>
                        </a:spcBef>
                        <a:spcAft>
                          <a:spcPts val="0"/>
                        </a:spcAft>
                      </a:pPr>
                      <a:r>
                        <a:rPr lang="en-US" sz="1200">
                          <a:effectLst/>
                        </a:rPr>
                        <a:t>Trump elected, last great President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a:effectLst/>
                        </a:rPr>
                        <a:t>2016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a:effectLst/>
                        </a:rPr>
                        <a:t>God grants America a brief reprieve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extLst>
                  <a:ext uri="{0D108BD9-81ED-4DB2-BD59-A6C34878D82A}">
                    <a16:rowId xmlns:a16="http://schemas.microsoft.com/office/drawing/2014/main" val="1254652630"/>
                  </a:ext>
                </a:extLst>
              </a:tr>
              <a:tr h="178026">
                <a:tc>
                  <a:txBody>
                    <a:bodyPr/>
                    <a:lstStyle/>
                    <a:p>
                      <a:pPr marL="0" marR="0">
                        <a:lnSpc>
                          <a:spcPct val="107000"/>
                        </a:lnSpc>
                        <a:spcBef>
                          <a:spcPts val="0"/>
                        </a:spcBef>
                        <a:spcAft>
                          <a:spcPts val="0"/>
                        </a:spcAft>
                      </a:pPr>
                      <a:r>
                        <a:rPr lang="en-US" sz="1200">
                          <a:effectLst/>
                        </a:rPr>
                        <a:t>COVID 19 (flu bug hysteria)</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a:effectLst/>
                        </a:rPr>
                        <a:t>2020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a:effectLst/>
                        </a:rPr>
                        <a:t>Health care totalitarianism spreads worldwide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extLst>
                  <a:ext uri="{0D108BD9-81ED-4DB2-BD59-A6C34878D82A}">
                    <a16:rowId xmlns:a16="http://schemas.microsoft.com/office/drawing/2014/main" val="3264656744"/>
                  </a:ext>
                </a:extLst>
              </a:tr>
              <a:tr h="0">
                <a:tc>
                  <a:txBody>
                    <a:bodyPr/>
                    <a:lstStyle/>
                    <a:p>
                      <a:pPr marL="0" marR="0">
                        <a:lnSpc>
                          <a:spcPct val="107000"/>
                        </a:lnSpc>
                        <a:spcBef>
                          <a:spcPts val="0"/>
                        </a:spcBef>
                        <a:spcAft>
                          <a:spcPts val="0"/>
                        </a:spcAft>
                      </a:pPr>
                      <a:r>
                        <a:rPr lang="en-US" sz="1200">
                          <a:effectLst/>
                        </a:rPr>
                        <a:t>Left gains full control of government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a:effectLst/>
                        </a:rPr>
                        <a:t>2021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a:effectLst/>
                        </a:rPr>
                        <a:t>America not found in Bible prophecy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extLst>
                  <a:ext uri="{0D108BD9-81ED-4DB2-BD59-A6C34878D82A}">
                    <a16:rowId xmlns:a16="http://schemas.microsoft.com/office/drawing/2014/main" val="1721669826"/>
                  </a:ext>
                </a:extLst>
              </a:tr>
              <a:tr h="178026">
                <a:tc>
                  <a:txBody>
                    <a:bodyPr/>
                    <a:lstStyle/>
                    <a:p>
                      <a:pPr marL="0" marR="0">
                        <a:lnSpc>
                          <a:spcPct val="107000"/>
                        </a:lnSpc>
                        <a:spcBef>
                          <a:spcPts val="0"/>
                        </a:spcBef>
                        <a:spcAft>
                          <a:spcPts val="0"/>
                        </a:spcAft>
                      </a:pPr>
                      <a:r>
                        <a:rPr lang="en-US" sz="1200">
                          <a:effectLst/>
                        </a:rPr>
                        <a:t>Joe Biden installed as President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a:effectLst/>
                        </a:rPr>
                        <a:t>2021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tc>
                  <a:txBody>
                    <a:bodyPr/>
                    <a:lstStyle/>
                    <a:p>
                      <a:pPr marL="0" marR="0">
                        <a:lnSpc>
                          <a:spcPct val="107000"/>
                        </a:lnSpc>
                        <a:spcBef>
                          <a:spcPts val="0"/>
                        </a:spcBef>
                        <a:spcAft>
                          <a:spcPts val="0"/>
                        </a:spcAft>
                      </a:pPr>
                      <a:r>
                        <a:rPr lang="en-US" sz="1200" dirty="0">
                          <a:effectLst/>
                        </a:rPr>
                        <a:t>Left controls all media outlets and levers of power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886" marR="45886" marT="0" marB="0"/>
                </a:tc>
                <a:extLst>
                  <a:ext uri="{0D108BD9-81ED-4DB2-BD59-A6C34878D82A}">
                    <a16:rowId xmlns:a16="http://schemas.microsoft.com/office/drawing/2014/main" val="1538211499"/>
                  </a:ext>
                </a:extLst>
              </a:tr>
            </a:tbl>
          </a:graphicData>
        </a:graphic>
      </p:graphicFrame>
    </p:spTree>
    <p:extLst>
      <p:ext uri="{BB962C8B-B14F-4D97-AF65-F5344CB8AC3E}">
        <p14:creationId xmlns:p14="http://schemas.microsoft.com/office/powerpoint/2010/main" val="35253861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9A69AD5-3C02-4FAC-B944-E5CEDAAC0A9F}"/>
              </a:ext>
            </a:extLst>
          </p:cNvPr>
          <p:cNvSpPr>
            <a:spLocks noGrp="1"/>
          </p:cNvSpPr>
          <p:nvPr>
            <p:ph type="title"/>
          </p:nvPr>
        </p:nvSpPr>
        <p:spPr>
          <a:xfrm>
            <a:off x="838200" y="365125"/>
            <a:ext cx="10515600" cy="1325563"/>
          </a:xfrm>
        </p:spPr>
        <p:txBody>
          <a:bodyPr>
            <a:normAutofit/>
          </a:bodyPr>
          <a:lstStyle/>
          <a:p>
            <a:pPr algn="ctr"/>
            <a:r>
              <a:rPr lang="en-US" sz="4600">
                <a:solidFill>
                  <a:srgbClr val="FFFFFF"/>
                </a:solidFill>
              </a:rPr>
              <a:t>Projected Dates of the End Times</a:t>
            </a:r>
          </a:p>
        </p:txBody>
      </p:sp>
      <p:graphicFrame>
        <p:nvGraphicFramePr>
          <p:cNvPr id="4" name="Content Placeholder 3">
            <a:extLst>
              <a:ext uri="{FF2B5EF4-FFF2-40B4-BE49-F238E27FC236}">
                <a16:creationId xmlns:a16="http://schemas.microsoft.com/office/drawing/2014/main" id="{937F5DCD-32F5-4AA7-A2D1-AFCF0AF1103D}"/>
              </a:ext>
            </a:extLst>
          </p:cNvPr>
          <p:cNvGraphicFramePr>
            <a:graphicFrameLocks noGrp="1"/>
          </p:cNvGraphicFramePr>
          <p:nvPr>
            <p:ph idx="1"/>
            <p:extLst>
              <p:ext uri="{D42A27DB-BD31-4B8C-83A1-F6EECF244321}">
                <p14:modId xmlns:p14="http://schemas.microsoft.com/office/powerpoint/2010/main" val="704559582"/>
              </p:ext>
            </p:extLst>
          </p:nvPr>
        </p:nvGraphicFramePr>
        <p:xfrm>
          <a:off x="970384" y="1911350"/>
          <a:ext cx="11066105" cy="4853354"/>
        </p:xfrm>
        <a:graphic>
          <a:graphicData uri="http://schemas.openxmlformats.org/drawingml/2006/table">
            <a:tbl>
              <a:tblPr firstRow="1" firstCol="1" bandRow="1">
                <a:tableStyleId>{5C22544A-7EE6-4342-B048-85BDC9FD1C3A}</a:tableStyleId>
              </a:tblPr>
              <a:tblGrid>
                <a:gridCol w="3700385">
                  <a:extLst>
                    <a:ext uri="{9D8B030D-6E8A-4147-A177-3AD203B41FA5}">
                      <a16:colId xmlns:a16="http://schemas.microsoft.com/office/drawing/2014/main" val="313089549"/>
                    </a:ext>
                  </a:extLst>
                </a:gridCol>
                <a:gridCol w="1911642">
                  <a:extLst>
                    <a:ext uri="{9D8B030D-6E8A-4147-A177-3AD203B41FA5}">
                      <a16:colId xmlns:a16="http://schemas.microsoft.com/office/drawing/2014/main" val="3571842808"/>
                    </a:ext>
                  </a:extLst>
                </a:gridCol>
                <a:gridCol w="5454078">
                  <a:extLst>
                    <a:ext uri="{9D8B030D-6E8A-4147-A177-3AD203B41FA5}">
                      <a16:colId xmlns:a16="http://schemas.microsoft.com/office/drawing/2014/main" val="1723477575"/>
                    </a:ext>
                  </a:extLst>
                </a:gridCol>
              </a:tblGrid>
              <a:tr h="220607">
                <a:tc>
                  <a:txBody>
                    <a:bodyPr/>
                    <a:lstStyle/>
                    <a:p>
                      <a:pPr marL="0" marR="0">
                        <a:spcBef>
                          <a:spcPts val="0"/>
                        </a:spcBef>
                        <a:spcAft>
                          <a:spcPts val="0"/>
                        </a:spcAft>
                      </a:pPr>
                      <a:r>
                        <a:rPr lang="en-US" sz="1200" dirty="0">
                          <a:effectLst/>
                        </a:rPr>
                        <a:t>Event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tc>
                  <a:txBody>
                    <a:bodyPr/>
                    <a:lstStyle/>
                    <a:p>
                      <a:pPr marL="0" marR="0">
                        <a:spcBef>
                          <a:spcPts val="0"/>
                        </a:spcBef>
                        <a:spcAft>
                          <a:spcPts val="0"/>
                        </a:spcAft>
                      </a:pPr>
                      <a:r>
                        <a:rPr lang="en-US" sz="1200">
                          <a:effectLst/>
                        </a:rPr>
                        <a:t>Date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tc>
                  <a:txBody>
                    <a:bodyPr/>
                    <a:lstStyle/>
                    <a:p>
                      <a:pPr marL="0" marR="0">
                        <a:spcBef>
                          <a:spcPts val="0"/>
                        </a:spcBef>
                        <a:spcAft>
                          <a:spcPts val="0"/>
                        </a:spcAft>
                      </a:pPr>
                      <a:r>
                        <a:rPr lang="en-US" sz="1200">
                          <a:effectLst/>
                        </a:rPr>
                        <a:t>Bible Verse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extLst>
                  <a:ext uri="{0D108BD9-81ED-4DB2-BD59-A6C34878D82A}">
                    <a16:rowId xmlns:a16="http://schemas.microsoft.com/office/drawing/2014/main" val="2944772716"/>
                  </a:ext>
                </a:extLst>
              </a:tr>
              <a:tr h="220607">
                <a:tc>
                  <a:txBody>
                    <a:bodyPr/>
                    <a:lstStyle/>
                    <a:p>
                      <a:pPr marL="0" marR="0">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tc>
                  <a:txBody>
                    <a:bodyPr/>
                    <a:lstStyle/>
                    <a:p>
                      <a:pPr marL="0" marR="0">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tc>
                  <a:txBody>
                    <a:bodyPr/>
                    <a:lstStyle/>
                    <a:p>
                      <a:pPr marL="0" marR="0">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extLst>
                  <a:ext uri="{0D108BD9-81ED-4DB2-BD59-A6C34878D82A}">
                    <a16:rowId xmlns:a16="http://schemas.microsoft.com/office/drawing/2014/main" val="3690448602"/>
                  </a:ext>
                </a:extLst>
              </a:tr>
              <a:tr h="220607">
                <a:tc>
                  <a:txBody>
                    <a:bodyPr/>
                    <a:lstStyle/>
                    <a:p>
                      <a:pPr marL="0" marR="0">
                        <a:spcBef>
                          <a:spcPts val="0"/>
                        </a:spcBef>
                        <a:spcAft>
                          <a:spcPts val="0"/>
                        </a:spcAft>
                      </a:pPr>
                      <a:r>
                        <a:rPr lang="en-US" sz="1200">
                          <a:effectLst/>
                        </a:rPr>
                        <a:t>Israel begins rebuilding temple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tc>
                  <a:txBody>
                    <a:bodyPr/>
                    <a:lstStyle/>
                    <a:p>
                      <a:pPr marL="0" marR="0">
                        <a:spcBef>
                          <a:spcPts val="0"/>
                        </a:spcBef>
                        <a:spcAft>
                          <a:spcPts val="0"/>
                        </a:spcAft>
                      </a:pPr>
                      <a:r>
                        <a:rPr lang="en-US" sz="1200">
                          <a:effectLst/>
                        </a:rPr>
                        <a:t>2030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tc>
                  <a:txBody>
                    <a:bodyPr/>
                    <a:lstStyle/>
                    <a:p>
                      <a:pPr marL="0" marR="0">
                        <a:spcBef>
                          <a:spcPts val="0"/>
                        </a:spcBef>
                        <a:spcAft>
                          <a:spcPts val="0"/>
                        </a:spcAft>
                      </a:pPr>
                      <a:r>
                        <a:rPr lang="en-US" sz="1200">
                          <a:effectLst/>
                        </a:rPr>
                        <a:t>Seven years for Solomon temple to build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extLst>
                  <a:ext uri="{0D108BD9-81ED-4DB2-BD59-A6C34878D82A}">
                    <a16:rowId xmlns:a16="http://schemas.microsoft.com/office/drawing/2014/main" val="3411070900"/>
                  </a:ext>
                </a:extLst>
              </a:tr>
              <a:tr h="220607">
                <a:tc>
                  <a:txBody>
                    <a:bodyPr/>
                    <a:lstStyle/>
                    <a:p>
                      <a:pPr marL="0" marR="0">
                        <a:spcBef>
                          <a:spcPts val="0"/>
                        </a:spcBef>
                        <a:spcAft>
                          <a:spcPts val="0"/>
                        </a:spcAft>
                      </a:pPr>
                      <a:r>
                        <a:rPr lang="en-US" sz="1200">
                          <a:effectLst/>
                        </a:rPr>
                        <a:t>Rapture of the Church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tc>
                  <a:txBody>
                    <a:bodyPr/>
                    <a:lstStyle/>
                    <a:p>
                      <a:pPr marL="0" marR="0">
                        <a:spcBef>
                          <a:spcPts val="0"/>
                        </a:spcBef>
                        <a:spcAft>
                          <a:spcPts val="0"/>
                        </a:spcAft>
                      </a:pPr>
                      <a:r>
                        <a:rPr lang="en-US" sz="1200">
                          <a:effectLst/>
                        </a:rPr>
                        <a:t>2033 (June 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tc>
                  <a:txBody>
                    <a:bodyPr/>
                    <a:lstStyle/>
                    <a:p>
                      <a:pPr marL="0" marR="0">
                        <a:spcBef>
                          <a:spcPts val="0"/>
                        </a:spcBef>
                        <a:spcAft>
                          <a:spcPts val="0"/>
                        </a:spcAft>
                      </a:pPr>
                      <a:r>
                        <a:rPr lang="en-US" sz="1200">
                          <a:effectLst/>
                        </a:rPr>
                        <a:t>I Corinthians 15:51-52, Christ fulfills Pentecost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extLst>
                  <a:ext uri="{0D108BD9-81ED-4DB2-BD59-A6C34878D82A}">
                    <a16:rowId xmlns:a16="http://schemas.microsoft.com/office/drawing/2014/main" val="55324744"/>
                  </a:ext>
                </a:extLst>
              </a:tr>
              <a:tr h="220607">
                <a:tc>
                  <a:txBody>
                    <a:bodyPr/>
                    <a:lstStyle/>
                    <a:p>
                      <a:pPr marL="0" marR="0">
                        <a:spcBef>
                          <a:spcPts val="0"/>
                        </a:spcBef>
                        <a:spcAft>
                          <a:spcPts val="0"/>
                        </a:spcAft>
                      </a:pPr>
                      <a:r>
                        <a:rPr lang="en-US" sz="1200">
                          <a:effectLst/>
                        </a:rPr>
                        <a:t>Israel completes temple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tc>
                  <a:txBody>
                    <a:bodyPr/>
                    <a:lstStyle/>
                    <a:p>
                      <a:pPr marL="0" marR="0">
                        <a:spcBef>
                          <a:spcPts val="0"/>
                        </a:spcBef>
                        <a:spcAft>
                          <a:spcPts val="0"/>
                        </a:spcAft>
                      </a:pPr>
                      <a:r>
                        <a:rPr lang="en-US" sz="1200">
                          <a:effectLst/>
                        </a:rPr>
                        <a:t>2033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tc>
                  <a:txBody>
                    <a:bodyPr/>
                    <a:lstStyle/>
                    <a:p>
                      <a:pPr marL="0" marR="0">
                        <a:spcBef>
                          <a:spcPts val="0"/>
                        </a:spcBef>
                        <a:spcAft>
                          <a:spcPts val="0"/>
                        </a:spcAft>
                      </a:pPr>
                      <a:r>
                        <a:rPr lang="en-US" sz="1200">
                          <a:effectLst/>
                        </a:rPr>
                        <a:t>Daniel 9:27; Matthew 24:15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extLst>
                  <a:ext uri="{0D108BD9-81ED-4DB2-BD59-A6C34878D82A}">
                    <a16:rowId xmlns:a16="http://schemas.microsoft.com/office/drawing/2014/main" val="2375079732"/>
                  </a:ext>
                </a:extLst>
              </a:tr>
              <a:tr h="220607">
                <a:tc>
                  <a:txBody>
                    <a:bodyPr/>
                    <a:lstStyle/>
                    <a:p>
                      <a:pPr marL="0" marR="0">
                        <a:spcBef>
                          <a:spcPts val="0"/>
                        </a:spcBef>
                        <a:spcAft>
                          <a:spcPts val="0"/>
                        </a:spcAft>
                      </a:pPr>
                      <a:r>
                        <a:rPr lang="en-US" sz="1200">
                          <a:effectLst/>
                        </a:rPr>
                        <a:t>Gog/Magog Invasion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tc>
                  <a:txBody>
                    <a:bodyPr/>
                    <a:lstStyle/>
                    <a:p>
                      <a:pPr marL="0" marR="0">
                        <a:spcBef>
                          <a:spcPts val="0"/>
                        </a:spcBef>
                        <a:spcAft>
                          <a:spcPts val="0"/>
                        </a:spcAft>
                      </a:pPr>
                      <a:r>
                        <a:rPr lang="en-US" sz="1200">
                          <a:effectLst/>
                        </a:rPr>
                        <a:t>2033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tc>
                  <a:txBody>
                    <a:bodyPr/>
                    <a:lstStyle/>
                    <a:p>
                      <a:pPr marL="0" marR="0">
                        <a:spcBef>
                          <a:spcPts val="0"/>
                        </a:spcBef>
                        <a:spcAft>
                          <a:spcPts val="0"/>
                        </a:spcAft>
                      </a:pPr>
                      <a:r>
                        <a:rPr lang="en-US" sz="1200">
                          <a:effectLst/>
                        </a:rPr>
                        <a:t>Ezekiel 38-39, Islam loses influence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extLst>
                  <a:ext uri="{0D108BD9-81ED-4DB2-BD59-A6C34878D82A}">
                    <a16:rowId xmlns:a16="http://schemas.microsoft.com/office/drawing/2014/main" val="3254564079"/>
                  </a:ext>
                </a:extLst>
              </a:tr>
              <a:tr h="220607">
                <a:tc>
                  <a:txBody>
                    <a:bodyPr/>
                    <a:lstStyle/>
                    <a:p>
                      <a:pPr marL="0" marR="0">
                        <a:spcBef>
                          <a:spcPts val="0"/>
                        </a:spcBef>
                        <a:spcAft>
                          <a:spcPts val="0"/>
                        </a:spcAft>
                      </a:pPr>
                      <a:r>
                        <a:rPr lang="en-US" sz="1200">
                          <a:effectLst/>
                        </a:rPr>
                        <a:t>Mystery Babylon Vatican City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tc>
                  <a:txBody>
                    <a:bodyPr/>
                    <a:lstStyle/>
                    <a:p>
                      <a:pPr marL="0" marR="0">
                        <a:spcBef>
                          <a:spcPts val="0"/>
                        </a:spcBef>
                        <a:spcAft>
                          <a:spcPts val="0"/>
                        </a:spcAft>
                      </a:pPr>
                      <a:r>
                        <a:rPr lang="en-US" sz="1200">
                          <a:effectLst/>
                        </a:rPr>
                        <a:t>2033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tc>
                  <a:txBody>
                    <a:bodyPr/>
                    <a:lstStyle/>
                    <a:p>
                      <a:pPr marL="0" marR="0">
                        <a:spcBef>
                          <a:spcPts val="0"/>
                        </a:spcBef>
                        <a:spcAft>
                          <a:spcPts val="0"/>
                        </a:spcAft>
                      </a:pPr>
                      <a:r>
                        <a:rPr lang="en-US" sz="1200">
                          <a:effectLst/>
                        </a:rPr>
                        <a:t>Becomes main religious power on earth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extLst>
                  <a:ext uri="{0D108BD9-81ED-4DB2-BD59-A6C34878D82A}">
                    <a16:rowId xmlns:a16="http://schemas.microsoft.com/office/drawing/2014/main" val="1328325241"/>
                  </a:ext>
                </a:extLst>
              </a:tr>
              <a:tr h="220607">
                <a:tc>
                  <a:txBody>
                    <a:bodyPr/>
                    <a:lstStyle/>
                    <a:p>
                      <a:pPr marL="0" marR="0">
                        <a:spcBef>
                          <a:spcPts val="0"/>
                        </a:spcBef>
                        <a:spcAft>
                          <a:spcPts val="0"/>
                        </a:spcAft>
                      </a:pPr>
                      <a:r>
                        <a:rPr lang="en-US" sz="1200">
                          <a:effectLst/>
                        </a:rPr>
                        <a:t>Ten kings control world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tc>
                  <a:txBody>
                    <a:bodyPr/>
                    <a:lstStyle/>
                    <a:p>
                      <a:pPr marL="0" marR="0">
                        <a:spcBef>
                          <a:spcPts val="0"/>
                        </a:spcBef>
                        <a:spcAft>
                          <a:spcPts val="0"/>
                        </a:spcAft>
                      </a:pPr>
                      <a:r>
                        <a:rPr lang="en-US" sz="1200">
                          <a:effectLst/>
                        </a:rPr>
                        <a:t>2033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tc>
                  <a:txBody>
                    <a:bodyPr/>
                    <a:lstStyle/>
                    <a:p>
                      <a:pPr marL="0" marR="0">
                        <a:spcBef>
                          <a:spcPts val="0"/>
                        </a:spcBef>
                        <a:spcAft>
                          <a:spcPts val="0"/>
                        </a:spcAft>
                      </a:pPr>
                      <a:r>
                        <a:rPr lang="en-US" sz="1200">
                          <a:effectLst/>
                        </a:rPr>
                        <a:t>Revelation 17:12; James 5:1-6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extLst>
                  <a:ext uri="{0D108BD9-81ED-4DB2-BD59-A6C34878D82A}">
                    <a16:rowId xmlns:a16="http://schemas.microsoft.com/office/drawing/2014/main" val="24576845"/>
                  </a:ext>
                </a:extLst>
              </a:tr>
              <a:tr h="220607">
                <a:tc>
                  <a:txBody>
                    <a:bodyPr/>
                    <a:lstStyle/>
                    <a:p>
                      <a:pPr marL="0" marR="0">
                        <a:spcBef>
                          <a:spcPts val="0"/>
                        </a:spcBef>
                        <a:spcAft>
                          <a:spcPts val="0"/>
                        </a:spcAft>
                      </a:pPr>
                      <a:r>
                        <a:rPr lang="en-US" sz="1200">
                          <a:effectLst/>
                        </a:rPr>
                        <a:t>Antichrist covenant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tc>
                  <a:txBody>
                    <a:bodyPr/>
                    <a:lstStyle/>
                    <a:p>
                      <a:pPr marL="0" marR="0">
                        <a:spcBef>
                          <a:spcPts val="0"/>
                        </a:spcBef>
                        <a:spcAft>
                          <a:spcPts val="0"/>
                        </a:spcAft>
                      </a:pPr>
                      <a:r>
                        <a:rPr lang="en-US" sz="1200">
                          <a:effectLst/>
                        </a:rPr>
                        <a:t>2033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tc>
                  <a:txBody>
                    <a:bodyPr/>
                    <a:lstStyle/>
                    <a:p>
                      <a:pPr marL="0" marR="0">
                        <a:spcBef>
                          <a:spcPts val="0"/>
                        </a:spcBef>
                        <a:spcAft>
                          <a:spcPts val="0"/>
                        </a:spcAft>
                      </a:pPr>
                      <a:r>
                        <a:rPr lang="en-US" sz="1200">
                          <a:effectLst/>
                        </a:rPr>
                        <a:t>Daniel 9:27 Peace and security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extLst>
                  <a:ext uri="{0D108BD9-81ED-4DB2-BD59-A6C34878D82A}">
                    <a16:rowId xmlns:a16="http://schemas.microsoft.com/office/drawing/2014/main" val="1830071453"/>
                  </a:ext>
                </a:extLst>
              </a:tr>
              <a:tr h="220607">
                <a:tc>
                  <a:txBody>
                    <a:bodyPr/>
                    <a:lstStyle/>
                    <a:p>
                      <a:pPr marL="0" marR="0">
                        <a:spcBef>
                          <a:spcPts val="0"/>
                        </a:spcBef>
                        <a:spcAft>
                          <a:spcPts val="0"/>
                        </a:spcAft>
                      </a:pPr>
                      <a:r>
                        <a:rPr lang="en-US" sz="1200" dirty="0">
                          <a:effectLst/>
                        </a:rPr>
                        <a:t>Birth pangs begin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tc>
                  <a:txBody>
                    <a:bodyPr/>
                    <a:lstStyle/>
                    <a:p>
                      <a:pPr marL="0" marR="0">
                        <a:spcBef>
                          <a:spcPts val="0"/>
                        </a:spcBef>
                        <a:spcAft>
                          <a:spcPts val="0"/>
                        </a:spcAft>
                      </a:pPr>
                      <a:r>
                        <a:rPr lang="en-US" sz="1200">
                          <a:effectLst/>
                        </a:rPr>
                        <a:t>2033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tc>
                  <a:txBody>
                    <a:bodyPr/>
                    <a:lstStyle/>
                    <a:p>
                      <a:pPr marL="0" marR="0">
                        <a:spcBef>
                          <a:spcPts val="0"/>
                        </a:spcBef>
                        <a:spcAft>
                          <a:spcPts val="0"/>
                        </a:spcAft>
                      </a:pPr>
                      <a:r>
                        <a:rPr lang="en-US" sz="1200" dirty="0">
                          <a:effectLst/>
                        </a:rPr>
                        <a:t>Wars and revolutions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extLst>
                  <a:ext uri="{0D108BD9-81ED-4DB2-BD59-A6C34878D82A}">
                    <a16:rowId xmlns:a16="http://schemas.microsoft.com/office/drawing/2014/main" val="100589774"/>
                  </a:ext>
                </a:extLst>
              </a:tr>
              <a:tr h="220607">
                <a:tc>
                  <a:txBody>
                    <a:bodyPr/>
                    <a:lstStyle/>
                    <a:p>
                      <a:pPr marL="0" marR="0">
                        <a:spcBef>
                          <a:spcPts val="0"/>
                        </a:spcBef>
                        <a:spcAft>
                          <a:spcPts val="0"/>
                        </a:spcAft>
                      </a:pPr>
                      <a:r>
                        <a:rPr lang="en-US" sz="1200">
                          <a:effectLst/>
                        </a:rPr>
                        <a:t>Seal judgments begin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tc>
                  <a:txBody>
                    <a:bodyPr/>
                    <a:lstStyle/>
                    <a:p>
                      <a:pPr marL="0" marR="0">
                        <a:spcBef>
                          <a:spcPts val="0"/>
                        </a:spcBef>
                        <a:spcAft>
                          <a:spcPts val="0"/>
                        </a:spcAft>
                      </a:pPr>
                      <a:r>
                        <a:rPr lang="en-US" sz="1200">
                          <a:effectLst/>
                        </a:rPr>
                        <a:t>2033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tc>
                  <a:txBody>
                    <a:bodyPr/>
                    <a:lstStyle/>
                    <a:p>
                      <a:pPr marL="0" marR="0">
                        <a:spcBef>
                          <a:spcPts val="0"/>
                        </a:spcBef>
                        <a:spcAft>
                          <a:spcPts val="0"/>
                        </a:spcAft>
                      </a:pPr>
                      <a:r>
                        <a:rPr lang="en-US" sz="1200">
                          <a:effectLst/>
                        </a:rPr>
                        <a:t>Revelation 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extLst>
                  <a:ext uri="{0D108BD9-81ED-4DB2-BD59-A6C34878D82A}">
                    <a16:rowId xmlns:a16="http://schemas.microsoft.com/office/drawing/2014/main" val="3589856240"/>
                  </a:ext>
                </a:extLst>
              </a:tr>
              <a:tr h="220607">
                <a:tc>
                  <a:txBody>
                    <a:bodyPr/>
                    <a:lstStyle/>
                    <a:p>
                      <a:pPr marL="0" marR="0">
                        <a:spcBef>
                          <a:spcPts val="0"/>
                        </a:spcBef>
                        <a:spcAft>
                          <a:spcPts val="0"/>
                        </a:spcAft>
                      </a:pPr>
                      <a:r>
                        <a:rPr lang="en-US" sz="1200">
                          <a:effectLst/>
                        </a:rPr>
                        <a:t>144,000 sealed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tc>
                  <a:txBody>
                    <a:bodyPr/>
                    <a:lstStyle/>
                    <a:p>
                      <a:pPr marL="0" marR="0">
                        <a:spcBef>
                          <a:spcPts val="0"/>
                        </a:spcBef>
                        <a:spcAft>
                          <a:spcPts val="0"/>
                        </a:spcAft>
                      </a:pPr>
                      <a:r>
                        <a:rPr lang="en-US" sz="1200">
                          <a:effectLst/>
                        </a:rPr>
                        <a:t>2033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tc>
                  <a:txBody>
                    <a:bodyPr/>
                    <a:lstStyle/>
                    <a:p>
                      <a:pPr marL="0" marR="0">
                        <a:spcBef>
                          <a:spcPts val="0"/>
                        </a:spcBef>
                        <a:spcAft>
                          <a:spcPts val="0"/>
                        </a:spcAft>
                      </a:pPr>
                      <a:r>
                        <a:rPr lang="en-US" sz="1200">
                          <a:effectLst/>
                        </a:rPr>
                        <a:t>Revelation 7:4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extLst>
                  <a:ext uri="{0D108BD9-81ED-4DB2-BD59-A6C34878D82A}">
                    <a16:rowId xmlns:a16="http://schemas.microsoft.com/office/drawing/2014/main" val="402380089"/>
                  </a:ext>
                </a:extLst>
              </a:tr>
              <a:tr h="220607">
                <a:tc>
                  <a:txBody>
                    <a:bodyPr/>
                    <a:lstStyle/>
                    <a:p>
                      <a:pPr marL="0" marR="0">
                        <a:spcBef>
                          <a:spcPts val="0"/>
                        </a:spcBef>
                        <a:spcAft>
                          <a:spcPts val="0"/>
                        </a:spcAft>
                      </a:pPr>
                      <a:r>
                        <a:rPr lang="en-US" sz="1200">
                          <a:effectLst/>
                        </a:rPr>
                        <a:t>False Prophet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tc>
                  <a:txBody>
                    <a:bodyPr/>
                    <a:lstStyle/>
                    <a:p>
                      <a:pPr marL="0" marR="0">
                        <a:spcBef>
                          <a:spcPts val="0"/>
                        </a:spcBef>
                        <a:spcAft>
                          <a:spcPts val="0"/>
                        </a:spcAft>
                      </a:pPr>
                      <a:r>
                        <a:rPr lang="en-US" sz="1200">
                          <a:effectLst/>
                        </a:rPr>
                        <a:t>2033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tc>
                  <a:txBody>
                    <a:bodyPr/>
                    <a:lstStyle/>
                    <a:p>
                      <a:pPr marL="0" marR="0">
                        <a:spcBef>
                          <a:spcPts val="0"/>
                        </a:spcBef>
                        <a:spcAft>
                          <a:spcPts val="0"/>
                        </a:spcAft>
                      </a:pPr>
                      <a:r>
                        <a:rPr lang="en-US" sz="1200">
                          <a:effectLst/>
                        </a:rPr>
                        <a:t>Revelation 13:11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extLst>
                  <a:ext uri="{0D108BD9-81ED-4DB2-BD59-A6C34878D82A}">
                    <a16:rowId xmlns:a16="http://schemas.microsoft.com/office/drawing/2014/main" val="83188393"/>
                  </a:ext>
                </a:extLst>
              </a:tr>
              <a:tr h="220607">
                <a:tc>
                  <a:txBody>
                    <a:bodyPr/>
                    <a:lstStyle/>
                    <a:p>
                      <a:pPr marL="0" marR="0">
                        <a:spcBef>
                          <a:spcPts val="0"/>
                        </a:spcBef>
                        <a:spcAft>
                          <a:spcPts val="0"/>
                        </a:spcAft>
                      </a:pPr>
                      <a:r>
                        <a:rPr lang="en-US" sz="1200">
                          <a:effectLst/>
                        </a:rPr>
                        <a:t>The Two Witnesses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tc>
                  <a:txBody>
                    <a:bodyPr/>
                    <a:lstStyle/>
                    <a:p>
                      <a:pPr marL="0" marR="0">
                        <a:spcBef>
                          <a:spcPts val="0"/>
                        </a:spcBef>
                        <a:spcAft>
                          <a:spcPts val="0"/>
                        </a:spcAft>
                      </a:pPr>
                      <a:r>
                        <a:rPr lang="en-US" sz="1200">
                          <a:effectLst/>
                        </a:rPr>
                        <a:t>2033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tc>
                  <a:txBody>
                    <a:bodyPr/>
                    <a:lstStyle/>
                    <a:p>
                      <a:pPr marL="0" marR="0">
                        <a:spcBef>
                          <a:spcPts val="0"/>
                        </a:spcBef>
                        <a:spcAft>
                          <a:spcPts val="0"/>
                        </a:spcAft>
                      </a:pPr>
                      <a:r>
                        <a:rPr lang="en-US" sz="1200">
                          <a:effectLst/>
                        </a:rPr>
                        <a:t>Enoch and Elijah, prophecy 1,260 days outside of temple, for 42 months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extLst>
                  <a:ext uri="{0D108BD9-81ED-4DB2-BD59-A6C34878D82A}">
                    <a16:rowId xmlns:a16="http://schemas.microsoft.com/office/drawing/2014/main" val="132182088"/>
                  </a:ext>
                </a:extLst>
              </a:tr>
              <a:tr h="220607">
                <a:tc>
                  <a:txBody>
                    <a:bodyPr/>
                    <a:lstStyle/>
                    <a:p>
                      <a:pPr marL="0" marR="0">
                        <a:spcBef>
                          <a:spcPts val="0"/>
                        </a:spcBef>
                        <a:spcAft>
                          <a:spcPts val="0"/>
                        </a:spcAft>
                      </a:pPr>
                      <a:r>
                        <a:rPr lang="en-US" sz="1200">
                          <a:effectLst/>
                        </a:rPr>
                        <a:t>War in heaven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tc>
                  <a:txBody>
                    <a:bodyPr/>
                    <a:lstStyle/>
                    <a:p>
                      <a:pPr marL="0" marR="0">
                        <a:spcBef>
                          <a:spcPts val="0"/>
                        </a:spcBef>
                        <a:spcAft>
                          <a:spcPts val="0"/>
                        </a:spcAft>
                      </a:pPr>
                      <a:r>
                        <a:rPr lang="en-US" sz="1200">
                          <a:effectLst/>
                        </a:rPr>
                        <a:t>2037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tc>
                  <a:txBody>
                    <a:bodyPr/>
                    <a:lstStyle/>
                    <a:p>
                      <a:pPr marL="0" marR="0">
                        <a:spcBef>
                          <a:spcPts val="0"/>
                        </a:spcBef>
                        <a:spcAft>
                          <a:spcPts val="0"/>
                        </a:spcAft>
                      </a:pPr>
                      <a:r>
                        <a:rPr lang="en-US" sz="1200" dirty="0">
                          <a:effectLst/>
                        </a:rPr>
                        <a:t>Revelation 12:14 Satan thrown down from heaven for 42 months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extLst>
                  <a:ext uri="{0D108BD9-81ED-4DB2-BD59-A6C34878D82A}">
                    <a16:rowId xmlns:a16="http://schemas.microsoft.com/office/drawing/2014/main" val="2713692623"/>
                  </a:ext>
                </a:extLst>
              </a:tr>
              <a:tr h="220607">
                <a:tc>
                  <a:txBody>
                    <a:bodyPr/>
                    <a:lstStyle/>
                    <a:p>
                      <a:pPr marL="0" marR="0">
                        <a:spcBef>
                          <a:spcPts val="0"/>
                        </a:spcBef>
                        <a:spcAft>
                          <a:spcPts val="0"/>
                        </a:spcAft>
                      </a:pPr>
                      <a:r>
                        <a:rPr lang="en-US" sz="1200">
                          <a:effectLst/>
                        </a:rPr>
                        <a:t>Two Witnesses killed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tc>
                  <a:txBody>
                    <a:bodyPr/>
                    <a:lstStyle/>
                    <a:p>
                      <a:pPr marL="0" marR="0">
                        <a:spcBef>
                          <a:spcPts val="0"/>
                        </a:spcBef>
                        <a:spcAft>
                          <a:spcPts val="0"/>
                        </a:spcAft>
                      </a:pPr>
                      <a:r>
                        <a:rPr lang="en-US" sz="1200">
                          <a:effectLst/>
                        </a:rPr>
                        <a:t>2037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tc>
                  <a:txBody>
                    <a:bodyPr/>
                    <a:lstStyle/>
                    <a:p>
                      <a:pPr marL="0" marR="0">
                        <a:spcBef>
                          <a:spcPts val="0"/>
                        </a:spcBef>
                        <a:spcAft>
                          <a:spcPts val="0"/>
                        </a:spcAft>
                      </a:pPr>
                      <a:r>
                        <a:rPr lang="en-US" sz="1200">
                          <a:effectLst/>
                        </a:rPr>
                        <a:t>Revelation 11: 2, 42 months ends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extLst>
                  <a:ext uri="{0D108BD9-81ED-4DB2-BD59-A6C34878D82A}">
                    <a16:rowId xmlns:a16="http://schemas.microsoft.com/office/drawing/2014/main" val="2863523487"/>
                  </a:ext>
                </a:extLst>
              </a:tr>
              <a:tr h="220607">
                <a:tc>
                  <a:txBody>
                    <a:bodyPr/>
                    <a:lstStyle/>
                    <a:p>
                      <a:pPr marL="0" marR="0">
                        <a:spcBef>
                          <a:spcPts val="0"/>
                        </a:spcBef>
                        <a:spcAft>
                          <a:spcPts val="0"/>
                        </a:spcAft>
                      </a:pPr>
                      <a:r>
                        <a:rPr lang="en-US" sz="1200">
                          <a:effectLst/>
                        </a:rPr>
                        <a:t>Ten kings hand over power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tc>
                  <a:txBody>
                    <a:bodyPr/>
                    <a:lstStyle/>
                    <a:p>
                      <a:pPr marL="0" marR="0">
                        <a:spcBef>
                          <a:spcPts val="0"/>
                        </a:spcBef>
                        <a:spcAft>
                          <a:spcPts val="0"/>
                        </a:spcAft>
                      </a:pPr>
                      <a:r>
                        <a:rPr lang="en-US" sz="1200">
                          <a:effectLst/>
                        </a:rPr>
                        <a:t>2037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tc>
                  <a:txBody>
                    <a:bodyPr/>
                    <a:lstStyle/>
                    <a:p>
                      <a:pPr marL="0" marR="0">
                        <a:spcBef>
                          <a:spcPts val="0"/>
                        </a:spcBef>
                        <a:spcAft>
                          <a:spcPts val="0"/>
                        </a:spcAft>
                      </a:pPr>
                      <a:r>
                        <a:rPr lang="en-US" sz="1200" dirty="0">
                          <a:effectLst/>
                        </a:rPr>
                        <a:t>Antichrist rules the world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extLst>
                  <a:ext uri="{0D108BD9-81ED-4DB2-BD59-A6C34878D82A}">
                    <a16:rowId xmlns:a16="http://schemas.microsoft.com/office/drawing/2014/main" val="1039097511"/>
                  </a:ext>
                </a:extLst>
              </a:tr>
              <a:tr h="220607">
                <a:tc>
                  <a:txBody>
                    <a:bodyPr/>
                    <a:lstStyle/>
                    <a:p>
                      <a:pPr marL="0" marR="0">
                        <a:spcBef>
                          <a:spcPts val="0"/>
                        </a:spcBef>
                        <a:spcAft>
                          <a:spcPts val="0"/>
                        </a:spcAft>
                      </a:pPr>
                      <a:r>
                        <a:rPr lang="en-US" sz="1200">
                          <a:effectLst/>
                        </a:rPr>
                        <a:t>Mystery Babylon destroyed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tc>
                  <a:txBody>
                    <a:bodyPr/>
                    <a:lstStyle/>
                    <a:p>
                      <a:pPr marL="0" marR="0">
                        <a:spcBef>
                          <a:spcPts val="0"/>
                        </a:spcBef>
                        <a:spcAft>
                          <a:spcPts val="0"/>
                        </a:spcAft>
                      </a:pPr>
                      <a:r>
                        <a:rPr lang="en-US" sz="1200">
                          <a:effectLst/>
                        </a:rPr>
                        <a:t>2037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tc>
                  <a:txBody>
                    <a:bodyPr/>
                    <a:lstStyle/>
                    <a:p>
                      <a:pPr marL="0" marR="0">
                        <a:spcBef>
                          <a:spcPts val="0"/>
                        </a:spcBef>
                        <a:spcAft>
                          <a:spcPts val="0"/>
                        </a:spcAft>
                      </a:pPr>
                      <a:r>
                        <a:rPr lang="en-US" sz="1200">
                          <a:effectLst/>
                        </a:rPr>
                        <a:t>Vatican City destroyed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extLst>
                  <a:ext uri="{0D108BD9-81ED-4DB2-BD59-A6C34878D82A}">
                    <a16:rowId xmlns:a16="http://schemas.microsoft.com/office/drawing/2014/main" val="2153084798"/>
                  </a:ext>
                </a:extLst>
              </a:tr>
              <a:tr h="220607">
                <a:tc>
                  <a:txBody>
                    <a:bodyPr/>
                    <a:lstStyle/>
                    <a:p>
                      <a:pPr marL="0" marR="0">
                        <a:spcBef>
                          <a:spcPts val="0"/>
                        </a:spcBef>
                        <a:spcAft>
                          <a:spcPts val="0"/>
                        </a:spcAft>
                      </a:pPr>
                      <a:r>
                        <a:rPr lang="en-US" sz="1200">
                          <a:effectLst/>
                        </a:rPr>
                        <a:t>Antichrist breaks covenant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tc>
                  <a:txBody>
                    <a:bodyPr/>
                    <a:lstStyle/>
                    <a:p>
                      <a:pPr marL="0" marR="0">
                        <a:spcBef>
                          <a:spcPts val="0"/>
                        </a:spcBef>
                        <a:spcAft>
                          <a:spcPts val="0"/>
                        </a:spcAft>
                      </a:pPr>
                      <a:r>
                        <a:rPr lang="en-US" sz="1200">
                          <a:effectLst/>
                        </a:rPr>
                        <a:t>2037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tc>
                  <a:txBody>
                    <a:bodyPr/>
                    <a:lstStyle/>
                    <a:p>
                      <a:pPr marL="0" marR="0">
                        <a:spcBef>
                          <a:spcPts val="0"/>
                        </a:spcBef>
                        <a:spcAft>
                          <a:spcPts val="0"/>
                        </a:spcAft>
                      </a:pPr>
                      <a:r>
                        <a:rPr lang="en-US" sz="1200">
                          <a:effectLst/>
                        </a:rPr>
                        <a:t>Daniel 9:27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extLst>
                  <a:ext uri="{0D108BD9-81ED-4DB2-BD59-A6C34878D82A}">
                    <a16:rowId xmlns:a16="http://schemas.microsoft.com/office/drawing/2014/main" val="787469106"/>
                  </a:ext>
                </a:extLst>
              </a:tr>
              <a:tr h="220607">
                <a:tc>
                  <a:txBody>
                    <a:bodyPr/>
                    <a:lstStyle/>
                    <a:p>
                      <a:pPr marL="0" marR="0">
                        <a:spcBef>
                          <a:spcPts val="0"/>
                        </a:spcBef>
                        <a:spcAft>
                          <a:spcPts val="0"/>
                        </a:spcAft>
                      </a:pPr>
                      <a:r>
                        <a:rPr lang="en-US" sz="1200">
                          <a:effectLst/>
                        </a:rPr>
                        <a:t>Antichrist enters temple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tc>
                  <a:txBody>
                    <a:bodyPr/>
                    <a:lstStyle/>
                    <a:p>
                      <a:pPr marL="0" marR="0">
                        <a:spcBef>
                          <a:spcPts val="0"/>
                        </a:spcBef>
                        <a:spcAft>
                          <a:spcPts val="0"/>
                        </a:spcAft>
                      </a:pPr>
                      <a:r>
                        <a:rPr lang="en-US" sz="1200">
                          <a:effectLst/>
                        </a:rPr>
                        <a:t>2037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tc>
                  <a:txBody>
                    <a:bodyPr/>
                    <a:lstStyle/>
                    <a:p>
                      <a:pPr marL="0" marR="0">
                        <a:spcBef>
                          <a:spcPts val="0"/>
                        </a:spcBef>
                        <a:spcAft>
                          <a:spcPts val="0"/>
                        </a:spcAft>
                      </a:pPr>
                      <a:r>
                        <a:rPr lang="en-US" sz="1200">
                          <a:effectLst/>
                        </a:rPr>
                        <a:t>To be worshipped as God, ends temple services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extLst>
                  <a:ext uri="{0D108BD9-81ED-4DB2-BD59-A6C34878D82A}">
                    <a16:rowId xmlns:a16="http://schemas.microsoft.com/office/drawing/2014/main" val="1129154981"/>
                  </a:ext>
                </a:extLst>
              </a:tr>
              <a:tr h="220607">
                <a:tc>
                  <a:txBody>
                    <a:bodyPr/>
                    <a:lstStyle/>
                    <a:p>
                      <a:pPr marL="0" marR="0">
                        <a:spcBef>
                          <a:spcPts val="0"/>
                        </a:spcBef>
                        <a:spcAft>
                          <a:spcPts val="0"/>
                        </a:spcAft>
                      </a:pPr>
                      <a:r>
                        <a:rPr lang="en-US" sz="1200">
                          <a:effectLst/>
                        </a:rPr>
                        <a:t>Faithful Israel flees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tc>
                  <a:txBody>
                    <a:bodyPr/>
                    <a:lstStyle/>
                    <a:p>
                      <a:pPr marL="0" marR="0">
                        <a:spcBef>
                          <a:spcPts val="0"/>
                        </a:spcBef>
                        <a:spcAft>
                          <a:spcPts val="0"/>
                        </a:spcAft>
                      </a:pPr>
                      <a:r>
                        <a:rPr lang="en-US" sz="1200">
                          <a:effectLst/>
                        </a:rPr>
                        <a:t>2037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tc>
                  <a:txBody>
                    <a:bodyPr/>
                    <a:lstStyle/>
                    <a:p>
                      <a:pPr marL="0" marR="0">
                        <a:spcBef>
                          <a:spcPts val="0"/>
                        </a:spcBef>
                        <a:spcAft>
                          <a:spcPts val="0"/>
                        </a:spcAft>
                      </a:pPr>
                      <a:r>
                        <a:rPr lang="en-US" sz="1200">
                          <a:effectLst/>
                        </a:rPr>
                        <a:t>Revelation 12:6, 14-17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extLst>
                  <a:ext uri="{0D108BD9-81ED-4DB2-BD59-A6C34878D82A}">
                    <a16:rowId xmlns:a16="http://schemas.microsoft.com/office/drawing/2014/main" val="16256809"/>
                  </a:ext>
                </a:extLst>
              </a:tr>
              <a:tr h="220607">
                <a:tc>
                  <a:txBody>
                    <a:bodyPr/>
                    <a:lstStyle/>
                    <a:p>
                      <a:pPr marL="0" marR="0">
                        <a:spcBef>
                          <a:spcPts val="0"/>
                        </a:spcBef>
                        <a:spcAft>
                          <a:spcPts val="0"/>
                        </a:spcAft>
                      </a:pPr>
                      <a:r>
                        <a:rPr lang="en-US" sz="1200">
                          <a:effectLst/>
                        </a:rPr>
                        <a:t>Mark of the Beast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tc>
                  <a:txBody>
                    <a:bodyPr/>
                    <a:lstStyle/>
                    <a:p>
                      <a:pPr marL="0" marR="0">
                        <a:spcBef>
                          <a:spcPts val="0"/>
                        </a:spcBef>
                        <a:spcAft>
                          <a:spcPts val="0"/>
                        </a:spcAft>
                      </a:pPr>
                      <a:r>
                        <a:rPr lang="en-US" sz="1200">
                          <a:effectLst/>
                        </a:rPr>
                        <a:t>2037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tc>
                  <a:txBody>
                    <a:bodyPr/>
                    <a:lstStyle/>
                    <a:p>
                      <a:pPr marL="0" marR="0">
                        <a:spcBef>
                          <a:spcPts val="0"/>
                        </a:spcBef>
                        <a:spcAft>
                          <a:spcPts val="0"/>
                        </a:spcAft>
                      </a:pPr>
                      <a:r>
                        <a:rPr lang="en-US" sz="1200" dirty="0">
                          <a:effectLst/>
                        </a:rPr>
                        <a:t>Revelation 13:18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068" marR="57068" marT="0" marB="0"/>
                </a:tc>
                <a:extLst>
                  <a:ext uri="{0D108BD9-81ED-4DB2-BD59-A6C34878D82A}">
                    <a16:rowId xmlns:a16="http://schemas.microsoft.com/office/drawing/2014/main" val="2655672424"/>
                  </a:ext>
                </a:extLst>
              </a:tr>
            </a:tbl>
          </a:graphicData>
        </a:graphic>
      </p:graphicFrame>
    </p:spTree>
    <p:extLst>
      <p:ext uri="{BB962C8B-B14F-4D97-AF65-F5344CB8AC3E}">
        <p14:creationId xmlns:p14="http://schemas.microsoft.com/office/powerpoint/2010/main" val="42913021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552D63-0D85-46B2-8179-7AF88D0D5239}"/>
              </a:ext>
            </a:extLst>
          </p:cNvPr>
          <p:cNvSpPr>
            <a:spLocks noGrp="1"/>
          </p:cNvSpPr>
          <p:nvPr>
            <p:ph type="title"/>
          </p:nvPr>
        </p:nvSpPr>
        <p:spPr>
          <a:xfrm>
            <a:off x="838200" y="365125"/>
            <a:ext cx="10515600" cy="1325563"/>
          </a:xfrm>
        </p:spPr>
        <p:txBody>
          <a:bodyPr>
            <a:normAutofit/>
          </a:bodyPr>
          <a:lstStyle/>
          <a:p>
            <a:pPr algn="ctr"/>
            <a:r>
              <a:rPr lang="en-US" sz="4600">
                <a:solidFill>
                  <a:srgbClr val="FFFFFF"/>
                </a:solidFill>
              </a:rPr>
              <a:t>Projected End Times Dates cont.</a:t>
            </a:r>
          </a:p>
        </p:txBody>
      </p:sp>
      <p:graphicFrame>
        <p:nvGraphicFramePr>
          <p:cNvPr id="4" name="Content Placeholder 3">
            <a:extLst>
              <a:ext uri="{FF2B5EF4-FFF2-40B4-BE49-F238E27FC236}">
                <a16:creationId xmlns:a16="http://schemas.microsoft.com/office/drawing/2014/main" id="{77996879-36AA-49BD-B79B-4353A1C39F24}"/>
              </a:ext>
            </a:extLst>
          </p:cNvPr>
          <p:cNvGraphicFramePr>
            <a:graphicFrameLocks noGrp="1"/>
          </p:cNvGraphicFramePr>
          <p:nvPr>
            <p:ph idx="1"/>
            <p:extLst>
              <p:ext uri="{D42A27DB-BD31-4B8C-83A1-F6EECF244321}">
                <p14:modId xmlns:p14="http://schemas.microsoft.com/office/powerpoint/2010/main" val="2815326977"/>
              </p:ext>
            </p:extLst>
          </p:nvPr>
        </p:nvGraphicFramePr>
        <p:xfrm>
          <a:off x="562062" y="1979801"/>
          <a:ext cx="11476140" cy="4781721"/>
        </p:xfrm>
        <a:graphic>
          <a:graphicData uri="http://schemas.openxmlformats.org/drawingml/2006/table">
            <a:tbl>
              <a:tblPr firstRow="1" firstCol="1" bandRow="1">
                <a:tableStyleId>{5C22544A-7EE6-4342-B048-85BDC9FD1C3A}</a:tableStyleId>
              </a:tblPr>
              <a:tblGrid>
                <a:gridCol w="3973592">
                  <a:extLst>
                    <a:ext uri="{9D8B030D-6E8A-4147-A177-3AD203B41FA5}">
                      <a16:colId xmlns:a16="http://schemas.microsoft.com/office/drawing/2014/main" val="2666368283"/>
                    </a:ext>
                  </a:extLst>
                </a:gridCol>
                <a:gridCol w="1722049">
                  <a:extLst>
                    <a:ext uri="{9D8B030D-6E8A-4147-A177-3AD203B41FA5}">
                      <a16:colId xmlns:a16="http://schemas.microsoft.com/office/drawing/2014/main" val="1243229648"/>
                    </a:ext>
                  </a:extLst>
                </a:gridCol>
                <a:gridCol w="5780499">
                  <a:extLst>
                    <a:ext uri="{9D8B030D-6E8A-4147-A177-3AD203B41FA5}">
                      <a16:colId xmlns:a16="http://schemas.microsoft.com/office/drawing/2014/main" val="1924186690"/>
                    </a:ext>
                  </a:extLst>
                </a:gridCol>
              </a:tblGrid>
              <a:tr h="702669">
                <a:tc>
                  <a:txBody>
                    <a:bodyPr/>
                    <a:lstStyle/>
                    <a:p>
                      <a:pPr marL="0" marR="0">
                        <a:spcBef>
                          <a:spcPts val="0"/>
                        </a:spcBef>
                        <a:spcAft>
                          <a:spcPts val="0"/>
                        </a:spcAft>
                      </a:pPr>
                      <a:r>
                        <a:rPr lang="en-US" sz="1200">
                          <a:effectLst/>
                        </a:rPr>
                        <a:t>Last of 144,000 martyred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356" marR="79356" marT="0" marB="0"/>
                </a:tc>
                <a:tc>
                  <a:txBody>
                    <a:bodyPr/>
                    <a:lstStyle/>
                    <a:p>
                      <a:pPr marL="0" marR="0">
                        <a:spcBef>
                          <a:spcPts val="0"/>
                        </a:spcBef>
                        <a:spcAft>
                          <a:spcPts val="0"/>
                        </a:spcAft>
                      </a:pPr>
                      <a:r>
                        <a:rPr lang="en-US" sz="1200">
                          <a:effectLst/>
                        </a:rPr>
                        <a:t>2037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356" marR="79356" marT="0" marB="0"/>
                </a:tc>
                <a:tc>
                  <a:txBody>
                    <a:bodyPr/>
                    <a:lstStyle/>
                    <a:p>
                      <a:pPr marL="0" marR="0">
                        <a:spcBef>
                          <a:spcPts val="0"/>
                        </a:spcBef>
                        <a:spcAft>
                          <a:spcPts val="0"/>
                        </a:spcAft>
                      </a:pPr>
                      <a:r>
                        <a:rPr lang="en-US" sz="1200">
                          <a:effectLst/>
                        </a:rPr>
                        <a:t>Revelation 14:1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356" marR="79356" marT="0" marB="0"/>
                </a:tc>
                <a:extLst>
                  <a:ext uri="{0D108BD9-81ED-4DB2-BD59-A6C34878D82A}">
                    <a16:rowId xmlns:a16="http://schemas.microsoft.com/office/drawing/2014/main" val="202041815"/>
                  </a:ext>
                </a:extLst>
              </a:tr>
              <a:tr h="275223">
                <a:tc>
                  <a:txBody>
                    <a:bodyPr/>
                    <a:lstStyle/>
                    <a:p>
                      <a:pPr marL="0" marR="0">
                        <a:spcBef>
                          <a:spcPts val="0"/>
                        </a:spcBef>
                        <a:spcAft>
                          <a:spcPts val="0"/>
                        </a:spcAft>
                      </a:pPr>
                      <a:r>
                        <a:rPr lang="en-US" sz="1200">
                          <a:effectLst/>
                        </a:rPr>
                        <a:t>The Great Delusion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356" marR="79356" marT="0" marB="0"/>
                </a:tc>
                <a:tc>
                  <a:txBody>
                    <a:bodyPr/>
                    <a:lstStyle/>
                    <a:p>
                      <a:pPr marL="0" marR="0">
                        <a:spcBef>
                          <a:spcPts val="0"/>
                        </a:spcBef>
                        <a:spcAft>
                          <a:spcPts val="0"/>
                        </a:spcAft>
                      </a:pPr>
                      <a:r>
                        <a:rPr lang="en-US" sz="1200">
                          <a:effectLst/>
                        </a:rPr>
                        <a:t>2037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356" marR="79356" marT="0" marB="0"/>
                </a:tc>
                <a:tc>
                  <a:txBody>
                    <a:bodyPr/>
                    <a:lstStyle/>
                    <a:p>
                      <a:pPr marL="0" marR="0">
                        <a:spcBef>
                          <a:spcPts val="0"/>
                        </a:spcBef>
                        <a:spcAft>
                          <a:spcPts val="0"/>
                        </a:spcAft>
                      </a:pPr>
                      <a:r>
                        <a:rPr lang="en-US" sz="1200">
                          <a:effectLst/>
                        </a:rPr>
                        <a:t>II Thessalonians 2:11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356" marR="79356" marT="0" marB="0"/>
                </a:tc>
                <a:extLst>
                  <a:ext uri="{0D108BD9-81ED-4DB2-BD59-A6C34878D82A}">
                    <a16:rowId xmlns:a16="http://schemas.microsoft.com/office/drawing/2014/main" val="512348859"/>
                  </a:ext>
                </a:extLst>
              </a:tr>
              <a:tr h="275223">
                <a:tc>
                  <a:txBody>
                    <a:bodyPr/>
                    <a:lstStyle/>
                    <a:p>
                      <a:pPr marL="0" marR="0">
                        <a:spcBef>
                          <a:spcPts val="0"/>
                        </a:spcBef>
                        <a:spcAft>
                          <a:spcPts val="0"/>
                        </a:spcAft>
                      </a:pPr>
                      <a:r>
                        <a:rPr lang="en-US" sz="1200">
                          <a:effectLst/>
                        </a:rPr>
                        <a:t>Three angels proclaim Gospel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356" marR="79356" marT="0" marB="0"/>
                </a:tc>
                <a:tc>
                  <a:txBody>
                    <a:bodyPr/>
                    <a:lstStyle/>
                    <a:p>
                      <a:pPr marL="0" marR="0">
                        <a:spcBef>
                          <a:spcPts val="0"/>
                        </a:spcBef>
                        <a:spcAft>
                          <a:spcPts val="0"/>
                        </a:spcAft>
                      </a:pPr>
                      <a:r>
                        <a:rPr lang="en-US" sz="1200">
                          <a:effectLst/>
                        </a:rPr>
                        <a:t>2037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356" marR="79356" marT="0" marB="0"/>
                </a:tc>
                <a:tc>
                  <a:txBody>
                    <a:bodyPr/>
                    <a:lstStyle/>
                    <a:p>
                      <a:pPr marL="0" marR="0">
                        <a:spcBef>
                          <a:spcPts val="0"/>
                        </a:spcBef>
                        <a:spcAft>
                          <a:spcPts val="0"/>
                        </a:spcAft>
                      </a:pPr>
                      <a:r>
                        <a:rPr lang="en-US" sz="1200">
                          <a:effectLst/>
                        </a:rPr>
                        <a:t>Revelation 14:6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356" marR="79356" marT="0" marB="0"/>
                </a:tc>
                <a:extLst>
                  <a:ext uri="{0D108BD9-81ED-4DB2-BD59-A6C34878D82A}">
                    <a16:rowId xmlns:a16="http://schemas.microsoft.com/office/drawing/2014/main" val="1390807645"/>
                  </a:ext>
                </a:extLst>
              </a:tr>
              <a:tr h="275223">
                <a:tc>
                  <a:txBody>
                    <a:bodyPr/>
                    <a:lstStyle/>
                    <a:p>
                      <a:pPr marL="0" marR="0">
                        <a:spcBef>
                          <a:spcPts val="0"/>
                        </a:spcBef>
                        <a:spcAft>
                          <a:spcPts val="0"/>
                        </a:spcAft>
                      </a:pPr>
                      <a:r>
                        <a:rPr lang="en-US" sz="1200">
                          <a:effectLst/>
                        </a:rPr>
                        <a:t>Trumpet Judgments begin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356" marR="79356" marT="0" marB="0"/>
                </a:tc>
                <a:tc>
                  <a:txBody>
                    <a:bodyPr/>
                    <a:lstStyle/>
                    <a:p>
                      <a:pPr marL="0" marR="0">
                        <a:spcBef>
                          <a:spcPts val="0"/>
                        </a:spcBef>
                        <a:spcAft>
                          <a:spcPts val="0"/>
                        </a:spcAft>
                      </a:pPr>
                      <a:r>
                        <a:rPr lang="en-US" sz="1200">
                          <a:effectLst/>
                        </a:rPr>
                        <a:t>2037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356" marR="79356" marT="0" marB="0"/>
                </a:tc>
                <a:tc>
                  <a:txBody>
                    <a:bodyPr/>
                    <a:lstStyle/>
                    <a:p>
                      <a:pPr marL="0" marR="0">
                        <a:spcBef>
                          <a:spcPts val="0"/>
                        </a:spcBef>
                        <a:spcAft>
                          <a:spcPts val="0"/>
                        </a:spcAft>
                      </a:pPr>
                      <a:r>
                        <a:rPr lang="en-US" sz="1200" dirty="0">
                          <a:effectLst/>
                        </a:rPr>
                        <a:t>Revelation 8-9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356" marR="79356" marT="0" marB="0"/>
                </a:tc>
                <a:extLst>
                  <a:ext uri="{0D108BD9-81ED-4DB2-BD59-A6C34878D82A}">
                    <a16:rowId xmlns:a16="http://schemas.microsoft.com/office/drawing/2014/main" val="3627443840"/>
                  </a:ext>
                </a:extLst>
              </a:tr>
              <a:tr h="275223">
                <a:tc>
                  <a:txBody>
                    <a:bodyPr/>
                    <a:lstStyle/>
                    <a:p>
                      <a:pPr marL="0" marR="0">
                        <a:spcBef>
                          <a:spcPts val="0"/>
                        </a:spcBef>
                        <a:spcAft>
                          <a:spcPts val="0"/>
                        </a:spcAft>
                      </a:pPr>
                      <a:r>
                        <a:rPr lang="en-US" sz="1200">
                          <a:effectLst/>
                        </a:rPr>
                        <a:t>Bowl Judgments begin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356" marR="79356" marT="0" marB="0"/>
                </a:tc>
                <a:tc>
                  <a:txBody>
                    <a:bodyPr/>
                    <a:lstStyle/>
                    <a:p>
                      <a:pPr marL="0" marR="0">
                        <a:spcBef>
                          <a:spcPts val="0"/>
                        </a:spcBef>
                        <a:spcAft>
                          <a:spcPts val="0"/>
                        </a:spcAft>
                      </a:pPr>
                      <a:r>
                        <a:rPr lang="en-US" sz="1200">
                          <a:effectLst/>
                        </a:rPr>
                        <a:t>2039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356" marR="79356" marT="0" marB="0"/>
                </a:tc>
                <a:tc>
                  <a:txBody>
                    <a:bodyPr/>
                    <a:lstStyle/>
                    <a:p>
                      <a:pPr marL="0" marR="0">
                        <a:spcBef>
                          <a:spcPts val="0"/>
                        </a:spcBef>
                        <a:spcAft>
                          <a:spcPts val="0"/>
                        </a:spcAft>
                      </a:pPr>
                      <a:r>
                        <a:rPr lang="en-US" sz="1200">
                          <a:effectLst/>
                        </a:rPr>
                        <a:t>Revelation 16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356" marR="79356" marT="0" marB="0"/>
                </a:tc>
                <a:extLst>
                  <a:ext uri="{0D108BD9-81ED-4DB2-BD59-A6C34878D82A}">
                    <a16:rowId xmlns:a16="http://schemas.microsoft.com/office/drawing/2014/main" val="424372477"/>
                  </a:ext>
                </a:extLst>
              </a:tr>
              <a:tr h="275223">
                <a:tc>
                  <a:txBody>
                    <a:bodyPr/>
                    <a:lstStyle/>
                    <a:p>
                      <a:pPr marL="0" marR="0">
                        <a:spcBef>
                          <a:spcPts val="0"/>
                        </a:spcBef>
                        <a:spcAft>
                          <a:spcPts val="0"/>
                        </a:spcAft>
                      </a:pPr>
                      <a:r>
                        <a:rPr lang="en-US" sz="1200">
                          <a:effectLst/>
                        </a:rPr>
                        <a:t>Armageddon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356" marR="79356" marT="0" marB="0"/>
                </a:tc>
                <a:tc>
                  <a:txBody>
                    <a:bodyPr/>
                    <a:lstStyle/>
                    <a:p>
                      <a:pPr marL="0" marR="0">
                        <a:spcBef>
                          <a:spcPts val="0"/>
                        </a:spcBef>
                        <a:spcAft>
                          <a:spcPts val="0"/>
                        </a:spcAft>
                      </a:pPr>
                      <a:r>
                        <a:rPr lang="en-US" sz="1200">
                          <a:effectLst/>
                        </a:rPr>
                        <a:t>2040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356" marR="79356" marT="0" marB="0"/>
                </a:tc>
                <a:tc>
                  <a:txBody>
                    <a:bodyPr/>
                    <a:lstStyle/>
                    <a:p>
                      <a:pPr marL="0" marR="0">
                        <a:spcBef>
                          <a:spcPts val="0"/>
                        </a:spcBef>
                        <a:spcAft>
                          <a:spcPts val="0"/>
                        </a:spcAft>
                      </a:pPr>
                      <a:r>
                        <a:rPr lang="en-US" sz="1200">
                          <a:effectLst/>
                        </a:rPr>
                        <a:t>Revelation 16:16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356" marR="79356" marT="0" marB="0"/>
                </a:tc>
                <a:extLst>
                  <a:ext uri="{0D108BD9-81ED-4DB2-BD59-A6C34878D82A}">
                    <a16:rowId xmlns:a16="http://schemas.microsoft.com/office/drawing/2014/main" val="4135149119"/>
                  </a:ext>
                </a:extLst>
              </a:tr>
              <a:tr h="275223">
                <a:tc>
                  <a:txBody>
                    <a:bodyPr/>
                    <a:lstStyle/>
                    <a:p>
                      <a:pPr marL="0" marR="0">
                        <a:spcBef>
                          <a:spcPts val="0"/>
                        </a:spcBef>
                        <a:spcAft>
                          <a:spcPts val="0"/>
                        </a:spcAft>
                      </a:pPr>
                      <a:r>
                        <a:rPr lang="en-US" sz="1200">
                          <a:effectLst/>
                        </a:rPr>
                        <a:t>Christ’s Victorious return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356" marR="79356" marT="0" marB="0"/>
                </a:tc>
                <a:tc>
                  <a:txBody>
                    <a:bodyPr/>
                    <a:lstStyle/>
                    <a:p>
                      <a:pPr marL="0" marR="0">
                        <a:spcBef>
                          <a:spcPts val="0"/>
                        </a:spcBef>
                        <a:spcAft>
                          <a:spcPts val="0"/>
                        </a:spcAft>
                      </a:pPr>
                      <a:r>
                        <a:rPr lang="en-US" sz="1200">
                          <a:effectLst/>
                        </a:rPr>
                        <a:t>2040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356" marR="79356" marT="0" marB="0"/>
                </a:tc>
                <a:tc>
                  <a:txBody>
                    <a:bodyPr/>
                    <a:lstStyle/>
                    <a:p>
                      <a:pPr marL="0" marR="0">
                        <a:spcBef>
                          <a:spcPts val="0"/>
                        </a:spcBef>
                        <a:spcAft>
                          <a:spcPts val="0"/>
                        </a:spcAft>
                      </a:pPr>
                      <a:r>
                        <a:rPr lang="en-US" sz="1200">
                          <a:effectLst/>
                        </a:rPr>
                        <a:t>Christ fulfills Feast of Trumpets 09-08-40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356" marR="79356" marT="0" marB="0"/>
                </a:tc>
                <a:extLst>
                  <a:ext uri="{0D108BD9-81ED-4DB2-BD59-A6C34878D82A}">
                    <a16:rowId xmlns:a16="http://schemas.microsoft.com/office/drawing/2014/main" val="4214867907"/>
                  </a:ext>
                </a:extLst>
              </a:tr>
              <a:tr h="275223">
                <a:tc>
                  <a:txBody>
                    <a:bodyPr/>
                    <a:lstStyle/>
                    <a:p>
                      <a:pPr marL="0" marR="0">
                        <a:spcBef>
                          <a:spcPts val="0"/>
                        </a:spcBef>
                        <a:spcAft>
                          <a:spcPts val="0"/>
                        </a:spcAft>
                      </a:pPr>
                      <a:r>
                        <a:rPr lang="en-US" sz="1200">
                          <a:effectLst/>
                        </a:rPr>
                        <a:t>Israel mourns for the one they have pierced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356" marR="79356" marT="0" marB="0"/>
                </a:tc>
                <a:tc>
                  <a:txBody>
                    <a:bodyPr/>
                    <a:lstStyle/>
                    <a:p>
                      <a:pPr marL="0" marR="0">
                        <a:spcBef>
                          <a:spcPts val="0"/>
                        </a:spcBef>
                        <a:spcAft>
                          <a:spcPts val="0"/>
                        </a:spcAft>
                      </a:pPr>
                      <a:r>
                        <a:rPr lang="en-US" sz="1200">
                          <a:effectLst/>
                        </a:rPr>
                        <a:t>2040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356" marR="79356" marT="0" marB="0"/>
                </a:tc>
                <a:tc>
                  <a:txBody>
                    <a:bodyPr/>
                    <a:lstStyle/>
                    <a:p>
                      <a:pPr marL="0" marR="0">
                        <a:spcBef>
                          <a:spcPts val="0"/>
                        </a:spcBef>
                        <a:spcAft>
                          <a:spcPts val="0"/>
                        </a:spcAft>
                      </a:pPr>
                      <a:r>
                        <a:rPr lang="en-US" sz="1200">
                          <a:effectLst/>
                        </a:rPr>
                        <a:t>Christ fulfills Feast of Atonement, Zechariah 12:10 (09-17-40)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356" marR="79356" marT="0" marB="0"/>
                </a:tc>
                <a:extLst>
                  <a:ext uri="{0D108BD9-81ED-4DB2-BD59-A6C34878D82A}">
                    <a16:rowId xmlns:a16="http://schemas.microsoft.com/office/drawing/2014/main" val="2107211629"/>
                  </a:ext>
                </a:extLst>
              </a:tr>
              <a:tr h="275223">
                <a:tc>
                  <a:txBody>
                    <a:bodyPr/>
                    <a:lstStyle/>
                    <a:p>
                      <a:pPr marL="0" marR="0">
                        <a:spcBef>
                          <a:spcPts val="0"/>
                        </a:spcBef>
                        <a:spcAft>
                          <a:spcPts val="0"/>
                        </a:spcAft>
                      </a:pPr>
                      <a:r>
                        <a:rPr lang="en-US" sz="1200">
                          <a:effectLst/>
                        </a:rPr>
                        <a:t>Sheep and Goats Judgment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356" marR="79356" marT="0" marB="0"/>
                </a:tc>
                <a:tc>
                  <a:txBody>
                    <a:bodyPr/>
                    <a:lstStyle/>
                    <a:p>
                      <a:pPr marL="0" marR="0">
                        <a:spcBef>
                          <a:spcPts val="0"/>
                        </a:spcBef>
                        <a:spcAft>
                          <a:spcPts val="0"/>
                        </a:spcAft>
                      </a:pPr>
                      <a:r>
                        <a:rPr lang="en-US" sz="1200">
                          <a:effectLst/>
                        </a:rPr>
                        <a:t>2040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356" marR="79356" marT="0" marB="0"/>
                </a:tc>
                <a:tc>
                  <a:txBody>
                    <a:bodyPr/>
                    <a:lstStyle/>
                    <a:p>
                      <a:pPr marL="0" marR="0">
                        <a:spcBef>
                          <a:spcPts val="0"/>
                        </a:spcBef>
                        <a:spcAft>
                          <a:spcPts val="0"/>
                        </a:spcAft>
                      </a:pPr>
                      <a:r>
                        <a:rPr lang="en-US" sz="1200">
                          <a:effectLst/>
                        </a:rPr>
                        <a:t>Matthew 25:31-46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356" marR="79356" marT="0" marB="0"/>
                </a:tc>
                <a:extLst>
                  <a:ext uri="{0D108BD9-81ED-4DB2-BD59-A6C34878D82A}">
                    <a16:rowId xmlns:a16="http://schemas.microsoft.com/office/drawing/2014/main" val="570889646"/>
                  </a:ext>
                </a:extLst>
              </a:tr>
              <a:tr h="501153">
                <a:tc>
                  <a:txBody>
                    <a:bodyPr/>
                    <a:lstStyle/>
                    <a:p>
                      <a:pPr marL="0" marR="0">
                        <a:spcBef>
                          <a:spcPts val="0"/>
                        </a:spcBef>
                        <a:spcAft>
                          <a:spcPts val="0"/>
                        </a:spcAft>
                      </a:pPr>
                      <a:r>
                        <a:rPr lang="en-US" sz="1200">
                          <a:effectLst/>
                        </a:rPr>
                        <a:t>Resurrection of the Saints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356" marR="79356" marT="0" marB="0"/>
                </a:tc>
                <a:tc>
                  <a:txBody>
                    <a:bodyPr/>
                    <a:lstStyle/>
                    <a:p>
                      <a:pPr marL="0" marR="0">
                        <a:spcBef>
                          <a:spcPts val="0"/>
                        </a:spcBef>
                        <a:spcAft>
                          <a:spcPts val="0"/>
                        </a:spcAft>
                      </a:pPr>
                      <a:r>
                        <a:rPr lang="en-US" sz="1200">
                          <a:effectLst/>
                        </a:rPr>
                        <a:t>2040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356" marR="79356" marT="0" marB="0"/>
                </a:tc>
                <a:tc>
                  <a:txBody>
                    <a:bodyPr/>
                    <a:lstStyle/>
                    <a:p>
                      <a:pPr marL="0" marR="0">
                        <a:spcBef>
                          <a:spcPts val="0"/>
                        </a:spcBef>
                        <a:spcAft>
                          <a:spcPts val="0"/>
                        </a:spcAft>
                      </a:pPr>
                      <a:r>
                        <a:rPr lang="en-US" sz="1200">
                          <a:effectLst/>
                        </a:rPr>
                        <a:t>Revelation 20:4, 1335 days after Antichrist enters temple (Daniel 12:12)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356" marR="79356" marT="0" marB="0"/>
                </a:tc>
                <a:extLst>
                  <a:ext uri="{0D108BD9-81ED-4DB2-BD59-A6C34878D82A}">
                    <a16:rowId xmlns:a16="http://schemas.microsoft.com/office/drawing/2014/main" val="2247926667"/>
                  </a:ext>
                </a:extLst>
              </a:tr>
              <a:tr h="275223">
                <a:tc>
                  <a:txBody>
                    <a:bodyPr/>
                    <a:lstStyle/>
                    <a:p>
                      <a:pPr marL="0" marR="0">
                        <a:spcBef>
                          <a:spcPts val="0"/>
                        </a:spcBef>
                        <a:spcAft>
                          <a:spcPts val="0"/>
                        </a:spcAft>
                      </a:pPr>
                      <a:r>
                        <a:rPr lang="en-US" sz="1200">
                          <a:effectLst/>
                        </a:rPr>
                        <a:t>Christ’s Millennial Kingdom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356" marR="79356" marT="0" marB="0"/>
                </a:tc>
                <a:tc>
                  <a:txBody>
                    <a:bodyPr/>
                    <a:lstStyle/>
                    <a:p>
                      <a:pPr marL="0" marR="0">
                        <a:spcBef>
                          <a:spcPts val="0"/>
                        </a:spcBef>
                        <a:spcAft>
                          <a:spcPts val="0"/>
                        </a:spcAft>
                      </a:pPr>
                      <a:r>
                        <a:rPr lang="en-US" sz="1200">
                          <a:effectLst/>
                        </a:rPr>
                        <a:t>2040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356" marR="79356" marT="0" marB="0"/>
                </a:tc>
                <a:tc>
                  <a:txBody>
                    <a:bodyPr/>
                    <a:lstStyle/>
                    <a:p>
                      <a:pPr marL="0" marR="0">
                        <a:spcBef>
                          <a:spcPts val="0"/>
                        </a:spcBef>
                        <a:spcAft>
                          <a:spcPts val="0"/>
                        </a:spcAft>
                      </a:pPr>
                      <a:r>
                        <a:rPr lang="en-US" sz="1200">
                          <a:effectLst/>
                        </a:rPr>
                        <a:t>Christ fulfills Feast of Tabernacles (09-22-40)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356" marR="79356" marT="0" marB="0"/>
                </a:tc>
                <a:extLst>
                  <a:ext uri="{0D108BD9-81ED-4DB2-BD59-A6C34878D82A}">
                    <a16:rowId xmlns:a16="http://schemas.microsoft.com/office/drawing/2014/main" val="69335099"/>
                  </a:ext>
                </a:extLst>
              </a:tr>
              <a:tr h="275223">
                <a:tc>
                  <a:txBody>
                    <a:bodyPr/>
                    <a:lstStyle/>
                    <a:p>
                      <a:pPr marL="0" marR="0">
                        <a:spcBef>
                          <a:spcPts val="0"/>
                        </a:spcBef>
                        <a:spcAft>
                          <a:spcPts val="0"/>
                        </a:spcAft>
                      </a:pPr>
                      <a:r>
                        <a:rPr lang="en-US" sz="1200">
                          <a:effectLst/>
                        </a:rPr>
                        <a:t>Satan released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356" marR="79356" marT="0" marB="0"/>
                </a:tc>
                <a:tc>
                  <a:txBody>
                    <a:bodyPr/>
                    <a:lstStyle/>
                    <a:p>
                      <a:pPr marL="0" marR="0">
                        <a:spcBef>
                          <a:spcPts val="0"/>
                        </a:spcBef>
                        <a:spcAft>
                          <a:spcPts val="0"/>
                        </a:spcAft>
                      </a:pPr>
                      <a:r>
                        <a:rPr lang="en-US" sz="1200">
                          <a:effectLst/>
                        </a:rPr>
                        <a:t>3040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356" marR="79356" marT="0" marB="0"/>
                </a:tc>
                <a:tc>
                  <a:txBody>
                    <a:bodyPr/>
                    <a:lstStyle/>
                    <a:p>
                      <a:pPr marL="0" marR="0">
                        <a:spcBef>
                          <a:spcPts val="0"/>
                        </a:spcBef>
                        <a:spcAft>
                          <a:spcPts val="0"/>
                        </a:spcAft>
                      </a:pPr>
                      <a:r>
                        <a:rPr lang="en-US" sz="1200">
                          <a:effectLst/>
                        </a:rPr>
                        <a:t>Revelation 20:7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356" marR="79356" marT="0" marB="0"/>
                </a:tc>
                <a:extLst>
                  <a:ext uri="{0D108BD9-81ED-4DB2-BD59-A6C34878D82A}">
                    <a16:rowId xmlns:a16="http://schemas.microsoft.com/office/drawing/2014/main" val="1153467744"/>
                  </a:ext>
                </a:extLst>
              </a:tr>
              <a:tr h="275223">
                <a:tc>
                  <a:txBody>
                    <a:bodyPr/>
                    <a:lstStyle/>
                    <a:p>
                      <a:pPr marL="0" marR="0">
                        <a:spcBef>
                          <a:spcPts val="0"/>
                        </a:spcBef>
                        <a:spcAft>
                          <a:spcPts val="0"/>
                        </a:spcAft>
                      </a:pPr>
                      <a:r>
                        <a:rPr lang="en-US" sz="1200">
                          <a:effectLst/>
                        </a:rPr>
                        <a:t>Satan, Death and Hades thrown into lake of fire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356" marR="79356" marT="0" marB="0"/>
                </a:tc>
                <a:tc>
                  <a:txBody>
                    <a:bodyPr/>
                    <a:lstStyle/>
                    <a:p>
                      <a:pPr marL="0" marR="0">
                        <a:spcBef>
                          <a:spcPts val="0"/>
                        </a:spcBef>
                        <a:spcAft>
                          <a:spcPts val="0"/>
                        </a:spcAft>
                      </a:pPr>
                      <a:r>
                        <a:rPr lang="en-US" sz="1200">
                          <a:effectLst/>
                        </a:rPr>
                        <a:t>3040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356" marR="79356" marT="0" marB="0"/>
                </a:tc>
                <a:tc>
                  <a:txBody>
                    <a:bodyPr/>
                    <a:lstStyle/>
                    <a:p>
                      <a:pPr marL="0" marR="0">
                        <a:spcBef>
                          <a:spcPts val="0"/>
                        </a:spcBef>
                        <a:spcAft>
                          <a:spcPts val="0"/>
                        </a:spcAft>
                      </a:pPr>
                      <a:r>
                        <a:rPr lang="en-US" sz="1200">
                          <a:effectLst/>
                        </a:rPr>
                        <a:t>Revelation 20:10-14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356" marR="79356" marT="0" marB="0"/>
                </a:tc>
                <a:extLst>
                  <a:ext uri="{0D108BD9-81ED-4DB2-BD59-A6C34878D82A}">
                    <a16:rowId xmlns:a16="http://schemas.microsoft.com/office/drawing/2014/main" val="492919970"/>
                  </a:ext>
                </a:extLst>
              </a:tr>
              <a:tr h="275223">
                <a:tc>
                  <a:txBody>
                    <a:bodyPr/>
                    <a:lstStyle/>
                    <a:p>
                      <a:pPr marL="0" marR="0">
                        <a:spcBef>
                          <a:spcPts val="0"/>
                        </a:spcBef>
                        <a:spcAft>
                          <a:spcPts val="0"/>
                        </a:spcAft>
                      </a:pPr>
                      <a:r>
                        <a:rPr lang="en-US" sz="1200">
                          <a:effectLst/>
                        </a:rPr>
                        <a:t>Great White Throne Judgment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356" marR="79356" marT="0" marB="0"/>
                </a:tc>
                <a:tc>
                  <a:txBody>
                    <a:bodyPr/>
                    <a:lstStyle/>
                    <a:p>
                      <a:pPr marL="0" marR="0">
                        <a:spcBef>
                          <a:spcPts val="0"/>
                        </a:spcBef>
                        <a:spcAft>
                          <a:spcPts val="0"/>
                        </a:spcAft>
                      </a:pPr>
                      <a:r>
                        <a:rPr lang="en-US" sz="1200">
                          <a:effectLst/>
                        </a:rPr>
                        <a:t>3040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356" marR="79356" marT="0" marB="0"/>
                </a:tc>
                <a:tc>
                  <a:txBody>
                    <a:bodyPr/>
                    <a:lstStyle/>
                    <a:p>
                      <a:pPr marL="0" marR="0">
                        <a:spcBef>
                          <a:spcPts val="0"/>
                        </a:spcBef>
                        <a:spcAft>
                          <a:spcPts val="0"/>
                        </a:spcAft>
                      </a:pPr>
                      <a:r>
                        <a:rPr lang="en-US" sz="1200">
                          <a:effectLst/>
                        </a:rPr>
                        <a:t>Revelation 20:11-15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356" marR="79356" marT="0" marB="0"/>
                </a:tc>
                <a:extLst>
                  <a:ext uri="{0D108BD9-81ED-4DB2-BD59-A6C34878D82A}">
                    <a16:rowId xmlns:a16="http://schemas.microsoft.com/office/drawing/2014/main" val="3871189642"/>
                  </a:ext>
                </a:extLst>
              </a:tr>
              <a:tr h="275223">
                <a:tc>
                  <a:txBody>
                    <a:bodyPr/>
                    <a:lstStyle/>
                    <a:p>
                      <a:pPr marL="0" marR="0">
                        <a:spcBef>
                          <a:spcPts val="0"/>
                        </a:spcBef>
                        <a:spcAft>
                          <a:spcPts val="0"/>
                        </a:spcAft>
                      </a:pPr>
                      <a:r>
                        <a:rPr lang="en-US" sz="1200">
                          <a:effectLst/>
                        </a:rPr>
                        <a:t>Eternity: New Heavens and New Earth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356" marR="79356" marT="0" marB="0"/>
                </a:tc>
                <a:tc>
                  <a:txBody>
                    <a:bodyPr/>
                    <a:lstStyle/>
                    <a:p>
                      <a:pPr marL="0" marR="0">
                        <a:spcBef>
                          <a:spcPts val="0"/>
                        </a:spcBef>
                        <a:spcAft>
                          <a:spcPts val="0"/>
                        </a:spcAft>
                      </a:pPr>
                      <a:r>
                        <a:rPr lang="en-US" sz="1200">
                          <a:effectLst/>
                        </a:rPr>
                        <a:t>3040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356" marR="79356" marT="0" marB="0"/>
                </a:tc>
                <a:tc>
                  <a:txBody>
                    <a:bodyPr/>
                    <a:lstStyle/>
                    <a:p>
                      <a:pPr marL="0" marR="0">
                        <a:spcBef>
                          <a:spcPts val="0"/>
                        </a:spcBef>
                        <a:spcAft>
                          <a:spcPts val="0"/>
                        </a:spcAft>
                      </a:pPr>
                      <a:r>
                        <a:rPr lang="en-US" sz="1200" dirty="0">
                          <a:effectLst/>
                        </a:rPr>
                        <a:t>Time ends after seven thousand years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356" marR="79356" marT="0" marB="0"/>
                </a:tc>
                <a:extLst>
                  <a:ext uri="{0D108BD9-81ED-4DB2-BD59-A6C34878D82A}">
                    <a16:rowId xmlns:a16="http://schemas.microsoft.com/office/drawing/2014/main" val="3636780743"/>
                  </a:ext>
                </a:extLst>
              </a:tr>
            </a:tbl>
          </a:graphicData>
        </a:graphic>
      </p:graphicFrame>
    </p:spTree>
    <p:extLst>
      <p:ext uri="{BB962C8B-B14F-4D97-AF65-F5344CB8AC3E}">
        <p14:creationId xmlns:p14="http://schemas.microsoft.com/office/powerpoint/2010/main" val="2636818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100" y="349250"/>
            <a:ext cx="11099800" cy="18034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BD198E-3242-4401-9374-90957BBE4423}"/>
              </a:ext>
            </a:extLst>
          </p:cNvPr>
          <p:cNvSpPr>
            <a:spLocks noGrp="1"/>
          </p:cNvSpPr>
          <p:nvPr>
            <p:ph type="title"/>
          </p:nvPr>
        </p:nvSpPr>
        <p:spPr>
          <a:xfrm>
            <a:off x="838200" y="588168"/>
            <a:ext cx="10515600" cy="1325563"/>
          </a:xfrm>
        </p:spPr>
        <p:txBody>
          <a:bodyPr>
            <a:normAutofit/>
          </a:bodyPr>
          <a:lstStyle/>
          <a:p>
            <a:pPr algn="ctr"/>
            <a:r>
              <a:rPr lang="en-US" sz="4600">
                <a:solidFill>
                  <a:srgbClr val="FFFFFF"/>
                </a:solidFill>
              </a:rPr>
              <a:t>Final Notes</a:t>
            </a:r>
          </a:p>
        </p:txBody>
      </p:sp>
      <p:sp>
        <p:nvSpPr>
          <p:cNvPr id="3" name="Content Placeholder 2">
            <a:extLst>
              <a:ext uri="{FF2B5EF4-FFF2-40B4-BE49-F238E27FC236}">
                <a16:creationId xmlns:a16="http://schemas.microsoft.com/office/drawing/2014/main" id="{70EB6A83-A087-4453-9F60-818DB9E8B5F6}"/>
              </a:ext>
            </a:extLst>
          </p:cNvPr>
          <p:cNvSpPr>
            <a:spLocks noGrp="1"/>
          </p:cNvSpPr>
          <p:nvPr>
            <p:ph idx="1"/>
          </p:nvPr>
        </p:nvSpPr>
        <p:spPr>
          <a:xfrm>
            <a:off x="838200" y="2391568"/>
            <a:ext cx="10515600" cy="3785394"/>
          </a:xfrm>
        </p:spPr>
        <p:txBody>
          <a:bodyPr anchor="ctr">
            <a:normAutofit/>
          </a:bodyPr>
          <a:lstStyle/>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Note: Jesus had to have been crucified between 30 A.D. and 33 A.D., therefore 2033 A.D. represents the latest the rapture can occur according to this theory.  We know that a generation according to Jesus was 40 years (Matthew 23:36) because Israel was destroyed in 70 A.D. after Jesus prophesied (See also Numbers 32:13; Psalms 95:10; Hebrews 3:8-10; Acts 13:36).  Therefore the 2000-year anniversary of the ministry of the Holy Spirit and his departure takes place between 2030 to 2033 A.D. so this timeline can be three years off.</a:t>
            </a:r>
          </a:p>
          <a:p>
            <a:pPr marL="0" marR="0" indent="0">
              <a:spcBef>
                <a:spcPts val="0"/>
              </a:spcBef>
              <a:spcAft>
                <a:spcPts val="800"/>
              </a:spcAft>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Note: It is coincidental that we are approaching the 2000</a:t>
            </a:r>
            <a:r>
              <a:rPr lang="en-US" sz="1800" baseline="30000" dirty="0">
                <a:effectLst/>
                <a:latin typeface="Times New Roman" panose="02020603050405020304" pitchFamily="18" charset="0"/>
                <a:ea typeface="Calibri" panose="020F0502020204030204" pitchFamily="34" charset="0"/>
                <a:cs typeface="Times New Roman" panose="02020603050405020304" pitchFamily="18" charset="0"/>
              </a:rPr>
              <a:t>th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year of the ministry of the Holy Spirit at a point when we are living in a time like the days of Noah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violence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Lot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extreme sexual perversion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indent="0">
              <a:spcBef>
                <a:spcPts val="0"/>
              </a:spcBef>
              <a:spcAft>
                <a:spcPts val="800"/>
              </a:spcAft>
              <a:buNone/>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Note: COVID 19 revealed that people all over the world ar</a:t>
            </a:r>
            <a:r>
              <a:rPr lang="en-US" sz="1800" dirty="0">
                <a:latin typeface="Times New Roman" panose="02020603050405020304" pitchFamily="18" charset="0"/>
                <a:ea typeface="Calibri" panose="020F0502020204030204" pitchFamily="34" charset="0"/>
                <a:cs typeface="Times New Roman" panose="02020603050405020304" pitchFamily="18" charset="0"/>
              </a:rPr>
              <a:t>e highly susceptible to mass hysteria, due to their lack of faith and moral fortitude, and will be easy prey for Antichrist.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1900" dirty="0"/>
          </a:p>
        </p:txBody>
      </p:sp>
    </p:spTree>
    <p:extLst>
      <p:ext uri="{BB962C8B-B14F-4D97-AF65-F5344CB8AC3E}">
        <p14:creationId xmlns:p14="http://schemas.microsoft.com/office/powerpoint/2010/main" val="3943908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100" y="349250"/>
            <a:ext cx="11099800" cy="18034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0D8616F-E921-4C87-BC86-EDFE91432B15}"/>
              </a:ext>
            </a:extLst>
          </p:cNvPr>
          <p:cNvSpPr>
            <a:spLocks noGrp="1"/>
          </p:cNvSpPr>
          <p:nvPr>
            <p:ph type="title"/>
          </p:nvPr>
        </p:nvSpPr>
        <p:spPr>
          <a:xfrm>
            <a:off x="838200" y="588168"/>
            <a:ext cx="10515600" cy="1325563"/>
          </a:xfrm>
        </p:spPr>
        <p:txBody>
          <a:bodyPr>
            <a:normAutofit/>
          </a:bodyPr>
          <a:lstStyle/>
          <a:p>
            <a:pPr algn="ctr"/>
            <a:r>
              <a:rPr lang="en-US" sz="4600" dirty="0">
                <a:solidFill>
                  <a:srgbClr val="FFFFFF"/>
                </a:solidFill>
              </a:rPr>
              <a:t>Scriptural Support for the Bible Timeline</a:t>
            </a:r>
          </a:p>
        </p:txBody>
      </p:sp>
      <p:sp>
        <p:nvSpPr>
          <p:cNvPr id="3" name="Content Placeholder 2">
            <a:extLst>
              <a:ext uri="{FF2B5EF4-FFF2-40B4-BE49-F238E27FC236}">
                <a16:creationId xmlns:a16="http://schemas.microsoft.com/office/drawing/2014/main" id="{96780A69-D8D7-41CB-A2D7-E55051240A05}"/>
              </a:ext>
            </a:extLst>
          </p:cNvPr>
          <p:cNvSpPr>
            <a:spLocks noGrp="1"/>
          </p:cNvSpPr>
          <p:nvPr>
            <p:ph idx="1"/>
          </p:nvPr>
        </p:nvSpPr>
        <p:spPr>
          <a:xfrm>
            <a:off x="838200" y="2391568"/>
            <a:ext cx="10515600" cy="3785394"/>
          </a:xfrm>
        </p:spPr>
        <p:txBody>
          <a:bodyPr anchor="ctr">
            <a:normAutofit/>
          </a:bodyPr>
          <a:lstStyle/>
          <a:p>
            <a:pPr marL="0" indent="0">
              <a:buNone/>
            </a:pPr>
            <a:r>
              <a:rPr lang="en-US" sz="1900" dirty="0">
                <a:effectLst/>
                <a:latin typeface="Times New Roman" panose="02020603050405020304" pitchFamily="18" charset="0"/>
                <a:cs typeface="Times New Roman" panose="02020603050405020304" pitchFamily="18" charset="0"/>
              </a:rPr>
              <a:t>Jesus said, “Nevertheless, I tell you the truth: it is to your advantage that I go away, for if I do not go away, the Helper (</a:t>
            </a:r>
            <a:r>
              <a:rPr lang="en-US" sz="1900" b="1" dirty="0">
                <a:effectLst/>
                <a:latin typeface="Times New Roman" panose="02020603050405020304" pitchFamily="18" charset="0"/>
                <a:cs typeface="Times New Roman" panose="02020603050405020304" pitchFamily="18" charset="0"/>
              </a:rPr>
              <a:t>Holy Spirit</a:t>
            </a:r>
            <a:r>
              <a:rPr lang="en-US" sz="1900" dirty="0">
                <a:effectLst/>
                <a:latin typeface="Times New Roman" panose="02020603050405020304" pitchFamily="18" charset="0"/>
                <a:cs typeface="Times New Roman" panose="02020603050405020304" pitchFamily="18" charset="0"/>
              </a:rPr>
              <a:t>) will not come to you.  But if I go (</a:t>
            </a:r>
            <a:r>
              <a:rPr lang="en-US" sz="1900" b="1" dirty="0">
                <a:effectLst/>
                <a:latin typeface="Times New Roman" panose="02020603050405020304" pitchFamily="18" charset="0"/>
                <a:cs typeface="Times New Roman" panose="02020603050405020304" pitchFamily="18" charset="0"/>
              </a:rPr>
              <a:t>to prepare a place for you</a:t>
            </a:r>
            <a:r>
              <a:rPr lang="en-US" sz="1900" dirty="0">
                <a:effectLst/>
                <a:latin typeface="Times New Roman" panose="02020603050405020304" pitchFamily="18" charset="0"/>
                <a:cs typeface="Times New Roman" panose="02020603050405020304" pitchFamily="18" charset="0"/>
              </a:rPr>
              <a:t>), I will send him to you.  And when he comes, he will convict the world concerning sin and righteousness and judgment:  concerning sin, because they do not believe in me (</a:t>
            </a:r>
            <a:r>
              <a:rPr lang="en-US" sz="1900" b="1" dirty="0">
                <a:effectLst/>
                <a:latin typeface="Times New Roman" panose="02020603050405020304" pitchFamily="18" charset="0"/>
                <a:cs typeface="Times New Roman" panose="02020603050405020304" pitchFamily="18" charset="0"/>
              </a:rPr>
              <a:t>they have rejected me and my Gospel</a:t>
            </a:r>
            <a:r>
              <a:rPr lang="en-US" sz="1900" dirty="0">
                <a:effectLst/>
                <a:latin typeface="Times New Roman" panose="02020603050405020304" pitchFamily="18" charset="0"/>
                <a:cs typeface="Times New Roman" panose="02020603050405020304" pitchFamily="18" charset="0"/>
              </a:rPr>
              <a:t>); concerning righteousness, because I go to the Father (</a:t>
            </a:r>
            <a:r>
              <a:rPr lang="en-US" sz="1900" b="1" dirty="0">
                <a:effectLst/>
                <a:latin typeface="Times New Roman" panose="02020603050405020304" pitchFamily="18" charset="0"/>
                <a:cs typeface="Times New Roman" panose="02020603050405020304" pitchFamily="18" charset="0"/>
              </a:rPr>
              <a:t>I will be resurrected from the dead and become the perfect sacrifice for your sins</a:t>
            </a:r>
            <a:r>
              <a:rPr lang="en-US" sz="1900" dirty="0">
                <a:effectLst/>
                <a:latin typeface="Times New Roman" panose="02020603050405020304" pitchFamily="18" charset="0"/>
                <a:cs typeface="Times New Roman" panose="02020603050405020304" pitchFamily="18" charset="0"/>
              </a:rPr>
              <a:t>), and you will see me no longer (</a:t>
            </a:r>
            <a:r>
              <a:rPr lang="en-US" sz="1900" b="1" dirty="0">
                <a:effectLst/>
                <a:latin typeface="Times New Roman" panose="02020603050405020304" pitchFamily="18" charset="0"/>
                <a:cs typeface="Times New Roman" panose="02020603050405020304" pitchFamily="18" charset="0"/>
              </a:rPr>
              <a:t>the Holy Spirit will take my place until I come for you</a:t>
            </a:r>
            <a:r>
              <a:rPr lang="en-US" sz="1900" dirty="0">
                <a:effectLst/>
                <a:latin typeface="Times New Roman" panose="02020603050405020304" pitchFamily="18" charset="0"/>
                <a:cs typeface="Times New Roman" panose="02020603050405020304" pitchFamily="18" charset="0"/>
              </a:rPr>
              <a:t>); concerning judgment, because the ruler of this world (</a:t>
            </a:r>
            <a:r>
              <a:rPr lang="en-US" sz="1900" b="1" dirty="0">
                <a:effectLst/>
                <a:latin typeface="Times New Roman" panose="02020603050405020304" pitchFamily="18" charset="0"/>
                <a:cs typeface="Times New Roman" panose="02020603050405020304" pitchFamily="18" charset="0"/>
              </a:rPr>
              <a:t>Satan</a:t>
            </a:r>
            <a:r>
              <a:rPr lang="en-US" sz="1900" dirty="0">
                <a:effectLst/>
                <a:latin typeface="Times New Roman" panose="02020603050405020304" pitchFamily="18" charset="0"/>
                <a:cs typeface="Times New Roman" panose="02020603050405020304" pitchFamily="18" charset="0"/>
              </a:rPr>
              <a:t>) is judged (</a:t>
            </a:r>
            <a:r>
              <a:rPr lang="en-US" sz="1900" b="1" dirty="0">
                <a:effectLst/>
                <a:latin typeface="Times New Roman" panose="02020603050405020304" pitchFamily="18" charset="0"/>
                <a:cs typeface="Times New Roman" panose="02020603050405020304" pitchFamily="18" charset="0"/>
              </a:rPr>
              <a:t>as explained in Revelation</a:t>
            </a:r>
            <a:r>
              <a:rPr lang="en-US" sz="1900" dirty="0">
                <a:effectLst/>
                <a:latin typeface="Times New Roman" panose="02020603050405020304" pitchFamily="18" charset="0"/>
                <a:cs typeface="Times New Roman" panose="02020603050405020304" pitchFamily="18" charset="0"/>
              </a:rPr>
              <a:t>) (John 16: 7-11).</a:t>
            </a:r>
          </a:p>
          <a:p>
            <a:pPr indent="-228600">
              <a:buFont typeface="Arial" panose="020B0604020202020204" pitchFamily="34" charset="0"/>
              <a:buChar char="•"/>
            </a:pPr>
            <a:endParaRPr lang="en-US" sz="1900" dirty="0">
              <a:effectLst/>
              <a:latin typeface="Times New Roman" panose="02020603050405020304" pitchFamily="18" charset="0"/>
              <a:cs typeface="Times New Roman" panose="02020603050405020304" pitchFamily="18" charset="0"/>
            </a:endParaRPr>
          </a:p>
          <a:p>
            <a:pPr marL="0" indent="0">
              <a:buNone/>
            </a:pPr>
            <a:r>
              <a:rPr lang="en-US" sz="1900" dirty="0">
                <a:effectLst/>
                <a:latin typeface="Times New Roman" panose="02020603050405020304" pitchFamily="18" charset="0"/>
                <a:cs typeface="Times New Roman" panose="02020603050405020304" pitchFamily="18" charset="0"/>
              </a:rPr>
              <a:t>In my Father’s house (</a:t>
            </a:r>
            <a:r>
              <a:rPr lang="en-US" sz="1900" b="1" dirty="0">
                <a:effectLst/>
                <a:latin typeface="Times New Roman" panose="02020603050405020304" pitchFamily="18" charset="0"/>
                <a:cs typeface="Times New Roman" panose="02020603050405020304" pitchFamily="18" charset="0"/>
              </a:rPr>
              <a:t>heaven</a:t>
            </a:r>
            <a:r>
              <a:rPr lang="en-US" sz="1900" dirty="0">
                <a:effectLst/>
                <a:latin typeface="Times New Roman" panose="02020603050405020304" pitchFamily="18" charset="0"/>
                <a:cs typeface="Times New Roman" panose="02020603050405020304" pitchFamily="18" charset="0"/>
              </a:rPr>
              <a:t>) are many rooms, if it were not so, would I have told you that I go to prepare a place for you (</a:t>
            </a:r>
            <a:r>
              <a:rPr lang="en-US" sz="1900" b="1" dirty="0">
                <a:effectLst/>
                <a:latin typeface="Times New Roman" panose="02020603050405020304" pitchFamily="18" charset="0"/>
                <a:cs typeface="Times New Roman" panose="02020603050405020304" pitchFamily="18" charset="0"/>
              </a:rPr>
              <a:t>those who believe in me</a:t>
            </a:r>
            <a:r>
              <a:rPr lang="en-US" sz="1900" dirty="0">
                <a:effectLst/>
                <a:latin typeface="Times New Roman" panose="02020603050405020304" pitchFamily="18" charset="0"/>
                <a:cs typeface="Times New Roman" panose="02020603050405020304" pitchFamily="18" charset="0"/>
              </a:rPr>
              <a:t>)?  And if I go and prepare a place for you, I will come again (</a:t>
            </a:r>
            <a:r>
              <a:rPr lang="en-US" sz="1900" b="1" dirty="0">
                <a:effectLst/>
                <a:latin typeface="Times New Roman" panose="02020603050405020304" pitchFamily="18" charset="0"/>
                <a:cs typeface="Times New Roman" panose="02020603050405020304" pitchFamily="18" charset="0"/>
              </a:rPr>
              <a:t>at the rapture</a:t>
            </a:r>
            <a:r>
              <a:rPr lang="en-US" sz="1900" dirty="0">
                <a:effectLst/>
                <a:latin typeface="Times New Roman" panose="02020603050405020304" pitchFamily="18" charset="0"/>
                <a:cs typeface="Times New Roman" panose="02020603050405020304" pitchFamily="18" charset="0"/>
              </a:rPr>
              <a:t>) and I will take you to myself, that where I am you may be also (John 14:2-3).</a:t>
            </a:r>
          </a:p>
          <a:p>
            <a:pPr marL="0" indent="0">
              <a:buNone/>
            </a:pPr>
            <a:endParaRPr lang="en-US" sz="1900" dirty="0"/>
          </a:p>
        </p:txBody>
      </p:sp>
    </p:spTree>
    <p:extLst>
      <p:ext uri="{BB962C8B-B14F-4D97-AF65-F5344CB8AC3E}">
        <p14:creationId xmlns:p14="http://schemas.microsoft.com/office/powerpoint/2010/main" val="724118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100" y="349250"/>
            <a:ext cx="11099800" cy="18034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68BAA5-1C0F-4275-B5E8-8318D884C3AE}"/>
              </a:ext>
            </a:extLst>
          </p:cNvPr>
          <p:cNvSpPr>
            <a:spLocks noGrp="1"/>
          </p:cNvSpPr>
          <p:nvPr>
            <p:ph type="title"/>
          </p:nvPr>
        </p:nvSpPr>
        <p:spPr>
          <a:xfrm>
            <a:off x="838200" y="588168"/>
            <a:ext cx="10515600" cy="1325563"/>
          </a:xfrm>
        </p:spPr>
        <p:txBody>
          <a:bodyPr>
            <a:normAutofit/>
          </a:bodyPr>
          <a:lstStyle/>
          <a:p>
            <a:pPr algn="ctr"/>
            <a:r>
              <a:rPr lang="en-US" sz="4600" dirty="0">
                <a:solidFill>
                  <a:srgbClr val="FFFFFF"/>
                </a:solidFill>
              </a:rPr>
              <a:t>Scriptural Support for the Bible Timeline</a:t>
            </a:r>
          </a:p>
        </p:txBody>
      </p:sp>
      <p:sp>
        <p:nvSpPr>
          <p:cNvPr id="3" name="Content Placeholder 2">
            <a:extLst>
              <a:ext uri="{FF2B5EF4-FFF2-40B4-BE49-F238E27FC236}">
                <a16:creationId xmlns:a16="http://schemas.microsoft.com/office/drawing/2014/main" id="{F56D6703-1DEE-4EF3-B1AE-360F51D5893F}"/>
              </a:ext>
            </a:extLst>
          </p:cNvPr>
          <p:cNvSpPr>
            <a:spLocks noGrp="1"/>
          </p:cNvSpPr>
          <p:nvPr>
            <p:ph idx="1"/>
          </p:nvPr>
        </p:nvSpPr>
        <p:spPr>
          <a:xfrm>
            <a:off x="546100" y="2230016"/>
            <a:ext cx="11645900" cy="4627984"/>
          </a:xfrm>
        </p:spPr>
        <p:txBody>
          <a:bodyPr anchor="ctr">
            <a:normAutofit/>
          </a:bodyPr>
          <a:lstStyle/>
          <a:p>
            <a:pPr marL="0" indent="0">
              <a:buNone/>
            </a:pPr>
            <a:r>
              <a:rPr lang="en-US" sz="1800" b="1" i="0" dirty="0">
                <a:effectLst/>
                <a:latin typeface="Times New Roman" panose="02020603050405020304" pitchFamily="18" charset="0"/>
                <a:cs typeface="Times New Roman" panose="02020603050405020304" pitchFamily="18" charset="0"/>
              </a:rPr>
              <a:t>The Day of the Lord Will Come</a:t>
            </a:r>
          </a:p>
          <a:p>
            <a:pPr marL="0" indent="0">
              <a:buNone/>
            </a:pPr>
            <a:r>
              <a:rPr lang="en-US" sz="1800" b="1" i="0" dirty="0">
                <a:effectLst/>
                <a:latin typeface="Times New Roman" panose="02020603050405020304" pitchFamily="18" charset="0"/>
                <a:cs typeface="Times New Roman" panose="02020603050405020304" pitchFamily="18" charset="0"/>
              </a:rPr>
              <a:t>3 </a:t>
            </a:r>
            <a:r>
              <a:rPr lang="en-US" sz="1800" b="0" i="0" dirty="0">
                <a:effectLst/>
                <a:latin typeface="Times New Roman" panose="02020603050405020304" pitchFamily="18" charset="0"/>
                <a:cs typeface="Times New Roman" panose="02020603050405020304" pitchFamily="18" charset="0"/>
              </a:rPr>
              <a:t>This is now the second letter that I am writing to you, beloved. In both of them I am stirring up your sincere mind by way of reminder, </a:t>
            </a:r>
            <a:r>
              <a:rPr lang="en-US" sz="1800" b="1" i="0" baseline="30000" dirty="0">
                <a:effectLst/>
                <a:latin typeface="Times New Roman" panose="02020603050405020304" pitchFamily="18" charset="0"/>
                <a:cs typeface="Times New Roman" panose="02020603050405020304" pitchFamily="18" charset="0"/>
              </a:rPr>
              <a:t>2 </a:t>
            </a:r>
            <a:r>
              <a:rPr lang="en-US" sz="1800" b="0" i="0" dirty="0">
                <a:effectLst/>
                <a:latin typeface="Times New Roman" panose="02020603050405020304" pitchFamily="18" charset="0"/>
                <a:cs typeface="Times New Roman" panose="02020603050405020304" pitchFamily="18" charset="0"/>
              </a:rPr>
              <a:t>that </a:t>
            </a:r>
            <a:r>
              <a:rPr lang="en-US" sz="1800" b="1" i="0" dirty="0">
                <a:effectLst/>
                <a:latin typeface="Times New Roman" panose="02020603050405020304" pitchFamily="18" charset="0"/>
                <a:cs typeface="Times New Roman" panose="02020603050405020304" pitchFamily="18" charset="0"/>
              </a:rPr>
              <a:t>you should remember the predictions of the holy prophets and the commandment of the Lord and Savior through your apostles</a:t>
            </a:r>
            <a:r>
              <a:rPr lang="en-US" sz="1800" b="0" i="0" dirty="0">
                <a:effectLst/>
                <a:latin typeface="Times New Roman" panose="02020603050405020304" pitchFamily="18" charset="0"/>
                <a:cs typeface="Times New Roman" panose="02020603050405020304" pitchFamily="18" charset="0"/>
              </a:rPr>
              <a:t>, </a:t>
            </a:r>
            <a:r>
              <a:rPr lang="en-US" sz="1800" b="1" i="0" baseline="30000" dirty="0">
                <a:effectLst/>
                <a:latin typeface="Times New Roman" panose="02020603050405020304" pitchFamily="18" charset="0"/>
                <a:cs typeface="Times New Roman" panose="02020603050405020304" pitchFamily="18" charset="0"/>
              </a:rPr>
              <a:t>3 </a:t>
            </a:r>
            <a:r>
              <a:rPr lang="en-US" sz="1800" b="0" i="0" dirty="0">
                <a:effectLst/>
                <a:latin typeface="Times New Roman" panose="02020603050405020304" pitchFamily="18" charset="0"/>
                <a:cs typeface="Times New Roman" panose="02020603050405020304" pitchFamily="18" charset="0"/>
              </a:rPr>
              <a:t>knowing this first of all, that scoffers will come in the </a:t>
            </a:r>
            <a:r>
              <a:rPr lang="en-US" sz="1800" b="1" i="0" dirty="0">
                <a:effectLst/>
                <a:latin typeface="Times New Roman" panose="02020603050405020304" pitchFamily="18" charset="0"/>
                <a:cs typeface="Times New Roman" panose="02020603050405020304" pitchFamily="18" charset="0"/>
              </a:rPr>
              <a:t>last days </a:t>
            </a:r>
            <a:r>
              <a:rPr lang="en-US" sz="1800" b="0" i="0" dirty="0">
                <a:effectLst/>
                <a:latin typeface="Times New Roman" panose="02020603050405020304" pitchFamily="18" charset="0"/>
                <a:cs typeface="Times New Roman" panose="02020603050405020304" pitchFamily="18" charset="0"/>
              </a:rPr>
              <a:t>with scoffing, following their own sinful desires. </a:t>
            </a:r>
            <a:r>
              <a:rPr lang="en-US" sz="1800" b="1" i="0" baseline="30000" dirty="0">
                <a:effectLst/>
                <a:latin typeface="Times New Roman" panose="02020603050405020304" pitchFamily="18" charset="0"/>
                <a:cs typeface="Times New Roman" panose="02020603050405020304" pitchFamily="18" charset="0"/>
              </a:rPr>
              <a:t>4 </a:t>
            </a:r>
            <a:r>
              <a:rPr lang="en-US" sz="1800" b="0" i="0" dirty="0">
                <a:effectLst/>
                <a:latin typeface="Times New Roman" panose="02020603050405020304" pitchFamily="18" charset="0"/>
                <a:cs typeface="Times New Roman" panose="02020603050405020304" pitchFamily="18" charset="0"/>
              </a:rPr>
              <a:t>They will say, “Where is the promise of his coming? For ever since the fathers fell asleep, all things are </a:t>
            </a:r>
            <a:r>
              <a:rPr lang="en-US" sz="1800" b="1" i="0" dirty="0">
                <a:effectLst/>
                <a:latin typeface="Times New Roman" panose="02020603050405020304" pitchFamily="18" charset="0"/>
                <a:cs typeface="Times New Roman" panose="02020603050405020304" pitchFamily="18" charset="0"/>
              </a:rPr>
              <a:t>continuing as they were from the beginning of creation</a:t>
            </a:r>
            <a:r>
              <a:rPr lang="en-US" sz="1800" b="0" i="0" dirty="0">
                <a:effectLst/>
                <a:latin typeface="Times New Roman" panose="02020603050405020304" pitchFamily="18" charset="0"/>
                <a:cs typeface="Times New Roman" panose="02020603050405020304" pitchFamily="18" charset="0"/>
              </a:rPr>
              <a:t>.” </a:t>
            </a:r>
            <a:r>
              <a:rPr lang="en-US" sz="1800" b="1" i="0" baseline="30000" dirty="0">
                <a:effectLst/>
                <a:latin typeface="Times New Roman" panose="02020603050405020304" pitchFamily="18" charset="0"/>
                <a:cs typeface="Times New Roman" panose="02020603050405020304" pitchFamily="18" charset="0"/>
              </a:rPr>
              <a:t>5 </a:t>
            </a:r>
            <a:r>
              <a:rPr lang="en-US" sz="1800" b="0" i="0" dirty="0">
                <a:effectLst/>
                <a:latin typeface="Times New Roman" panose="02020603050405020304" pitchFamily="18" charset="0"/>
                <a:cs typeface="Times New Roman" panose="02020603050405020304" pitchFamily="18" charset="0"/>
              </a:rPr>
              <a:t>For they deliberately overlook this fact, that the heavens existed long ago, and the earth was formed out of water and through water by the word of God (</a:t>
            </a:r>
            <a:r>
              <a:rPr lang="en-US" sz="1800" b="1" i="0" dirty="0">
                <a:effectLst/>
                <a:latin typeface="Times New Roman" panose="02020603050405020304" pitchFamily="18" charset="0"/>
                <a:cs typeface="Times New Roman" panose="02020603050405020304" pitchFamily="18" charset="0"/>
              </a:rPr>
              <a:t>as described in Genesis</a:t>
            </a:r>
            <a:r>
              <a:rPr lang="en-US" sz="1800" b="0" i="0" dirty="0">
                <a:effectLst/>
                <a:latin typeface="Times New Roman" panose="02020603050405020304" pitchFamily="18" charset="0"/>
                <a:cs typeface="Times New Roman" panose="02020603050405020304" pitchFamily="18" charset="0"/>
              </a:rPr>
              <a:t>), </a:t>
            </a:r>
            <a:r>
              <a:rPr lang="en-US" sz="1800" b="1" i="0" baseline="30000" dirty="0">
                <a:effectLst/>
                <a:latin typeface="Times New Roman" panose="02020603050405020304" pitchFamily="18" charset="0"/>
                <a:cs typeface="Times New Roman" panose="02020603050405020304" pitchFamily="18" charset="0"/>
              </a:rPr>
              <a:t>6 </a:t>
            </a:r>
            <a:r>
              <a:rPr lang="en-US" sz="1800" b="0" i="0" dirty="0">
                <a:effectLst/>
                <a:latin typeface="Times New Roman" panose="02020603050405020304" pitchFamily="18" charset="0"/>
                <a:cs typeface="Times New Roman" panose="02020603050405020304" pitchFamily="18" charset="0"/>
              </a:rPr>
              <a:t>and that by means of these the world that then existed was deluged with water and perished (</a:t>
            </a:r>
            <a:r>
              <a:rPr lang="en-US" sz="1800" b="1" i="0" dirty="0">
                <a:effectLst/>
                <a:latin typeface="Times New Roman" panose="02020603050405020304" pitchFamily="18" charset="0"/>
                <a:cs typeface="Times New Roman" panose="02020603050405020304" pitchFamily="18" charset="0"/>
              </a:rPr>
              <a:t>Noah’s Flood</a:t>
            </a:r>
            <a:r>
              <a:rPr lang="en-US" sz="1800" b="0" i="0" dirty="0">
                <a:effectLst/>
                <a:latin typeface="Times New Roman" panose="02020603050405020304" pitchFamily="18" charset="0"/>
                <a:cs typeface="Times New Roman" panose="02020603050405020304" pitchFamily="18" charset="0"/>
              </a:rPr>
              <a:t>). </a:t>
            </a:r>
            <a:r>
              <a:rPr lang="en-US" sz="1800" b="1" i="0" baseline="30000" dirty="0">
                <a:effectLst/>
                <a:latin typeface="Times New Roman" panose="02020603050405020304" pitchFamily="18" charset="0"/>
                <a:cs typeface="Times New Roman" panose="02020603050405020304" pitchFamily="18" charset="0"/>
              </a:rPr>
              <a:t>7 </a:t>
            </a:r>
            <a:r>
              <a:rPr lang="en-US" sz="1800" b="0" i="0" dirty="0">
                <a:effectLst/>
                <a:latin typeface="Times New Roman" panose="02020603050405020304" pitchFamily="18" charset="0"/>
                <a:cs typeface="Times New Roman" panose="02020603050405020304" pitchFamily="18" charset="0"/>
              </a:rPr>
              <a:t>But by the same word the heavens and earth that now exist are stored up for fire, being kept until the day of judgment and destruction of the ungodly (</a:t>
            </a:r>
            <a:r>
              <a:rPr lang="en-US" sz="1800" b="1" i="0" dirty="0">
                <a:effectLst/>
                <a:latin typeface="Times New Roman" panose="02020603050405020304" pitchFamily="18" charset="0"/>
                <a:cs typeface="Times New Roman" panose="02020603050405020304" pitchFamily="18" charset="0"/>
              </a:rPr>
              <a:t>as described in Revelation</a:t>
            </a:r>
            <a:r>
              <a:rPr lang="en-US" sz="1800" b="0" i="0" dirty="0">
                <a:effectLst/>
                <a:latin typeface="Times New Roman" panose="02020603050405020304" pitchFamily="18" charset="0"/>
                <a:cs typeface="Times New Roman" panose="02020603050405020304" pitchFamily="18" charset="0"/>
              </a:rPr>
              <a:t>).</a:t>
            </a:r>
          </a:p>
          <a:p>
            <a:pPr marL="0" indent="0">
              <a:buNone/>
            </a:pPr>
            <a:r>
              <a:rPr lang="en-US" sz="1800" b="1" i="0" baseline="30000" dirty="0">
                <a:effectLst/>
                <a:latin typeface="Times New Roman" panose="02020603050405020304" pitchFamily="18" charset="0"/>
                <a:cs typeface="Times New Roman" panose="02020603050405020304" pitchFamily="18" charset="0"/>
              </a:rPr>
              <a:t>8 </a:t>
            </a:r>
            <a:r>
              <a:rPr lang="en-US" sz="1800" b="0" i="0" dirty="0">
                <a:effectLst/>
                <a:latin typeface="Times New Roman" panose="02020603050405020304" pitchFamily="18" charset="0"/>
                <a:cs typeface="Times New Roman" panose="02020603050405020304" pitchFamily="18" charset="0"/>
              </a:rPr>
              <a:t>But do not overlook this one fact, beloved, that with the Lord one day is as a thousand years, and a thousand years as one day (</a:t>
            </a:r>
            <a:r>
              <a:rPr lang="en-US" sz="1800" b="1" i="0" dirty="0">
                <a:effectLst/>
                <a:latin typeface="Times New Roman" panose="02020603050405020304" pitchFamily="18" charset="0"/>
                <a:cs typeface="Times New Roman" panose="02020603050405020304" pitchFamily="18" charset="0"/>
              </a:rPr>
              <a:t>the Lord created the heavens and the earth in six days</a:t>
            </a:r>
            <a:r>
              <a:rPr lang="en-US" sz="1800" b="0" i="0" dirty="0">
                <a:effectLst/>
                <a:latin typeface="Times New Roman" panose="02020603050405020304" pitchFamily="18" charset="0"/>
                <a:cs typeface="Times New Roman" panose="02020603050405020304" pitchFamily="18" charset="0"/>
              </a:rPr>
              <a:t>). </a:t>
            </a:r>
            <a:r>
              <a:rPr lang="en-US" sz="1800" b="1" i="0" baseline="30000" dirty="0">
                <a:effectLst/>
                <a:latin typeface="Times New Roman" panose="02020603050405020304" pitchFamily="18" charset="0"/>
                <a:cs typeface="Times New Roman" panose="02020603050405020304" pitchFamily="18" charset="0"/>
              </a:rPr>
              <a:t>9 </a:t>
            </a:r>
            <a:r>
              <a:rPr lang="en-US" sz="1800" b="0" i="0" dirty="0">
                <a:effectLst/>
                <a:latin typeface="Times New Roman" panose="02020603050405020304" pitchFamily="18" charset="0"/>
                <a:cs typeface="Times New Roman" panose="02020603050405020304" pitchFamily="18" charset="0"/>
              </a:rPr>
              <a:t>The Lord is not slow to fulfill his promise as some count slowness, but is patient toward you, not wishing that any should perish, but that all should reach repentance. </a:t>
            </a:r>
            <a:r>
              <a:rPr lang="en-US" sz="1800" b="1" i="0" baseline="30000" dirty="0">
                <a:effectLst/>
                <a:latin typeface="Times New Roman" panose="02020603050405020304" pitchFamily="18" charset="0"/>
                <a:cs typeface="Times New Roman" panose="02020603050405020304" pitchFamily="18" charset="0"/>
              </a:rPr>
              <a:t>10 </a:t>
            </a:r>
            <a:r>
              <a:rPr lang="en-US" sz="1800" b="0" i="0" dirty="0">
                <a:effectLst/>
                <a:latin typeface="Times New Roman" panose="02020603050405020304" pitchFamily="18" charset="0"/>
                <a:cs typeface="Times New Roman" panose="02020603050405020304" pitchFamily="18" charset="0"/>
              </a:rPr>
              <a:t>But the day of the Lord will come like a thief, and then the heavens will pass away with a roar, and the heavenly bodies will be burned up and dissolved, and the earth and the works that are done on it will be exposed (</a:t>
            </a:r>
            <a:r>
              <a:rPr lang="en-US" sz="1800" b="1" i="0" dirty="0">
                <a:effectLst/>
                <a:latin typeface="Times New Roman" panose="02020603050405020304" pitchFamily="18" charset="0"/>
                <a:cs typeface="Times New Roman" panose="02020603050405020304" pitchFamily="18" charset="0"/>
              </a:rPr>
              <a:t>as described in Revelation</a:t>
            </a:r>
            <a:r>
              <a:rPr lang="en-US" sz="1800" b="0" i="0" dirty="0">
                <a:effectLst/>
                <a:latin typeface="Times New Roman" panose="02020603050405020304" pitchFamily="18" charset="0"/>
                <a:cs typeface="Times New Roman" panose="02020603050405020304" pitchFamily="18" charset="0"/>
              </a:rPr>
              <a:t>).</a:t>
            </a:r>
          </a:p>
          <a:p>
            <a:pPr marL="0" indent="0">
              <a:buNone/>
            </a:pPr>
            <a:endParaRPr lang="en-US" sz="1500" dirty="0"/>
          </a:p>
        </p:txBody>
      </p:sp>
    </p:spTree>
    <p:extLst>
      <p:ext uri="{BB962C8B-B14F-4D97-AF65-F5344CB8AC3E}">
        <p14:creationId xmlns:p14="http://schemas.microsoft.com/office/powerpoint/2010/main" val="3580522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100" y="349250"/>
            <a:ext cx="11099800" cy="18034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DD0090-8A88-4FB2-80C3-837C38AFD4F0}"/>
              </a:ext>
            </a:extLst>
          </p:cNvPr>
          <p:cNvSpPr>
            <a:spLocks noGrp="1"/>
          </p:cNvSpPr>
          <p:nvPr>
            <p:ph type="title"/>
          </p:nvPr>
        </p:nvSpPr>
        <p:spPr>
          <a:xfrm>
            <a:off x="838200" y="588168"/>
            <a:ext cx="10515600" cy="1325563"/>
          </a:xfrm>
        </p:spPr>
        <p:txBody>
          <a:bodyPr>
            <a:normAutofit/>
          </a:bodyPr>
          <a:lstStyle/>
          <a:p>
            <a:pPr algn="ctr"/>
            <a:r>
              <a:rPr lang="en-US" sz="4600" dirty="0">
                <a:solidFill>
                  <a:srgbClr val="FFFFFF"/>
                </a:solidFill>
              </a:rPr>
              <a:t>Scriptural Support for the Bible Timeline</a:t>
            </a:r>
          </a:p>
        </p:txBody>
      </p:sp>
      <p:sp>
        <p:nvSpPr>
          <p:cNvPr id="3" name="Content Placeholder 2">
            <a:extLst>
              <a:ext uri="{FF2B5EF4-FFF2-40B4-BE49-F238E27FC236}">
                <a16:creationId xmlns:a16="http://schemas.microsoft.com/office/drawing/2014/main" id="{0175C6C3-D278-4DC9-846E-2A042A71B4DB}"/>
              </a:ext>
            </a:extLst>
          </p:cNvPr>
          <p:cNvSpPr>
            <a:spLocks noGrp="1"/>
          </p:cNvSpPr>
          <p:nvPr>
            <p:ph idx="1"/>
          </p:nvPr>
        </p:nvSpPr>
        <p:spPr>
          <a:xfrm>
            <a:off x="643812" y="2152649"/>
            <a:ext cx="11402008" cy="4584053"/>
          </a:xfrm>
        </p:spPr>
        <p:txBody>
          <a:bodyPr anchor="ctr">
            <a:normAutofit/>
          </a:bodyPr>
          <a:lstStyle/>
          <a:p>
            <a:pPr marL="0" marR="0" indent="0">
              <a:spcBef>
                <a:spcPts val="0"/>
              </a:spcBef>
              <a:spcAft>
                <a:spcPts val="0"/>
              </a:spcAft>
              <a:buNone/>
            </a:pPr>
            <a:r>
              <a:rPr lang="en-US" sz="1800" b="1" baseline="30000" dirty="0">
                <a:effectLst/>
                <a:latin typeface="Times New Roman" panose="02020603050405020304" pitchFamily="18" charset="0"/>
                <a:ea typeface="Calibri" panose="020F0502020204030204" pitchFamily="34" charset="0"/>
                <a:cs typeface="Times New Roman" panose="02020603050405020304" pitchFamily="18" charset="0"/>
              </a:rPr>
              <a:t>15 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 will return again to my place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in heaven after the crucifixion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br>
              <a:rPr lang="en-US" sz="1800" dirty="0">
                <a:effectLst/>
                <a:latin typeface="Times New Roman" panose="02020603050405020304" pitchFamily="18" charset="0"/>
                <a:ea typeface="Calibri" panose="020F0502020204030204" pitchFamily="34" charset="0"/>
                <a:cs typeface="Times New Roman" panose="02020603050405020304" pitchFamily="18" charset="0"/>
              </a:rPr>
            </a:b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until they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Israel, not the church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acknowledge their guilt and seek my face,</a:t>
            </a:r>
            <a:br>
              <a:rPr lang="en-US" sz="1800" dirty="0">
                <a:effectLst/>
                <a:latin typeface="Times New Roman" panose="02020603050405020304" pitchFamily="18" charset="0"/>
                <a:ea typeface="Calibri" panose="020F0502020204030204" pitchFamily="34" charset="0"/>
                <a:cs typeface="Times New Roman" panose="02020603050405020304" pitchFamily="18" charset="0"/>
              </a:rPr>
            </a:b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in their distress earnestly seek me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at Armageddon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indent="0">
              <a:spcBef>
                <a:spcPts val="0"/>
              </a:spcBef>
              <a:spcAft>
                <a:spcPts val="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6 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“Come, let us return to the </a:t>
            </a:r>
            <a:r>
              <a:rPr lang="en-US" sz="1800" cap="small" dirty="0">
                <a:effectLst/>
                <a:latin typeface="Times New Roman" panose="02020603050405020304" pitchFamily="18" charset="0"/>
                <a:ea typeface="Calibri" panose="020F0502020204030204" pitchFamily="34" charset="0"/>
                <a:cs typeface="Times New Roman" panose="02020603050405020304" pitchFamily="18" charset="0"/>
              </a:rPr>
              <a:t>Lord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br>
              <a:rPr lang="en-US" sz="1800" dirty="0">
                <a:effectLst/>
                <a:latin typeface="Times New Roman" panose="02020603050405020304" pitchFamily="18" charset="0"/>
                <a:ea typeface="Calibri" panose="020F0502020204030204" pitchFamily="34" charset="0"/>
                <a:cs typeface="Times New Roman" panose="02020603050405020304" pitchFamily="18" charset="0"/>
              </a:rPr>
            </a:b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for he has torn us, that he may heal us;</a:t>
            </a:r>
            <a:br>
              <a:rPr lang="en-US" sz="1800" dirty="0">
                <a:effectLst/>
                <a:latin typeface="Times New Roman" panose="02020603050405020304" pitchFamily="18" charset="0"/>
                <a:ea typeface="Calibri" panose="020F0502020204030204" pitchFamily="34" charset="0"/>
                <a:cs typeface="Times New Roman" panose="02020603050405020304" pitchFamily="18" charset="0"/>
              </a:rPr>
            </a:b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he has struck us down, and he will bind us up.</a:t>
            </a:r>
            <a:br>
              <a:rPr lang="en-US" sz="1800" dirty="0">
                <a:effectLst/>
                <a:latin typeface="Times New Roman" panose="02020603050405020304" pitchFamily="18" charset="0"/>
                <a:ea typeface="Calibri" panose="020F0502020204030204" pitchFamily="34" charset="0"/>
                <a:cs typeface="Times New Roman" panose="02020603050405020304" pitchFamily="18" charset="0"/>
              </a:rPr>
            </a:br>
            <a:r>
              <a:rPr lang="en-US" sz="1800" b="1" baseline="30000" dirty="0">
                <a:effectLst/>
                <a:latin typeface="Times New Roman" panose="02020603050405020304" pitchFamily="18" charset="0"/>
                <a:ea typeface="Calibri" panose="020F0502020204030204" pitchFamily="34" charset="0"/>
                <a:cs typeface="Times New Roman" panose="02020603050405020304" pitchFamily="18" charset="0"/>
              </a:rPr>
              <a:t>2 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After two days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2000 years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he will revive us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II Peter 3:1-10</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br>
              <a:rPr lang="en-US" sz="1800" dirty="0">
                <a:effectLst/>
                <a:latin typeface="Times New Roman" panose="02020603050405020304" pitchFamily="18" charset="0"/>
                <a:ea typeface="Calibri" panose="020F0502020204030204" pitchFamily="34" charset="0"/>
                <a:cs typeface="Times New Roman" panose="02020603050405020304" pitchFamily="18" charset="0"/>
              </a:rPr>
            </a:b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on the third day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as Christ was raised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he will raise us up,</a:t>
            </a:r>
            <a:br>
              <a:rPr lang="en-US" sz="1800" dirty="0">
                <a:effectLst/>
                <a:latin typeface="Times New Roman" panose="02020603050405020304" pitchFamily="18" charset="0"/>
                <a:ea typeface="Calibri" panose="020F0502020204030204" pitchFamily="34" charset="0"/>
                <a:cs typeface="Times New Roman" panose="02020603050405020304" pitchFamily="18" charset="0"/>
              </a:rPr>
            </a:b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that we may live before him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in the Millennium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(Hosea 5:15 – 6:1-2).</a:t>
            </a:r>
          </a:p>
          <a:p>
            <a:pPr marL="0" indent="0">
              <a:buNone/>
            </a:pPr>
            <a:endParaRPr lang="en-US" sz="2400" dirty="0"/>
          </a:p>
        </p:txBody>
      </p:sp>
    </p:spTree>
    <p:extLst>
      <p:ext uri="{BB962C8B-B14F-4D97-AF65-F5344CB8AC3E}">
        <p14:creationId xmlns:p14="http://schemas.microsoft.com/office/powerpoint/2010/main" val="4057904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100" y="349250"/>
            <a:ext cx="11099800" cy="18034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9FE26F-833E-4D41-9ED2-6C9CC06A99B3}"/>
              </a:ext>
            </a:extLst>
          </p:cNvPr>
          <p:cNvSpPr>
            <a:spLocks noGrp="1"/>
          </p:cNvSpPr>
          <p:nvPr>
            <p:ph type="title"/>
          </p:nvPr>
        </p:nvSpPr>
        <p:spPr>
          <a:xfrm>
            <a:off x="838200" y="588168"/>
            <a:ext cx="10515600" cy="1325563"/>
          </a:xfrm>
        </p:spPr>
        <p:txBody>
          <a:bodyPr>
            <a:normAutofit/>
          </a:bodyPr>
          <a:lstStyle/>
          <a:p>
            <a:pPr algn="ctr"/>
            <a:r>
              <a:rPr lang="en-US" sz="4600">
                <a:solidFill>
                  <a:srgbClr val="FFFFFF"/>
                </a:solidFill>
              </a:rPr>
              <a:t>Important Timeline Points</a:t>
            </a:r>
          </a:p>
        </p:txBody>
      </p:sp>
      <p:sp>
        <p:nvSpPr>
          <p:cNvPr id="3" name="Content Placeholder 2">
            <a:extLst>
              <a:ext uri="{FF2B5EF4-FFF2-40B4-BE49-F238E27FC236}">
                <a16:creationId xmlns:a16="http://schemas.microsoft.com/office/drawing/2014/main" id="{6BEC5F4D-C19C-474A-9754-D933C8C36155}"/>
              </a:ext>
            </a:extLst>
          </p:cNvPr>
          <p:cNvSpPr>
            <a:spLocks noGrp="1"/>
          </p:cNvSpPr>
          <p:nvPr>
            <p:ph idx="1"/>
          </p:nvPr>
        </p:nvSpPr>
        <p:spPr>
          <a:xfrm>
            <a:off x="546099" y="2152649"/>
            <a:ext cx="11546373" cy="4621375"/>
          </a:xfrm>
        </p:spPr>
        <p:txBody>
          <a:bodyPr anchor="ctr">
            <a:normAutofit/>
          </a:bodyPr>
          <a:lstStyle/>
          <a:p>
            <a:pPr marL="342900" marR="0" lvl="0" indent="-342900">
              <a:spcBef>
                <a:spcPts val="0"/>
              </a:spcBef>
              <a:spcAft>
                <a:spcPts val="0"/>
              </a:spcAft>
              <a:buFont typeface="Symbol" panose="05050102010706020507" pitchFamily="18" charset="2"/>
              <a:buChar char=""/>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This timeline is only theoretical (I do not ‘know’) and not the result of divine revelation</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solar/Gregorian calendar is 365.2425 days</a:t>
            </a:r>
          </a:p>
          <a:p>
            <a:pPr marL="342900" marR="0" lvl="0" indent="-342900">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Daniel’s prophecy based on 360-day calendar</a:t>
            </a:r>
          </a:p>
          <a:p>
            <a:pPr marL="342900" marR="0" lvl="0" indent="-342900">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Bishop Ussher believed creation began on October 23, 4004 B.C.</a:t>
            </a:r>
          </a:p>
          <a:p>
            <a:pPr marL="342900" marR="0" lvl="0" indent="-342900">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Sir Isaac Newton believed creation began on 4000 B.C.</a:t>
            </a:r>
          </a:p>
          <a:p>
            <a:pPr marL="342900" marR="0" lvl="0" indent="-342900">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Johannes Kepler (German Astronomer) believed creation began on 3992 B.C.</a:t>
            </a:r>
          </a:p>
          <a:p>
            <a:pPr marL="342900" marR="0" lvl="0" indent="-342900">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Saint Bede (English Benedictine Monk) believed creation began on 3952 B.C.</a:t>
            </a:r>
          </a:p>
          <a:p>
            <a:pPr marL="342900" marR="0" lvl="0" indent="-342900">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Joseph Justus Scaliger (Calvinist religious scholar) estimated creation began in 3949 B.C.</a:t>
            </a:r>
          </a:p>
          <a:p>
            <a:pPr marL="0" marR="0" lvl="0" indent="0">
              <a:spcBef>
                <a:spcPts val="0"/>
              </a:spcBef>
              <a:spcAft>
                <a:spcPts val="0"/>
              </a:spcAft>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It is theorized that the Holy Spirit will withdraw from the world after 2000 years of ministry</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When the Holy Spirit withdraws, Christ will take (rapture) the church </a:t>
            </a:r>
          </a:p>
          <a:p>
            <a:pPr marL="342900" marR="0" lvl="0" indent="-342900">
              <a:spcBef>
                <a:spcPts val="0"/>
              </a:spcBef>
              <a:spcAft>
                <a:spcPts val="0"/>
              </a:spcAft>
              <a:buFont typeface="Symbol" panose="05050102010706020507" pitchFamily="18" charset="2"/>
              <a:buChar char=""/>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There will be a minimum of seven years (of tribulation) after the rapture</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It is further theorized that the Millennium will begin 6000 years after creation</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ministry (Acts 2:1-4) and withdrawal (II Thessalonians 2:7) of the Holy Spirit and the Genesis 1 account of creation (6 days = 6000 years) serve as the foundation for this timeline (II Peter 3:1-10)</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1700" dirty="0"/>
          </a:p>
        </p:txBody>
      </p:sp>
    </p:spTree>
    <p:extLst>
      <p:ext uri="{BB962C8B-B14F-4D97-AF65-F5344CB8AC3E}">
        <p14:creationId xmlns:p14="http://schemas.microsoft.com/office/powerpoint/2010/main" val="1152000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100" y="349250"/>
            <a:ext cx="11099800" cy="18034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F2C89C-F16E-4CAE-8E5D-81440967BA10}"/>
              </a:ext>
            </a:extLst>
          </p:cNvPr>
          <p:cNvSpPr>
            <a:spLocks noGrp="1"/>
          </p:cNvSpPr>
          <p:nvPr>
            <p:ph type="title"/>
          </p:nvPr>
        </p:nvSpPr>
        <p:spPr>
          <a:xfrm>
            <a:off x="838200" y="588168"/>
            <a:ext cx="10515600" cy="1325563"/>
          </a:xfrm>
        </p:spPr>
        <p:txBody>
          <a:bodyPr>
            <a:normAutofit/>
          </a:bodyPr>
          <a:lstStyle/>
          <a:p>
            <a:pPr algn="ctr"/>
            <a:r>
              <a:rPr lang="en-US" sz="4600">
                <a:solidFill>
                  <a:srgbClr val="FFFFFF"/>
                </a:solidFill>
              </a:rPr>
              <a:t>The Times of the End</a:t>
            </a:r>
          </a:p>
        </p:txBody>
      </p:sp>
      <p:sp>
        <p:nvSpPr>
          <p:cNvPr id="3" name="Content Placeholder 2">
            <a:extLst>
              <a:ext uri="{FF2B5EF4-FFF2-40B4-BE49-F238E27FC236}">
                <a16:creationId xmlns:a16="http://schemas.microsoft.com/office/drawing/2014/main" id="{C42C166C-1AAC-426A-AD69-27991E27E7F5}"/>
              </a:ext>
            </a:extLst>
          </p:cNvPr>
          <p:cNvSpPr>
            <a:spLocks noGrp="1"/>
          </p:cNvSpPr>
          <p:nvPr>
            <p:ph idx="1"/>
          </p:nvPr>
        </p:nvSpPr>
        <p:spPr>
          <a:xfrm>
            <a:off x="625151" y="2258007"/>
            <a:ext cx="11383347" cy="4469363"/>
          </a:xfrm>
        </p:spPr>
        <p:txBody>
          <a:bodyPr anchor="ctr">
            <a:normAutofit/>
          </a:bodyPr>
          <a:lstStyle/>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Now concerning the times (chromos) and the seasons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kairos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brothers, you have no need to have anything written to you. </a:t>
            </a:r>
            <a:r>
              <a:rPr lang="en-US" sz="1800" baseline="30000" dirty="0">
                <a:effectLst/>
                <a:latin typeface="Times New Roman" panose="02020603050405020304" pitchFamily="18" charset="0"/>
                <a:ea typeface="Calibri" panose="020F0502020204030204" pitchFamily="34" charset="0"/>
                <a:cs typeface="Times New Roman" panose="02020603050405020304" pitchFamily="18" charset="0"/>
              </a:rPr>
              <a:t>2 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For you yourselves are fully aware that the day of the Lord will come like a thief in the night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unexpectedly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aseline="30000" dirty="0">
                <a:effectLst/>
                <a:latin typeface="Times New Roman" panose="02020603050405020304" pitchFamily="18" charset="0"/>
                <a:ea typeface="Calibri" panose="020F0502020204030204" pitchFamily="34" charset="0"/>
                <a:cs typeface="Times New Roman" panose="02020603050405020304" pitchFamily="18" charset="0"/>
              </a:rPr>
              <a:t>3 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While people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unbelievers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are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falsely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saying, “There is peace and security,” then sudden destruction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tribulation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will come upon them as labor pains come upon a pregnant woman, and they will not escape. </a:t>
            </a:r>
            <a:r>
              <a:rPr lang="en-US" sz="1800" baseline="30000" dirty="0">
                <a:effectLst/>
                <a:latin typeface="Times New Roman" panose="02020603050405020304" pitchFamily="18" charset="0"/>
                <a:ea typeface="Calibri" panose="020F0502020204030204" pitchFamily="34" charset="0"/>
                <a:cs typeface="Times New Roman" panose="02020603050405020304" pitchFamily="18" charset="0"/>
              </a:rPr>
              <a:t>4 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But you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faithful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are not in darkness, brothers, for that day to surprise you like a thief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you will know when the day of the Lord is near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aseline="30000" dirty="0">
                <a:effectLst/>
                <a:latin typeface="Times New Roman" panose="02020603050405020304" pitchFamily="18" charset="0"/>
                <a:ea typeface="Calibri" panose="020F0502020204030204" pitchFamily="34" charset="0"/>
                <a:cs typeface="Times New Roman" panose="02020603050405020304" pitchFamily="18" charset="0"/>
              </a:rPr>
              <a:t>5 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For you are all children of light, children of the day. We are not of the night or of the darkness. </a:t>
            </a:r>
            <a:r>
              <a:rPr lang="en-US" sz="1800" baseline="30000" dirty="0">
                <a:effectLst/>
                <a:latin typeface="Times New Roman" panose="02020603050405020304" pitchFamily="18" charset="0"/>
                <a:ea typeface="Calibri" panose="020F0502020204030204" pitchFamily="34" charset="0"/>
                <a:cs typeface="Times New Roman" panose="02020603050405020304" pitchFamily="18" charset="0"/>
              </a:rPr>
              <a:t>6 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So then let us not sleep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like the wise and foolish virgins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as others do, but let us keep awake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alert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be sober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clear headed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For God has not destined us for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wrath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 Thessalonians 5:1-10).</a:t>
            </a:r>
          </a:p>
          <a:p>
            <a:pPr marL="0" marR="0" indent="0">
              <a:spcBef>
                <a:spcPts val="0"/>
              </a:spcBef>
              <a:spcAft>
                <a:spcPts val="0"/>
              </a:spcAft>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But you, Daniel, shut up the words and seal the book, until the times of the end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when your words will be unsealed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Many shall run to and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fro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many shall search your prophecies through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knowledge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understanding of your prophecies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shall increase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become great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(Daniel 12:8).</a:t>
            </a:r>
          </a:p>
          <a:p>
            <a:pPr marL="0" indent="0">
              <a:buNone/>
            </a:pPr>
            <a:endParaRPr lang="en-US" sz="2000" dirty="0"/>
          </a:p>
        </p:txBody>
      </p:sp>
    </p:spTree>
    <p:extLst>
      <p:ext uri="{BB962C8B-B14F-4D97-AF65-F5344CB8AC3E}">
        <p14:creationId xmlns:p14="http://schemas.microsoft.com/office/powerpoint/2010/main" val="1644232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08633B-2DD5-4781-A3A7-0FFD1C6F875C}"/>
              </a:ext>
            </a:extLst>
          </p:cNvPr>
          <p:cNvSpPr>
            <a:spLocks noGrp="1"/>
          </p:cNvSpPr>
          <p:nvPr>
            <p:ph type="title"/>
          </p:nvPr>
        </p:nvSpPr>
        <p:spPr>
          <a:xfrm>
            <a:off x="838200" y="365125"/>
            <a:ext cx="10515600" cy="1325563"/>
          </a:xfrm>
        </p:spPr>
        <p:txBody>
          <a:bodyPr>
            <a:normAutofit/>
          </a:bodyPr>
          <a:lstStyle/>
          <a:p>
            <a:pPr algn="ctr"/>
            <a:r>
              <a:rPr lang="en-US" sz="4600">
                <a:solidFill>
                  <a:srgbClr val="FFFFFF"/>
                </a:solidFill>
              </a:rPr>
              <a:t>From Adam to Abraham</a:t>
            </a:r>
          </a:p>
        </p:txBody>
      </p:sp>
      <p:graphicFrame>
        <p:nvGraphicFramePr>
          <p:cNvPr id="4" name="Content Placeholder 3">
            <a:extLst>
              <a:ext uri="{FF2B5EF4-FFF2-40B4-BE49-F238E27FC236}">
                <a16:creationId xmlns:a16="http://schemas.microsoft.com/office/drawing/2014/main" id="{94C60417-FCD0-474E-8185-B31803C5602A}"/>
              </a:ext>
            </a:extLst>
          </p:cNvPr>
          <p:cNvGraphicFramePr>
            <a:graphicFrameLocks noGrp="1"/>
          </p:cNvGraphicFramePr>
          <p:nvPr>
            <p:ph idx="1"/>
            <p:extLst>
              <p:ext uri="{D42A27DB-BD31-4B8C-83A1-F6EECF244321}">
                <p14:modId xmlns:p14="http://schemas.microsoft.com/office/powerpoint/2010/main" val="4205565201"/>
              </p:ext>
            </p:extLst>
          </p:nvPr>
        </p:nvGraphicFramePr>
        <p:xfrm>
          <a:off x="1287623" y="1911350"/>
          <a:ext cx="10702213" cy="4853350"/>
        </p:xfrm>
        <a:graphic>
          <a:graphicData uri="http://schemas.openxmlformats.org/drawingml/2006/table">
            <a:tbl>
              <a:tblPr firstRow="1" firstCol="1" bandRow="1">
                <a:tableStyleId>{5C22544A-7EE6-4342-B048-85BDC9FD1C3A}</a:tableStyleId>
              </a:tblPr>
              <a:tblGrid>
                <a:gridCol w="4092261">
                  <a:extLst>
                    <a:ext uri="{9D8B030D-6E8A-4147-A177-3AD203B41FA5}">
                      <a16:colId xmlns:a16="http://schemas.microsoft.com/office/drawing/2014/main" val="3990011169"/>
                    </a:ext>
                  </a:extLst>
                </a:gridCol>
                <a:gridCol w="1135142">
                  <a:extLst>
                    <a:ext uri="{9D8B030D-6E8A-4147-A177-3AD203B41FA5}">
                      <a16:colId xmlns:a16="http://schemas.microsoft.com/office/drawing/2014/main" val="2816852842"/>
                    </a:ext>
                  </a:extLst>
                </a:gridCol>
                <a:gridCol w="5474810">
                  <a:extLst>
                    <a:ext uri="{9D8B030D-6E8A-4147-A177-3AD203B41FA5}">
                      <a16:colId xmlns:a16="http://schemas.microsoft.com/office/drawing/2014/main" val="3027635442"/>
                    </a:ext>
                  </a:extLst>
                </a:gridCol>
              </a:tblGrid>
              <a:tr h="194134">
                <a:tc>
                  <a:txBody>
                    <a:bodyPr/>
                    <a:lstStyle/>
                    <a:p>
                      <a:pPr marL="0" marR="0">
                        <a:lnSpc>
                          <a:spcPct val="107000"/>
                        </a:lnSpc>
                        <a:spcBef>
                          <a:spcPts val="0"/>
                        </a:spcBef>
                        <a:spcAft>
                          <a:spcPts val="0"/>
                        </a:spcAft>
                      </a:pPr>
                      <a:r>
                        <a:rPr lang="en-US" sz="1200">
                          <a:effectLst/>
                        </a:rPr>
                        <a:t>Event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tc>
                  <a:txBody>
                    <a:bodyPr/>
                    <a:lstStyle/>
                    <a:p>
                      <a:pPr marL="0" marR="0">
                        <a:lnSpc>
                          <a:spcPct val="107000"/>
                        </a:lnSpc>
                        <a:spcBef>
                          <a:spcPts val="0"/>
                        </a:spcBef>
                        <a:spcAft>
                          <a:spcPts val="0"/>
                        </a:spcAft>
                      </a:pPr>
                      <a:r>
                        <a:rPr lang="en-US" sz="1200">
                          <a:effectLst/>
                        </a:rPr>
                        <a:t>Date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tc>
                  <a:txBody>
                    <a:bodyPr/>
                    <a:lstStyle/>
                    <a:p>
                      <a:pPr marL="0" marR="0">
                        <a:lnSpc>
                          <a:spcPct val="107000"/>
                        </a:lnSpc>
                        <a:spcBef>
                          <a:spcPts val="0"/>
                        </a:spcBef>
                        <a:spcAft>
                          <a:spcPts val="0"/>
                        </a:spcAft>
                      </a:pPr>
                      <a:r>
                        <a:rPr lang="en-US" sz="1200">
                          <a:effectLst/>
                        </a:rPr>
                        <a:t>Bible Verse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extLst>
                  <a:ext uri="{0D108BD9-81ED-4DB2-BD59-A6C34878D82A}">
                    <a16:rowId xmlns:a16="http://schemas.microsoft.com/office/drawing/2014/main" val="2188630394"/>
                  </a:ext>
                </a:extLst>
              </a:tr>
              <a:tr h="194134">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extLst>
                  <a:ext uri="{0D108BD9-81ED-4DB2-BD59-A6C34878D82A}">
                    <a16:rowId xmlns:a16="http://schemas.microsoft.com/office/drawing/2014/main" val="947358206"/>
                  </a:ext>
                </a:extLst>
              </a:tr>
              <a:tr h="194134">
                <a:tc>
                  <a:txBody>
                    <a:bodyPr/>
                    <a:lstStyle/>
                    <a:p>
                      <a:pPr marL="0" marR="0">
                        <a:lnSpc>
                          <a:spcPct val="107000"/>
                        </a:lnSpc>
                        <a:spcBef>
                          <a:spcPts val="0"/>
                        </a:spcBef>
                        <a:spcAft>
                          <a:spcPts val="0"/>
                        </a:spcAft>
                      </a:pPr>
                      <a:r>
                        <a:rPr lang="en-US" sz="1200">
                          <a:effectLst/>
                        </a:rPr>
                        <a:t>Creation of world/Adam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tc>
                  <a:txBody>
                    <a:bodyPr/>
                    <a:lstStyle/>
                    <a:p>
                      <a:pPr marL="0" marR="0">
                        <a:lnSpc>
                          <a:spcPct val="107000"/>
                        </a:lnSpc>
                        <a:spcBef>
                          <a:spcPts val="0"/>
                        </a:spcBef>
                        <a:spcAft>
                          <a:spcPts val="0"/>
                        </a:spcAft>
                      </a:pPr>
                      <a:r>
                        <a:rPr lang="en-US" sz="1200">
                          <a:effectLst/>
                        </a:rPr>
                        <a:t>3960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tc>
                  <a:txBody>
                    <a:bodyPr/>
                    <a:lstStyle/>
                    <a:p>
                      <a:pPr marL="0" marR="0">
                        <a:lnSpc>
                          <a:spcPct val="107000"/>
                        </a:lnSpc>
                        <a:spcBef>
                          <a:spcPts val="0"/>
                        </a:spcBef>
                        <a:spcAft>
                          <a:spcPts val="0"/>
                        </a:spcAft>
                      </a:pPr>
                      <a:r>
                        <a:rPr lang="en-US" sz="1200">
                          <a:effectLst/>
                        </a:rPr>
                        <a:t>Genesis 5:1-2 Time begins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extLst>
                  <a:ext uri="{0D108BD9-81ED-4DB2-BD59-A6C34878D82A}">
                    <a16:rowId xmlns:a16="http://schemas.microsoft.com/office/drawing/2014/main" val="1106324604"/>
                  </a:ext>
                </a:extLst>
              </a:tr>
              <a:tr h="194134">
                <a:tc>
                  <a:txBody>
                    <a:bodyPr/>
                    <a:lstStyle/>
                    <a:p>
                      <a:pPr marL="0" marR="0">
                        <a:lnSpc>
                          <a:spcPct val="107000"/>
                        </a:lnSpc>
                        <a:spcBef>
                          <a:spcPts val="0"/>
                        </a:spcBef>
                        <a:spcAft>
                          <a:spcPts val="0"/>
                        </a:spcAft>
                      </a:pPr>
                      <a:r>
                        <a:rPr lang="en-US" sz="1200" dirty="0">
                          <a:effectLst/>
                        </a:rPr>
                        <a:t>Birth of Seth</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tc>
                  <a:txBody>
                    <a:bodyPr/>
                    <a:lstStyle/>
                    <a:p>
                      <a:pPr marL="0" marR="0">
                        <a:lnSpc>
                          <a:spcPct val="107000"/>
                        </a:lnSpc>
                        <a:spcBef>
                          <a:spcPts val="0"/>
                        </a:spcBef>
                        <a:spcAft>
                          <a:spcPts val="0"/>
                        </a:spcAft>
                      </a:pPr>
                      <a:r>
                        <a:rPr lang="en-US" sz="1200">
                          <a:effectLst/>
                        </a:rPr>
                        <a:t>3830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tc>
                  <a:txBody>
                    <a:bodyPr/>
                    <a:lstStyle/>
                    <a:p>
                      <a:pPr marL="0" marR="0">
                        <a:lnSpc>
                          <a:spcPct val="107000"/>
                        </a:lnSpc>
                        <a:spcBef>
                          <a:spcPts val="0"/>
                        </a:spcBef>
                        <a:spcAft>
                          <a:spcPts val="0"/>
                        </a:spcAft>
                      </a:pPr>
                      <a:r>
                        <a:rPr lang="en-US" sz="1200">
                          <a:effectLst/>
                        </a:rPr>
                        <a:t>Genesis 5:3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extLst>
                  <a:ext uri="{0D108BD9-81ED-4DB2-BD59-A6C34878D82A}">
                    <a16:rowId xmlns:a16="http://schemas.microsoft.com/office/drawing/2014/main" val="263594586"/>
                  </a:ext>
                </a:extLst>
              </a:tr>
              <a:tr h="194134">
                <a:tc>
                  <a:txBody>
                    <a:bodyPr/>
                    <a:lstStyle/>
                    <a:p>
                      <a:pPr marL="0" marR="0">
                        <a:lnSpc>
                          <a:spcPct val="107000"/>
                        </a:lnSpc>
                        <a:spcBef>
                          <a:spcPts val="0"/>
                        </a:spcBef>
                        <a:spcAft>
                          <a:spcPts val="0"/>
                        </a:spcAft>
                      </a:pPr>
                      <a:r>
                        <a:rPr lang="en-US" sz="1200">
                          <a:effectLst/>
                        </a:rPr>
                        <a:t>Birth of Enos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tc>
                  <a:txBody>
                    <a:bodyPr/>
                    <a:lstStyle/>
                    <a:p>
                      <a:pPr marL="0" marR="0">
                        <a:lnSpc>
                          <a:spcPct val="107000"/>
                        </a:lnSpc>
                        <a:spcBef>
                          <a:spcPts val="0"/>
                        </a:spcBef>
                        <a:spcAft>
                          <a:spcPts val="0"/>
                        </a:spcAft>
                      </a:pPr>
                      <a:r>
                        <a:rPr lang="en-US" sz="1200">
                          <a:effectLst/>
                        </a:rPr>
                        <a:t>3725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tc>
                  <a:txBody>
                    <a:bodyPr/>
                    <a:lstStyle/>
                    <a:p>
                      <a:pPr marL="0" marR="0">
                        <a:lnSpc>
                          <a:spcPct val="107000"/>
                        </a:lnSpc>
                        <a:spcBef>
                          <a:spcPts val="0"/>
                        </a:spcBef>
                        <a:spcAft>
                          <a:spcPts val="0"/>
                        </a:spcAft>
                      </a:pPr>
                      <a:r>
                        <a:rPr lang="en-US" sz="1200">
                          <a:effectLst/>
                        </a:rPr>
                        <a:t>Genesis 5:6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extLst>
                  <a:ext uri="{0D108BD9-81ED-4DB2-BD59-A6C34878D82A}">
                    <a16:rowId xmlns:a16="http://schemas.microsoft.com/office/drawing/2014/main" val="667376576"/>
                  </a:ext>
                </a:extLst>
              </a:tr>
              <a:tr h="194134">
                <a:tc>
                  <a:txBody>
                    <a:bodyPr/>
                    <a:lstStyle/>
                    <a:p>
                      <a:pPr marL="0" marR="0">
                        <a:lnSpc>
                          <a:spcPct val="107000"/>
                        </a:lnSpc>
                        <a:spcBef>
                          <a:spcPts val="0"/>
                        </a:spcBef>
                        <a:spcAft>
                          <a:spcPts val="0"/>
                        </a:spcAft>
                      </a:pPr>
                      <a:r>
                        <a:rPr lang="en-US" sz="1200">
                          <a:effectLst/>
                        </a:rPr>
                        <a:t>Birth of Cainan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tc>
                  <a:txBody>
                    <a:bodyPr/>
                    <a:lstStyle/>
                    <a:p>
                      <a:pPr marL="0" marR="0">
                        <a:lnSpc>
                          <a:spcPct val="107000"/>
                        </a:lnSpc>
                        <a:spcBef>
                          <a:spcPts val="0"/>
                        </a:spcBef>
                        <a:spcAft>
                          <a:spcPts val="0"/>
                        </a:spcAft>
                      </a:pPr>
                      <a:r>
                        <a:rPr lang="en-US" sz="1200">
                          <a:effectLst/>
                        </a:rPr>
                        <a:t>3635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tc>
                  <a:txBody>
                    <a:bodyPr/>
                    <a:lstStyle/>
                    <a:p>
                      <a:pPr marL="0" marR="0">
                        <a:lnSpc>
                          <a:spcPct val="107000"/>
                        </a:lnSpc>
                        <a:spcBef>
                          <a:spcPts val="0"/>
                        </a:spcBef>
                        <a:spcAft>
                          <a:spcPts val="0"/>
                        </a:spcAft>
                      </a:pPr>
                      <a:r>
                        <a:rPr lang="en-US" sz="1200">
                          <a:effectLst/>
                        </a:rPr>
                        <a:t>Genesis 5:9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extLst>
                  <a:ext uri="{0D108BD9-81ED-4DB2-BD59-A6C34878D82A}">
                    <a16:rowId xmlns:a16="http://schemas.microsoft.com/office/drawing/2014/main" val="3832346975"/>
                  </a:ext>
                </a:extLst>
              </a:tr>
              <a:tr h="194134">
                <a:tc>
                  <a:txBody>
                    <a:bodyPr/>
                    <a:lstStyle/>
                    <a:p>
                      <a:pPr marL="0" marR="0">
                        <a:lnSpc>
                          <a:spcPct val="107000"/>
                        </a:lnSpc>
                        <a:spcBef>
                          <a:spcPts val="0"/>
                        </a:spcBef>
                        <a:spcAft>
                          <a:spcPts val="0"/>
                        </a:spcAft>
                      </a:pPr>
                      <a:r>
                        <a:rPr lang="en-US" sz="1200">
                          <a:effectLst/>
                        </a:rPr>
                        <a:t>Birth of Mahalaleel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tc>
                  <a:txBody>
                    <a:bodyPr/>
                    <a:lstStyle/>
                    <a:p>
                      <a:pPr marL="0" marR="0">
                        <a:lnSpc>
                          <a:spcPct val="107000"/>
                        </a:lnSpc>
                        <a:spcBef>
                          <a:spcPts val="0"/>
                        </a:spcBef>
                        <a:spcAft>
                          <a:spcPts val="0"/>
                        </a:spcAft>
                      </a:pPr>
                      <a:r>
                        <a:rPr lang="en-US" sz="1200">
                          <a:effectLst/>
                        </a:rPr>
                        <a:t>3565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tc>
                  <a:txBody>
                    <a:bodyPr/>
                    <a:lstStyle/>
                    <a:p>
                      <a:pPr marL="0" marR="0">
                        <a:lnSpc>
                          <a:spcPct val="107000"/>
                        </a:lnSpc>
                        <a:spcBef>
                          <a:spcPts val="0"/>
                        </a:spcBef>
                        <a:spcAft>
                          <a:spcPts val="0"/>
                        </a:spcAft>
                      </a:pPr>
                      <a:r>
                        <a:rPr lang="en-US" sz="1200">
                          <a:effectLst/>
                        </a:rPr>
                        <a:t>Genesis 5:12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extLst>
                  <a:ext uri="{0D108BD9-81ED-4DB2-BD59-A6C34878D82A}">
                    <a16:rowId xmlns:a16="http://schemas.microsoft.com/office/drawing/2014/main" val="2399346884"/>
                  </a:ext>
                </a:extLst>
              </a:tr>
              <a:tr h="194134">
                <a:tc>
                  <a:txBody>
                    <a:bodyPr/>
                    <a:lstStyle/>
                    <a:p>
                      <a:pPr marL="0" marR="0">
                        <a:lnSpc>
                          <a:spcPct val="107000"/>
                        </a:lnSpc>
                        <a:spcBef>
                          <a:spcPts val="0"/>
                        </a:spcBef>
                        <a:spcAft>
                          <a:spcPts val="0"/>
                        </a:spcAft>
                      </a:pPr>
                      <a:r>
                        <a:rPr lang="en-US" sz="1200">
                          <a:effectLst/>
                        </a:rPr>
                        <a:t>Birth of Jared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tc>
                  <a:txBody>
                    <a:bodyPr/>
                    <a:lstStyle/>
                    <a:p>
                      <a:pPr marL="0" marR="0">
                        <a:lnSpc>
                          <a:spcPct val="107000"/>
                        </a:lnSpc>
                        <a:spcBef>
                          <a:spcPts val="0"/>
                        </a:spcBef>
                        <a:spcAft>
                          <a:spcPts val="0"/>
                        </a:spcAft>
                      </a:pPr>
                      <a:r>
                        <a:rPr lang="en-US" sz="1200">
                          <a:effectLst/>
                        </a:rPr>
                        <a:t>3599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tc>
                  <a:txBody>
                    <a:bodyPr/>
                    <a:lstStyle/>
                    <a:p>
                      <a:pPr marL="0" marR="0">
                        <a:lnSpc>
                          <a:spcPct val="107000"/>
                        </a:lnSpc>
                        <a:spcBef>
                          <a:spcPts val="0"/>
                        </a:spcBef>
                        <a:spcAft>
                          <a:spcPts val="0"/>
                        </a:spcAft>
                      </a:pPr>
                      <a:r>
                        <a:rPr lang="en-US" sz="1200">
                          <a:effectLst/>
                        </a:rPr>
                        <a:t>Genesis 5:15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extLst>
                  <a:ext uri="{0D108BD9-81ED-4DB2-BD59-A6C34878D82A}">
                    <a16:rowId xmlns:a16="http://schemas.microsoft.com/office/drawing/2014/main" val="3794189363"/>
                  </a:ext>
                </a:extLst>
              </a:tr>
              <a:tr h="194134">
                <a:tc>
                  <a:txBody>
                    <a:bodyPr/>
                    <a:lstStyle/>
                    <a:p>
                      <a:pPr marL="0" marR="0">
                        <a:lnSpc>
                          <a:spcPct val="107000"/>
                        </a:lnSpc>
                        <a:spcBef>
                          <a:spcPts val="0"/>
                        </a:spcBef>
                        <a:spcAft>
                          <a:spcPts val="0"/>
                        </a:spcAft>
                      </a:pPr>
                      <a:r>
                        <a:rPr lang="en-US" sz="1200">
                          <a:effectLst/>
                        </a:rPr>
                        <a:t>Birth of Enoch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tc>
                  <a:txBody>
                    <a:bodyPr/>
                    <a:lstStyle/>
                    <a:p>
                      <a:pPr marL="0" marR="0">
                        <a:lnSpc>
                          <a:spcPct val="107000"/>
                        </a:lnSpc>
                        <a:spcBef>
                          <a:spcPts val="0"/>
                        </a:spcBef>
                        <a:spcAft>
                          <a:spcPts val="0"/>
                        </a:spcAft>
                      </a:pPr>
                      <a:r>
                        <a:rPr lang="en-US" sz="1200">
                          <a:effectLst/>
                        </a:rPr>
                        <a:t>3338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tc>
                  <a:txBody>
                    <a:bodyPr/>
                    <a:lstStyle/>
                    <a:p>
                      <a:pPr marL="0" marR="0">
                        <a:lnSpc>
                          <a:spcPct val="107000"/>
                        </a:lnSpc>
                        <a:spcBef>
                          <a:spcPts val="0"/>
                        </a:spcBef>
                        <a:spcAft>
                          <a:spcPts val="0"/>
                        </a:spcAft>
                      </a:pPr>
                      <a:r>
                        <a:rPr lang="en-US" sz="1200" dirty="0">
                          <a:effectLst/>
                        </a:rPr>
                        <a:t>Genesis 5:18 Jewish tradition claims Enoch was born and raptured on Pentecost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extLst>
                  <a:ext uri="{0D108BD9-81ED-4DB2-BD59-A6C34878D82A}">
                    <a16:rowId xmlns:a16="http://schemas.microsoft.com/office/drawing/2014/main" val="1837361942"/>
                  </a:ext>
                </a:extLst>
              </a:tr>
              <a:tr h="194134">
                <a:tc>
                  <a:txBody>
                    <a:bodyPr/>
                    <a:lstStyle/>
                    <a:p>
                      <a:pPr marL="0" marR="0">
                        <a:lnSpc>
                          <a:spcPct val="107000"/>
                        </a:lnSpc>
                        <a:spcBef>
                          <a:spcPts val="0"/>
                        </a:spcBef>
                        <a:spcAft>
                          <a:spcPts val="0"/>
                        </a:spcAft>
                      </a:pPr>
                      <a:r>
                        <a:rPr lang="en-US" sz="1200">
                          <a:effectLst/>
                        </a:rPr>
                        <a:t>Enoch raptured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tc>
                  <a:txBody>
                    <a:bodyPr/>
                    <a:lstStyle/>
                    <a:p>
                      <a:pPr marL="0" marR="0">
                        <a:lnSpc>
                          <a:spcPct val="107000"/>
                        </a:lnSpc>
                        <a:spcBef>
                          <a:spcPts val="0"/>
                        </a:spcBef>
                        <a:spcAft>
                          <a:spcPts val="0"/>
                        </a:spcAft>
                      </a:pPr>
                      <a:r>
                        <a:rPr lang="en-US" sz="1200">
                          <a:effectLst/>
                        </a:rPr>
                        <a:t>2973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tc>
                  <a:txBody>
                    <a:bodyPr/>
                    <a:lstStyle/>
                    <a:p>
                      <a:pPr marL="0" marR="0">
                        <a:lnSpc>
                          <a:spcPct val="107000"/>
                        </a:lnSpc>
                        <a:spcBef>
                          <a:spcPts val="0"/>
                        </a:spcBef>
                        <a:spcAft>
                          <a:spcPts val="0"/>
                        </a:spcAft>
                      </a:pPr>
                      <a:r>
                        <a:rPr lang="en-US" sz="1200">
                          <a:effectLst/>
                        </a:rPr>
                        <a:t>Genesis 5:21-24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extLst>
                  <a:ext uri="{0D108BD9-81ED-4DB2-BD59-A6C34878D82A}">
                    <a16:rowId xmlns:a16="http://schemas.microsoft.com/office/drawing/2014/main" val="2689470188"/>
                  </a:ext>
                </a:extLst>
              </a:tr>
              <a:tr h="194134">
                <a:tc>
                  <a:txBody>
                    <a:bodyPr/>
                    <a:lstStyle/>
                    <a:p>
                      <a:pPr marL="0" marR="0">
                        <a:lnSpc>
                          <a:spcPct val="107000"/>
                        </a:lnSpc>
                        <a:spcBef>
                          <a:spcPts val="0"/>
                        </a:spcBef>
                        <a:spcAft>
                          <a:spcPts val="0"/>
                        </a:spcAft>
                      </a:pPr>
                      <a:r>
                        <a:rPr lang="en-US" sz="1200">
                          <a:effectLst/>
                        </a:rPr>
                        <a:t>Birth of Methuselah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tc>
                  <a:txBody>
                    <a:bodyPr/>
                    <a:lstStyle/>
                    <a:p>
                      <a:pPr marL="0" marR="0">
                        <a:lnSpc>
                          <a:spcPct val="107000"/>
                        </a:lnSpc>
                        <a:spcBef>
                          <a:spcPts val="0"/>
                        </a:spcBef>
                        <a:spcAft>
                          <a:spcPts val="0"/>
                        </a:spcAft>
                      </a:pPr>
                      <a:r>
                        <a:rPr lang="en-US" sz="1200">
                          <a:effectLst/>
                        </a:rPr>
                        <a:t>3273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tc>
                  <a:txBody>
                    <a:bodyPr/>
                    <a:lstStyle/>
                    <a:p>
                      <a:pPr marL="0" marR="0">
                        <a:lnSpc>
                          <a:spcPct val="107000"/>
                        </a:lnSpc>
                        <a:spcBef>
                          <a:spcPts val="0"/>
                        </a:spcBef>
                        <a:spcAft>
                          <a:spcPts val="0"/>
                        </a:spcAft>
                      </a:pPr>
                      <a:r>
                        <a:rPr lang="en-US" sz="1200">
                          <a:effectLst/>
                        </a:rPr>
                        <a:t>Genesis 5:21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extLst>
                  <a:ext uri="{0D108BD9-81ED-4DB2-BD59-A6C34878D82A}">
                    <a16:rowId xmlns:a16="http://schemas.microsoft.com/office/drawing/2014/main" val="685890757"/>
                  </a:ext>
                </a:extLst>
              </a:tr>
              <a:tr h="194134">
                <a:tc>
                  <a:txBody>
                    <a:bodyPr/>
                    <a:lstStyle/>
                    <a:p>
                      <a:pPr marL="0" marR="0">
                        <a:lnSpc>
                          <a:spcPct val="107000"/>
                        </a:lnSpc>
                        <a:spcBef>
                          <a:spcPts val="0"/>
                        </a:spcBef>
                        <a:spcAft>
                          <a:spcPts val="0"/>
                        </a:spcAft>
                      </a:pPr>
                      <a:r>
                        <a:rPr lang="en-US" sz="1200">
                          <a:effectLst/>
                        </a:rPr>
                        <a:t>Birth of Lamech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tc>
                  <a:txBody>
                    <a:bodyPr/>
                    <a:lstStyle/>
                    <a:p>
                      <a:pPr marL="0" marR="0">
                        <a:lnSpc>
                          <a:spcPct val="107000"/>
                        </a:lnSpc>
                        <a:spcBef>
                          <a:spcPts val="0"/>
                        </a:spcBef>
                        <a:spcAft>
                          <a:spcPts val="0"/>
                        </a:spcAft>
                      </a:pPr>
                      <a:r>
                        <a:rPr lang="en-US" sz="1200">
                          <a:effectLst/>
                        </a:rPr>
                        <a:t>3086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tc>
                  <a:txBody>
                    <a:bodyPr/>
                    <a:lstStyle/>
                    <a:p>
                      <a:pPr marL="0" marR="0">
                        <a:lnSpc>
                          <a:spcPct val="107000"/>
                        </a:lnSpc>
                        <a:spcBef>
                          <a:spcPts val="0"/>
                        </a:spcBef>
                        <a:spcAft>
                          <a:spcPts val="0"/>
                        </a:spcAft>
                      </a:pPr>
                      <a:r>
                        <a:rPr lang="en-US" sz="1200">
                          <a:effectLst/>
                        </a:rPr>
                        <a:t>Genesis 5:25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extLst>
                  <a:ext uri="{0D108BD9-81ED-4DB2-BD59-A6C34878D82A}">
                    <a16:rowId xmlns:a16="http://schemas.microsoft.com/office/drawing/2014/main" val="2492147411"/>
                  </a:ext>
                </a:extLst>
              </a:tr>
              <a:tr h="194134">
                <a:tc>
                  <a:txBody>
                    <a:bodyPr/>
                    <a:lstStyle/>
                    <a:p>
                      <a:pPr marL="0" marR="0">
                        <a:lnSpc>
                          <a:spcPct val="107000"/>
                        </a:lnSpc>
                        <a:spcBef>
                          <a:spcPts val="0"/>
                        </a:spcBef>
                        <a:spcAft>
                          <a:spcPts val="0"/>
                        </a:spcAft>
                      </a:pPr>
                      <a:r>
                        <a:rPr lang="en-US" sz="1200">
                          <a:effectLst/>
                        </a:rPr>
                        <a:t>Birth of Noah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tc>
                  <a:txBody>
                    <a:bodyPr/>
                    <a:lstStyle/>
                    <a:p>
                      <a:pPr marL="0" marR="0">
                        <a:lnSpc>
                          <a:spcPct val="107000"/>
                        </a:lnSpc>
                        <a:spcBef>
                          <a:spcPts val="0"/>
                        </a:spcBef>
                        <a:spcAft>
                          <a:spcPts val="0"/>
                        </a:spcAft>
                      </a:pPr>
                      <a:r>
                        <a:rPr lang="en-US" sz="1200">
                          <a:effectLst/>
                        </a:rPr>
                        <a:t>2904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tc>
                  <a:txBody>
                    <a:bodyPr/>
                    <a:lstStyle/>
                    <a:p>
                      <a:pPr marL="0" marR="0">
                        <a:lnSpc>
                          <a:spcPct val="107000"/>
                        </a:lnSpc>
                        <a:spcBef>
                          <a:spcPts val="0"/>
                        </a:spcBef>
                        <a:spcAft>
                          <a:spcPts val="0"/>
                        </a:spcAft>
                      </a:pPr>
                      <a:r>
                        <a:rPr lang="en-US" sz="1200">
                          <a:effectLst/>
                        </a:rPr>
                        <a:t>Genesis 5:28-29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extLst>
                  <a:ext uri="{0D108BD9-81ED-4DB2-BD59-A6C34878D82A}">
                    <a16:rowId xmlns:a16="http://schemas.microsoft.com/office/drawing/2014/main" val="3739707935"/>
                  </a:ext>
                </a:extLst>
              </a:tr>
              <a:tr h="194134">
                <a:tc>
                  <a:txBody>
                    <a:bodyPr/>
                    <a:lstStyle/>
                    <a:p>
                      <a:pPr marL="0" marR="0">
                        <a:lnSpc>
                          <a:spcPct val="107000"/>
                        </a:lnSpc>
                        <a:spcBef>
                          <a:spcPts val="0"/>
                        </a:spcBef>
                        <a:spcAft>
                          <a:spcPts val="0"/>
                        </a:spcAft>
                      </a:pPr>
                      <a:r>
                        <a:rPr lang="en-US" sz="1200">
                          <a:effectLst/>
                        </a:rPr>
                        <a:t>Beginning of the Flood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tc>
                  <a:txBody>
                    <a:bodyPr/>
                    <a:lstStyle/>
                    <a:p>
                      <a:pPr marL="0" marR="0">
                        <a:lnSpc>
                          <a:spcPct val="107000"/>
                        </a:lnSpc>
                        <a:spcBef>
                          <a:spcPts val="0"/>
                        </a:spcBef>
                        <a:spcAft>
                          <a:spcPts val="0"/>
                        </a:spcAft>
                      </a:pPr>
                      <a:r>
                        <a:rPr lang="en-US" sz="1200">
                          <a:effectLst/>
                        </a:rPr>
                        <a:t>2304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tc>
                  <a:txBody>
                    <a:bodyPr/>
                    <a:lstStyle/>
                    <a:p>
                      <a:pPr marL="0" marR="0">
                        <a:lnSpc>
                          <a:spcPct val="107000"/>
                        </a:lnSpc>
                        <a:spcBef>
                          <a:spcPts val="0"/>
                        </a:spcBef>
                        <a:spcAft>
                          <a:spcPts val="0"/>
                        </a:spcAft>
                      </a:pPr>
                      <a:r>
                        <a:rPr lang="en-US" sz="1200">
                          <a:effectLst/>
                        </a:rPr>
                        <a:t>Genesis 7:11 (1656 years from Adam to Flood)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extLst>
                  <a:ext uri="{0D108BD9-81ED-4DB2-BD59-A6C34878D82A}">
                    <a16:rowId xmlns:a16="http://schemas.microsoft.com/office/drawing/2014/main" val="689461133"/>
                  </a:ext>
                </a:extLst>
              </a:tr>
              <a:tr h="194134">
                <a:tc>
                  <a:txBody>
                    <a:bodyPr/>
                    <a:lstStyle/>
                    <a:p>
                      <a:pPr marL="0" marR="0">
                        <a:lnSpc>
                          <a:spcPct val="107000"/>
                        </a:lnSpc>
                        <a:spcBef>
                          <a:spcPts val="0"/>
                        </a:spcBef>
                        <a:spcAft>
                          <a:spcPts val="0"/>
                        </a:spcAft>
                      </a:pPr>
                      <a:r>
                        <a:rPr lang="en-US" sz="1200">
                          <a:effectLst/>
                        </a:rPr>
                        <a:t>Noah exits the Ark</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tc>
                  <a:txBody>
                    <a:bodyPr/>
                    <a:lstStyle/>
                    <a:p>
                      <a:pPr marL="0" marR="0">
                        <a:lnSpc>
                          <a:spcPct val="107000"/>
                        </a:lnSpc>
                        <a:spcBef>
                          <a:spcPts val="0"/>
                        </a:spcBef>
                        <a:spcAft>
                          <a:spcPts val="0"/>
                        </a:spcAft>
                      </a:pPr>
                      <a:r>
                        <a:rPr lang="en-US" sz="1200">
                          <a:effectLst/>
                        </a:rPr>
                        <a:t>2303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tc>
                  <a:txBody>
                    <a:bodyPr/>
                    <a:lstStyle/>
                    <a:p>
                      <a:pPr marL="0" marR="0">
                        <a:lnSpc>
                          <a:spcPct val="107000"/>
                        </a:lnSpc>
                        <a:spcBef>
                          <a:spcPts val="0"/>
                        </a:spcBef>
                        <a:spcAft>
                          <a:spcPts val="0"/>
                        </a:spcAft>
                      </a:pPr>
                      <a:r>
                        <a:rPr lang="en-US" sz="1200">
                          <a:effectLst/>
                        </a:rPr>
                        <a:t>Genesis 8:13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extLst>
                  <a:ext uri="{0D108BD9-81ED-4DB2-BD59-A6C34878D82A}">
                    <a16:rowId xmlns:a16="http://schemas.microsoft.com/office/drawing/2014/main" val="3390741302"/>
                  </a:ext>
                </a:extLst>
              </a:tr>
              <a:tr h="194134">
                <a:tc>
                  <a:txBody>
                    <a:bodyPr/>
                    <a:lstStyle/>
                    <a:p>
                      <a:pPr marL="0" marR="0">
                        <a:lnSpc>
                          <a:spcPct val="107000"/>
                        </a:lnSpc>
                        <a:spcBef>
                          <a:spcPts val="0"/>
                        </a:spcBef>
                        <a:spcAft>
                          <a:spcPts val="0"/>
                        </a:spcAft>
                      </a:pPr>
                      <a:r>
                        <a:rPr lang="en-US" sz="1200">
                          <a:effectLst/>
                        </a:rPr>
                        <a:t>Birth of Arphaxed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tc>
                  <a:txBody>
                    <a:bodyPr/>
                    <a:lstStyle/>
                    <a:p>
                      <a:pPr marL="0" marR="0">
                        <a:lnSpc>
                          <a:spcPct val="107000"/>
                        </a:lnSpc>
                        <a:spcBef>
                          <a:spcPts val="0"/>
                        </a:spcBef>
                        <a:spcAft>
                          <a:spcPts val="0"/>
                        </a:spcAft>
                      </a:pPr>
                      <a:r>
                        <a:rPr lang="en-US" sz="1200">
                          <a:effectLst/>
                        </a:rPr>
                        <a:t>2303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tc>
                  <a:txBody>
                    <a:bodyPr/>
                    <a:lstStyle/>
                    <a:p>
                      <a:pPr marL="0" marR="0">
                        <a:lnSpc>
                          <a:spcPct val="107000"/>
                        </a:lnSpc>
                        <a:spcBef>
                          <a:spcPts val="0"/>
                        </a:spcBef>
                        <a:spcAft>
                          <a:spcPts val="0"/>
                        </a:spcAft>
                      </a:pPr>
                      <a:r>
                        <a:rPr lang="en-US" sz="1200">
                          <a:effectLst/>
                        </a:rPr>
                        <a:t>Genesis 11:10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extLst>
                  <a:ext uri="{0D108BD9-81ED-4DB2-BD59-A6C34878D82A}">
                    <a16:rowId xmlns:a16="http://schemas.microsoft.com/office/drawing/2014/main" val="3281239285"/>
                  </a:ext>
                </a:extLst>
              </a:tr>
              <a:tr h="194134">
                <a:tc>
                  <a:txBody>
                    <a:bodyPr/>
                    <a:lstStyle/>
                    <a:p>
                      <a:pPr marL="0" marR="0">
                        <a:lnSpc>
                          <a:spcPct val="107000"/>
                        </a:lnSpc>
                        <a:spcBef>
                          <a:spcPts val="0"/>
                        </a:spcBef>
                        <a:spcAft>
                          <a:spcPts val="0"/>
                        </a:spcAft>
                      </a:pPr>
                      <a:r>
                        <a:rPr lang="en-US" sz="1200">
                          <a:effectLst/>
                        </a:rPr>
                        <a:t>Birth of Salah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tc>
                  <a:txBody>
                    <a:bodyPr/>
                    <a:lstStyle/>
                    <a:p>
                      <a:pPr marL="0" marR="0">
                        <a:lnSpc>
                          <a:spcPct val="107000"/>
                        </a:lnSpc>
                        <a:spcBef>
                          <a:spcPts val="0"/>
                        </a:spcBef>
                        <a:spcAft>
                          <a:spcPts val="0"/>
                        </a:spcAft>
                      </a:pPr>
                      <a:r>
                        <a:rPr lang="en-US" sz="1200">
                          <a:effectLst/>
                        </a:rPr>
                        <a:t>2266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tc>
                  <a:txBody>
                    <a:bodyPr/>
                    <a:lstStyle/>
                    <a:p>
                      <a:pPr marL="0" marR="0">
                        <a:lnSpc>
                          <a:spcPct val="107000"/>
                        </a:lnSpc>
                        <a:spcBef>
                          <a:spcPts val="0"/>
                        </a:spcBef>
                        <a:spcAft>
                          <a:spcPts val="0"/>
                        </a:spcAft>
                      </a:pPr>
                      <a:r>
                        <a:rPr lang="en-US" sz="1200">
                          <a:effectLst/>
                        </a:rPr>
                        <a:t>Genesis 11:12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extLst>
                  <a:ext uri="{0D108BD9-81ED-4DB2-BD59-A6C34878D82A}">
                    <a16:rowId xmlns:a16="http://schemas.microsoft.com/office/drawing/2014/main" val="1216041110"/>
                  </a:ext>
                </a:extLst>
              </a:tr>
              <a:tr h="194134">
                <a:tc>
                  <a:txBody>
                    <a:bodyPr/>
                    <a:lstStyle/>
                    <a:p>
                      <a:pPr marL="0" marR="0">
                        <a:lnSpc>
                          <a:spcPct val="107000"/>
                        </a:lnSpc>
                        <a:spcBef>
                          <a:spcPts val="0"/>
                        </a:spcBef>
                        <a:spcAft>
                          <a:spcPts val="0"/>
                        </a:spcAft>
                      </a:pPr>
                      <a:r>
                        <a:rPr lang="en-US" sz="1200">
                          <a:effectLst/>
                        </a:rPr>
                        <a:t>Cainan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tc>
                  <a:txBody>
                    <a:bodyPr/>
                    <a:lstStyle/>
                    <a:p>
                      <a:pPr marL="0" marR="0">
                        <a:lnSpc>
                          <a:spcPct val="107000"/>
                        </a:lnSpc>
                        <a:spcBef>
                          <a:spcPts val="0"/>
                        </a:spcBef>
                        <a:spcAft>
                          <a:spcPts val="0"/>
                        </a:spcAft>
                      </a:pPr>
                      <a:r>
                        <a:rPr lang="en-US" sz="1200">
                          <a:effectLst/>
                        </a:rPr>
                        <a:t>Luke 3:36 (Possible adopted son of Arphaxed)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extLst>
                  <a:ext uri="{0D108BD9-81ED-4DB2-BD59-A6C34878D82A}">
                    <a16:rowId xmlns:a16="http://schemas.microsoft.com/office/drawing/2014/main" val="4012457162"/>
                  </a:ext>
                </a:extLst>
              </a:tr>
              <a:tr h="194134">
                <a:tc>
                  <a:txBody>
                    <a:bodyPr/>
                    <a:lstStyle/>
                    <a:p>
                      <a:pPr marL="0" marR="0">
                        <a:lnSpc>
                          <a:spcPct val="107000"/>
                        </a:lnSpc>
                        <a:spcBef>
                          <a:spcPts val="0"/>
                        </a:spcBef>
                        <a:spcAft>
                          <a:spcPts val="0"/>
                        </a:spcAft>
                      </a:pPr>
                      <a:r>
                        <a:rPr lang="en-US" sz="1200">
                          <a:effectLst/>
                        </a:rPr>
                        <a:t>Birth of Eber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tc>
                  <a:txBody>
                    <a:bodyPr/>
                    <a:lstStyle/>
                    <a:p>
                      <a:pPr marL="0" marR="0">
                        <a:lnSpc>
                          <a:spcPct val="107000"/>
                        </a:lnSpc>
                        <a:spcBef>
                          <a:spcPts val="0"/>
                        </a:spcBef>
                        <a:spcAft>
                          <a:spcPts val="0"/>
                        </a:spcAft>
                      </a:pPr>
                      <a:r>
                        <a:rPr lang="en-US" sz="1200">
                          <a:effectLst/>
                        </a:rPr>
                        <a:t>2236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tc>
                  <a:txBody>
                    <a:bodyPr/>
                    <a:lstStyle/>
                    <a:p>
                      <a:pPr marL="0" marR="0">
                        <a:lnSpc>
                          <a:spcPct val="107000"/>
                        </a:lnSpc>
                        <a:spcBef>
                          <a:spcPts val="0"/>
                        </a:spcBef>
                        <a:spcAft>
                          <a:spcPts val="0"/>
                        </a:spcAft>
                      </a:pPr>
                      <a:r>
                        <a:rPr lang="en-US" sz="1200">
                          <a:effectLst/>
                        </a:rPr>
                        <a:t>Genesis 11:14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extLst>
                  <a:ext uri="{0D108BD9-81ED-4DB2-BD59-A6C34878D82A}">
                    <a16:rowId xmlns:a16="http://schemas.microsoft.com/office/drawing/2014/main" val="811957406"/>
                  </a:ext>
                </a:extLst>
              </a:tr>
              <a:tr h="194134">
                <a:tc>
                  <a:txBody>
                    <a:bodyPr/>
                    <a:lstStyle/>
                    <a:p>
                      <a:pPr marL="0" marR="0">
                        <a:lnSpc>
                          <a:spcPct val="107000"/>
                        </a:lnSpc>
                        <a:spcBef>
                          <a:spcPts val="0"/>
                        </a:spcBef>
                        <a:spcAft>
                          <a:spcPts val="0"/>
                        </a:spcAft>
                      </a:pPr>
                      <a:r>
                        <a:rPr lang="en-US" sz="1200">
                          <a:effectLst/>
                        </a:rPr>
                        <a:t>Birth of Peleg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tc>
                  <a:txBody>
                    <a:bodyPr/>
                    <a:lstStyle/>
                    <a:p>
                      <a:pPr marL="0" marR="0">
                        <a:lnSpc>
                          <a:spcPct val="107000"/>
                        </a:lnSpc>
                        <a:spcBef>
                          <a:spcPts val="0"/>
                        </a:spcBef>
                        <a:spcAft>
                          <a:spcPts val="0"/>
                        </a:spcAft>
                      </a:pPr>
                      <a:r>
                        <a:rPr lang="en-US" sz="1200">
                          <a:effectLst/>
                        </a:rPr>
                        <a:t>2202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tc>
                  <a:txBody>
                    <a:bodyPr/>
                    <a:lstStyle/>
                    <a:p>
                      <a:pPr marL="0" marR="0">
                        <a:lnSpc>
                          <a:spcPct val="107000"/>
                        </a:lnSpc>
                        <a:spcBef>
                          <a:spcPts val="0"/>
                        </a:spcBef>
                        <a:spcAft>
                          <a:spcPts val="0"/>
                        </a:spcAft>
                      </a:pPr>
                      <a:r>
                        <a:rPr lang="en-US" sz="1200">
                          <a:effectLst/>
                        </a:rPr>
                        <a:t>Genesis 11:16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extLst>
                  <a:ext uri="{0D108BD9-81ED-4DB2-BD59-A6C34878D82A}">
                    <a16:rowId xmlns:a16="http://schemas.microsoft.com/office/drawing/2014/main" val="847604255"/>
                  </a:ext>
                </a:extLst>
              </a:tr>
              <a:tr h="194134">
                <a:tc>
                  <a:txBody>
                    <a:bodyPr/>
                    <a:lstStyle/>
                    <a:p>
                      <a:pPr marL="0" marR="0">
                        <a:lnSpc>
                          <a:spcPct val="107000"/>
                        </a:lnSpc>
                        <a:spcBef>
                          <a:spcPts val="0"/>
                        </a:spcBef>
                        <a:spcAft>
                          <a:spcPts val="0"/>
                        </a:spcAft>
                      </a:pPr>
                      <a:r>
                        <a:rPr lang="en-US" sz="1200">
                          <a:effectLst/>
                        </a:rPr>
                        <a:t>Birth of Reu</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tc>
                  <a:txBody>
                    <a:bodyPr/>
                    <a:lstStyle/>
                    <a:p>
                      <a:pPr marL="0" marR="0">
                        <a:lnSpc>
                          <a:spcPct val="107000"/>
                        </a:lnSpc>
                        <a:spcBef>
                          <a:spcPts val="0"/>
                        </a:spcBef>
                        <a:spcAft>
                          <a:spcPts val="0"/>
                        </a:spcAft>
                      </a:pPr>
                      <a:r>
                        <a:rPr lang="en-US" sz="1200">
                          <a:effectLst/>
                        </a:rPr>
                        <a:t>2172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tc>
                  <a:txBody>
                    <a:bodyPr/>
                    <a:lstStyle/>
                    <a:p>
                      <a:pPr marL="0" marR="0">
                        <a:lnSpc>
                          <a:spcPct val="107000"/>
                        </a:lnSpc>
                        <a:spcBef>
                          <a:spcPts val="0"/>
                        </a:spcBef>
                        <a:spcAft>
                          <a:spcPts val="0"/>
                        </a:spcAft>
                      </a:pPr>
                      <a:r>
                        <a:rPr lang="en-US" sz="1200">
                          <a:effectLst/>
                        </a:rPr>
                        <a:t>Genesis 11:18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extLst>
                  <a:ext uri="{0D108BD9-81ED-4DB2-BD59-A6C34878D82A}">
                    <a16:rowId xmlns:a16="http://schemas.microsoft.com/office/drawing/2014/main" val="1336242406"/>
                  </a:ext>
                </a:extLst>
              </a:tr>
              <a:tr h="194134">
                <a:tc>
                  <a:txBody>
                    <a:bodyPr/>
                    <a:lstStyle/>
                    <a:p>
                      <a:pPr marL="0" marR="0">
                        <a:lnSpc>
                          <a:spcPct val="107000"/>
                        </a:lnSpc>
                        <a:spcBef>
                          <a:spcPts val="0"/>
                        </a:spcBef>
                        <a:spcAft>
                          <a:spcPts val="0"/>
                        </a:spcAft>
                      </a:pPr>
                      <a:r>
                        <a:rPr lang="en-US" sz="1200">
                          <a:effectLst/>
                        </a:rPr>
                        <a:t>Birth of Serug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tc>
                  <a:txBody>
                    <a:bodyPr/>
                    <a:lstStyle/>
                    <a:p>
                      <a:pPr marL="0" marR="0">
                        <a:lnSpc>
                          <a:spcPct val="107000"/>
                        </a:lnSpc>
                        <a:spcBef>
                          <a:spcPts val="0"/>
                        </a:spcBef>
                        <a:spcAft>
                          <a:spcPts val="0"/>
                        </a:spcAft>
                      </a:pPr>
                      <a:r>
                        <a:rPr lang="en-US" sz="1200">
                          <a:effectLst/>
                        </a:rPr>
                        <a:t>2140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tc>
                  <a:txBody>
                    <a:bodyPr/>
                    <a:lstStyle/>
                    <a:p>
                      <a:pPr marL="0" marR="0">
                        <a:lnSpc>
                          <a:spcPct val="107000"/>
                        </a:lnSpc>
                        <a:spcBef>
                          <a:spcPts val="0"/>
                        </a:spcBef>
                        <a:spcAft>
                          <a:spcPts val="0"/>
                        </a:spcAft>
                      </a:pPr>
                      <a:r>
                        <a:rPr lang="en-US" sz="1200">
                          <a:effectLst/>
                        </a:rPr>
                        <a:t>Genesis 11:20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extLst>
                  <a:ext uri="{0D108BD9-81ED-4DB2-BD59-A6C34878D82A}">
                    <a16:rowId xmlns:a16="http://schemas.microsoft.com/office/drawing/2014/main" val="2634249847"/>
                  </a:ext>
                </a:extLst>
              </a:tr>
              <a:tr h="194134">
                <a:tc>
                  <a:txBody>
                    <a:bodyPr/>
                    <a:lstStyle/>
                    <a:p>
                      <a:pPr marL="0" marR="0">
                        <a:lnSpc>
                          <a:spcPct val="107000"/>
                        </a:lnSpc>
                        <a:spcBef>
                          <a:spcPts val="0"/>
                        </a:spcBef>
                        <a:spcAft>
                          <a:spcPts val="0"/>
                        </a:spcAft>
                      </a:pPr>
                      <a:r>
                        <a:rPr lang="en-US" sz="1200">
                          <a:effectLst/>
                        </a:rPr>
                        <a:t>Birth of Nahor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tc>
                  <a:txBody>
                    <a:bodyPr/>
                    <a:lstStyle/>
                    <a:p>
                      <a:pPr marL="0" marR="0">
                        <a:lnSpc>
                          <a:spcPct val="107000"/>
                        </a:lnSpc>
                        <a:spcBef>
                          <a:spcPts val="0"/>
                        </a:spcBef>
                        <a:spcAft>
                          <a:spcPts val="0"/>
                        </a:spcAft>
                      </a:pPr>
                      <a:r>
                        <a:rPr lang="en-US" sz="1200">
                          <a:effectLst/>
                        </a:rPr>
                        <a:t>2110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tc>
                  <a:txBody>
                    <a:bodyPr/>
                    <a:lstStyle/>
                    <a:p>
                      <a:pPr marL="0" marR="0">
                        <a:lnSpc>
                          <a:spcPct val="107000"/>
                        </a:lnSpc>
                        <a:spcBef>
                          <a:spcPts val="0"/>
                        </a:spcBef>
                        <a:spcAft>
                          <a:spcPts val="0"/>
                        </a:spcAft>
                      </a:pPr>
                      <a:r>
                        <a:rPr lang="en-US" sz="1200">
                          <a:effectLst/>
                        </a:rPr>
                        <a:t>Genesis 11:22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extLst>
                  <a:ext uri="{0D108BD9-81ED-4DB2-BD59-A6C34878D82A}">
                    <a16:rowId xmlns:a16="http://schemas.microsoft.com/office/drawing/2014/main" val="3159200430"/>
                  </a:ext>
                </a:extLst>
              </a:tr>
              <a:tr h="194134">
                <a:tc>
                  <a:txBody>
                    <a:bodyPr/>
                    <a:lstStyle/>
                    <a:p>
                      <a:pPr marL="0" marR="0">
                        <a:lnSpc>
                          <a:spcPct val="107000"/>
                        </a:lnSpc>
                        <a:spcBef>
                          <a:spcPts val="0"/>
                        </a:spcBef>
                        <a:spcAft>
                          <a:spcPts val="0"/>
                        </a:spcAft>
                      </a:pPr>
                      <a:r>
                        <a:rPr lang="en-US" sz="1200">
                          <a:effectLst/>
                        </a:rPr>
                        <a:t>Birth of Terah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tc>
                  <a:txBody>
                    <a:bodyPr/>
                    <a:lstStyle/>
                    <a:p>
                      <a:pPr marL="0" marR="0">
                        <a:lnSpc>
                          <a:spcPct val="107000"/>
                        </a:lnSpc>
                        <a:spcBef>
                          <a:spcPts val="0"/>
                        </a:spcBef>
                        <a:spcAft>
                          <a:spcPts val="0"/>
                        </a:spcAft>
                      </a:pPr>
                      <a:r>
                        <a:rPr lang="en-US" sz="1200">
                          <a:effectLst/>
                        </a:rPr>
                        <a:t>2081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tc>
                  <a:txBody>
                    <a:bodyPr/>
                    <a:lstStyle/>
                    <a:p>
                      <a:pPr marL="0" marR="0">
                        <a:lnSpc>
                          <a:spcPct val="107000"/>
                        </a:lnSpc>
                        <a:spcBef>
                          <a:spcPts val="0"/>
                        </a:spcBef>
                        <a:spcAft>
                          <a:spcPts val="0"/>
                        </a:spcAft>
                      </a:pPr>
                      <a:r>
                        <a:rPr lang="en-US" sz="1200">
                          <a:effectLst/>
                        </a:rPr>
                        <a:t>Genesis 11:24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extLst>
                  <a:ext uri="{0D108BD9-81ED-4DB2-BD59-A6C34878D82A}">
                    <a16:rowId xmlns:a16="http://schemas.microsoft.com/office/drawing/2014/main" val="697525016"/>
                  </a:ext>
                </a:extLst>
              </a:tr>
              <a:tr h="194134">
                <a:tc>
                  <a:txBody>
                    <a:bodyPr/>
                    <a:lstStyle/>
                    <a:p>
                      <a:pPr marL="0" marR="0">
                        <a:lnSpc>
                          <a:spcPct val="107000"/>
                        </a:lnSpc>
                        <a:spcBef>
                          <a:spcPts val="0"/>
                        </a:spcBef>
                        <a:spcAft>
                          <a:spcPts val="0"/>
                        </a:spcAft>
                      </a:pPr>
                      <a:r>
                        <a:rPr lang="en-US" sz="1200">
                          <a:effectLst/>
                        </a:rPr>
                        <a:t>Birth of Abraham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tc>
                  <a:txBody>
                    <a:bodyPr/>
                    <a:lstStyle/>
                    <a:p>
                      <a:pPr marL="0" marR="0">
                        <a:lnSpc>
                          <a:spcPct val="107000"/>
                        </a:lnSpc>
                        <a:spcBef>
                          <a:spcPts val="0"/>
                        </a:spcBef>
                        <a:spcAft>
                          <a:spcPts val="0"/>
                        </a:spcAft>
                      </a:pPr>
                      <a:r>
                        <a:rPr lang="en-US" sz="1200">
                          <a:effectLst/>
                        </a:rPr>
                        <a:t>1951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tc>
                  <a:txBody>
                    <a:bodyPr/>
                    <a:lstStyle/>
                    <a:p>
                      <a:pPr marL="0" marR="0">
                        <a:lnSpc>
                          <a:spcPct val="107000"/>
                        </a:lnSpc>
                        <a:spcBef>
                          <a:spcPts val="0"/>
                        </a:spcBef>
                        <a:spcAft>
                          <a:spcPts val="0"/>
                        </a:spcAft>
                      </a:pPr>
                      <a:r>
                        <a:rPr lang="en-US" sz="1200" dirty="0">
                          <a:effectLst/>
                        </a:rPr>
                        <a:t>Genesis 11:32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557" marR="49557" marT="0" marB="0"/>
                </a:tc>
                <a:extLst>
                  <a:ext uri="{0D108BD9-81ED-4DB2-BD59-A6C34878D82A}">
                    <a16:rowId xmlns:a16="http://schemas.microsoft.com/office/drawing/2014/main" val="462984417"/>
                  </a:ext>
                </a:extLst>
              </a:tr>
            </a:tbl>
          </a:graphicData>
        </a:graphic>
      </p:graphicFrame>
    </p:spTree>
    <p:extLst>
      <p:ext uri="{BB962C8B-B14F-4D97-AF65-F5344CB8AC3E}">
        <p14:creationId xmlns:p14="http://schemas.microsoft.com/office/powerpoint/2010/main" val="29731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B119A2-DFFE-4EBE-A06C-013631D929C2}"/>
              </a:ext>
            </a:extLst>
          </p:cNvPr>
          <p:cNvSpPr>
            <a:spLocks noGrp="1"/>
          </p:cNvSpPr>
          <p:nvPr>
            <p:ph type="title"/>
          </p:nvPr>
        </p:nvSpPr>
        <p:spPr>
          <a:xfrm>
            <a:off x="838200" y="365125"/>
            <a:ext cx="10515600" cy="1325563"/>
          </a:xfrm>
        </p:spPr>
        <p:txBody>
          <a:bodyPr>
            <a:normAutofit/>
          </a:bodyPr>
          <a:lstStyle/>
          <a:p>
            <a:pPr algn="ctr"/>
            <a:r>
              <a:rPr lang="en-US" sz="4600">
                <a:solidFill>
                  <a:srgbClr val="FFFFFF"/>
                </a:solidFill>
              </a:rPr>
              <a:t>From Abraham to David</a:t>
            </a:r>
          </a:p>
        </p:txBody>
      </p:sp>
      <p:graphicFrame>
        <p:nvGraphicFramePr>
          <p:cNvPr id="4" name="Content Placeholder 3">
            <a:extLst>
              <a:ext uri="{FF2B5EF4-FFF2-40B4-BE49-F238E27FC236}">
                <a16:creationId xmlns:a16="http://schemas.microsoft.com/office/drawing/2014/main" id="{04FF7E52-5B5B-4F3B-ABB7-F6B292D15351}"/>
              </a:ext>
            </a:extLst>
          </p:cNvPr>
          <p:cNvGraphicFramePr>
            <a:graphicFrameLocks noGrp="1"/>
          </p:cNvGraphicFramePr>
          <p:nvPr>
            <p:ph idx="1"/>
            <p:extLst>
              <p:ext uri="{D42A27DB-BD31-4B8C-83A1-F6EECF244321}">
                <p14:modId xmlns:p14="http://schemas.microsoft.com/office/powerpoint/2010/main" val="2413816834"/>
              </p:ext>
            </p:extLst>
          </p:nvPr>
        </p:nvGraphicFramePr>
        <p:xfrm>
          <a:off x="718458" y="1911350"/>
          <a:ext cx="11336693" cy="4946640"/>
        </p:xfrm>
        <a:graphic>
          <a:graphicData uri="http://schemas.openxmlformats.org/drawingml/2006/table">
            <a:tbl>
              <a:tblPr firstRow="1" firstCol="1" bandRow="1">
                <a:tableStyleId>{5C22544A-7EE6-4342-B048-85BDC9FD1C3A}</a:tableStyleId>
              </a:tblPr>
              <a:tblGrid>
                <a:gridCol w="4334421">
                  <a:extLst>
                    <a:ext uri="{9D8B030D-6E8A-4147-A177-3AD203B41FA5}">
                      <a16:colId xmlns:a16="http://schemas.microsoft.com/office/drawing/2014/main" val="4081765933"/>
                    </a:ext>
                  </a:extLst>
                </a:gridCol>
                <a:gridCol w="1204515">
                  <a:extLst>
                    <a:ext uri="{9D8B030D-6E8A-4147-A177-3AD203B41FA5}">
                      <a16:colId xmlns:a16="http://schemas.microsoft.com/office/drawing/2014/main" val="154207412"/>
                    </a:ext>
                  </a:extLst>
                </a:gridCol>
                <a:gridCol w="5797757">
                  <a:extLst>
                    <a:ext uri="{9D8B030D-6E8A-4147-A177-3AD203B41FA5}">
                      <a16:colId xmlns:a16="http://schemas.microsoft.com/office/drawing/2014/main" val="2259933960"/>
                    </a:ext>
                  </a:extLst>
                </a:gridCol>
              </a:tblGrid>
              <a:tr h="206110">
                <a:tc>
                  <a:txBody>
                    <a:bodyPr/>
                    <a:lstStyle/>
                    <a:p>
                      <a:pPr marL="0" marR="0">
                        <a:lnSpc>
                          <a:spcPct val="107000"/>
                        </a:lnSpc>
                        <a:spcBef>
                          <a:spcPts val="0"/>
                        </a:spcBef>
                        <a:spcAft>
                          <a:spcPts val="0"/>
                        </a:spcAft>
                      </a:pPr>
                      <a:r>
                        <a:rPr lang="en-US" sz="1200">
                          <a:effectLst/>
                        </a:rPr>
                        <a:t>Covenant with  Abraham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tc>
                  <a:txBody>
                    <a:bodyPr/>
                    <a:lstStyle/>
                    <a:p>
                      <a:pPr marL="0" marR="0">
                        <a:lnSpc>
                          <a:spcPct val="107000"/>
                        </a:lnSpc>
                        <a:spcBef>
                          <a:spcPts val="0"/>
                        </a:spcBef>
                        <a:spcAft>
                          <a:spcPts val="0"/>
                        </a:spcAft>
                      </a:pPr>
                      <a:r>
                        <a:rPr lang="en-US" sz="1200">
                          <a:effectLst/>
                        </a:rPr>
                        <a:t>1876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tc>
                  <a:txBody>
                    <a:bodyPr/>
                    <a:lstStyle/>
                    <a:p>
                      <a:pPr marL="0" marR="0">
                        <a:lnSpc>
                          <a:spcPct val="107000"/>
                        </a:lnSpc>
                        <a:spcBef>
                          <a:spcPts val="0"/>
                        </a:spcBef>
                        <a:spcAft>
                          <a:spcPts val="0"/>
                        </a:spcAft>
                      </a:pPr>
                      <a:r>
                        <a:rPr lang="en-US" sz="1200">
                          <a:effectLst/>
                        </a:rPr>
                        <a:t>Genesis 12:1-4; 13: 14-16; Galatians 3:16-17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extLst>
                  <a:ext uri="{0D108BD9-81ED-4DB2-BD59-A6C34878D82A}">
                    <a16:rowId xmlns:a16="http://schemas.microsoft.com/office/drawing/2014/main" val="645963560"/>
                  </a:ext>
                </a:extLst>
              </a:tr>
              <a:tr h="206110">
                <a:tc>
                  <a:txBody>
                    <a:bodyPr/>
                    <a:lstStyle/>
                    <a:p>
                      <a:pPr marL="0" marR="0">
                        <a:lnSpc>
                          <a:spcPct val="107000"/>
                        </a:lnSpc>
                        <a:spcBef>
                          <a:spcPts val="0"/>
                        </a:spcBef>
                        <a:spcAft>
                          <a:spcPts val="0"/>
                        </a:spcAft>
                      </a:pPr>
                      <a:r>
                        <a:rPr lang="en-US" sz="1200">
                          <a:effectLst/>
                        </a:rPr>
                        <a:t>Birth of Ishmael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tc>
                  <a:txBody>
                    <a:bodyPr/>
                    <a:lstStyle/>
                    <a:p>
                      <a:pPr marL="0" marR="0">
                        <a:lnSpc>
                          <a:spcPct val="107000"/>
                        </a:lnSpc>
                        <a:spcBef>
                          <a:spcPts val="0"/>
                        </a:spcBef>
                        <a:spcAft>
                          <a:spcPts val="0"/>
                        </a:spcAft>
                      </a:pPr>
                      <a:r>
                        <a:rPr lang="en-US" sz="1200">
                          <a:effectLst/>
                        </a:rPr>
                        <a:t>1865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tc>
                  <a:txBody>
                    <a:bodyPr/>
                    <a:lstStyle/>
                    <a:p>
                      <a:pPr marL="0" marR="0">
                        <a:lnSpc>
                          <a:spcPct val="107000"/>
                        </a:lnSpc>
                        <a:spcBef>
                          <a:spcPts val="0"/>
                        </a:spcBef>
                        <a:spcAft>
                          <a:spcPts val="0"/>
                        </a:spcAft>
                      </a:pPr>
                      <a:r>
                        <a:rPr lang="en-US" sz="1200">
                          <a:effectLst/>
                        </a:rPr>
                        <a:t>Genesis 16:3-4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extLst>
                  <a:ext uri="{0D108BD9-81ED-4DB2-BD59-A6C34878D82A}">
                    <a16:rowId xmlns:a16="http://schemas.microsoft.com/office/drawing/2014/main" val="3279701911"/>
                  </a:ext>
                </a:extLst>
              </a:tr>
              <a:tr h="206110">
                <a:tc>
                  <a:txBody>
                    <a:bodyPr/>
                    <a:lstStyle/>
                    <a:p>
                      <a:pPr marL="0" marR="0">
                        <a:lnSpc>
                          <a:spcPct val="107000"/>
                        </a:lnSpc>
                        <a:spcBef>
                          <a:spcPts val="0"/>
                        </a:spcBef>
                        <a:spcAft>
                          <a:spcPts val="0"/>
                        </a:spcAft>
                      </a:pPr>
                      <a:r>
                        <a:rPr lang="en-US" sz="1200">
                          <a:effectLst/>
                        </a:rPr>
                        <a:t>God confirms covenant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tc>
                  <a:txBody>
                    <a:bodyPr/>
                    <a:lstStyle/>
                    <a:p>
                      <a:pPr marL="0" marR="0">
                        <a:lnSpc>
                          <a:spcPct val="107000"/>
                        </a:lnSpc>
                        <a:spcBef>
                          <a:spcPts val="0"/>
                        </a:spcBef>
                        <a:spcAft>
                          <a:spcPts val="0"/>
                        </a:spcAft>
                      </a:pPr>
                      <a:r>
                        <a:rPr lang="en-US" sz="1200">
                          <a:effectLst/>
                        </a:rPr>
                        <a:t>1852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tc>
                  <a:txBody>
                    <a:bodyPr/>
                    <a:lstStyle/>
                    <a:p>
                      <a:pPr marL="0" marR="0">
                        <a:lnSpc>
                          <a:spcPct val="107000"/>
                        </a:lnSpc>
                        <a:spcBef>
                          <a:spcPts val="0"/>
                        </a:spcBef>
                        <a:spcAft>
                          <a:spcPts val="0"/>
                        </a:spcAft>
                      </a:pPr>
                      <a:r>
                        <a:rPr lang="en-US" sz="1200">
                          <a:effectLst/>
                        </a:rPr>
                        <a:t>Genesis 15:9-21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extLst>
                  <a:ext uri="{0D108BD9-81ED-4DB2-BD59-A6C34878D82A}">
                    <a16:rowId xmlns:a16="http://schemas.microsoft.com/office/drawing/2014/main" val="3273613637"/>
                  </a:ext>
                </a:extLst>
              </a:tr>
              <a:tr h="206110">
                <a:tc>
                  <a:txBody>
                    <a:bodyPr/>
                    <a:lstStyle/>
                    <a:p>
                      <a:pPr marL="0" marR="0">
                        <a:lnSpc>
                          <a:spcPct val="107000"/>
                        </a:lnSpc>
                        <a:spcBef>
                          <a:spcPts val="0"/>
                        </a:spcBef>
                        <a:spcAft>
                          <a:spcPts val="0"/>
                        </a:spcAft>
                      </a:pPr>
                      <a:r>
                        <a:rPr lang="en-US" sz="1200">
                          <a:effectLst/>
                        </a:rPr>
                        <a:t>Birth of Isaac</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tc>
                  <a:txBody>
                    <a:bodyPr/>
                    <a:lstStyle/>
                    <a:p>
                      <a:pPr marL="0" marR="0">
                        <a:lnSpc>
                          <a:spcPct val="107000"/>
                        </a:lnSpc>
                        <a:spcBef>
                          <a:spcPts val="0"/>
                        </a:spcBef>
                        <a:spcAft>
                          <a:spcPts val="0"/>
                        </a:spcAft>
                      </a:pPr>
                      <a:r>
                        <a:rPr lang="en-US" sz="1200">
                          <a:effectLst/>
                        </a:rPr>
                        <a:t>1851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tc>
                  <a:txBody>
                    <a:bodyPr/>
                    <a:lstStyle/>
                    <a:p>
                      <a:pPr marL="0" marR="0">
                        <a:lnSpc>
                          <a:spcPct val="107000"/>
                        </a:lnSpc>
                        <a:spcBef>
                          <a:spcPts val="0"/>
                        </a:spcBef>
                        <a:spcAft>
                          <a:spcPts val="0"/>
                        </a:spcAft>
                      </a:pPr>
                      <a:r>
                        <a:rPr lang="en-US" sz="1200">
                          <a:effectLst/>
                        </a:rPr>
                        <a:t>Genesis 21:5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extLst>
                  <a:ext uri="{0D108BD9-81ED-4DB2-BD59-A6C34878D82A}">
                    <a16:rowId xmlns:a16="http://schemas.microsoft.com/office/drawing/2014/main" val="1047364864"/>
                  </a:ext>
                </a:extLst>
              </a:tr>
              <a:tr h="206110">
                <a:tc>
                  <a:txBody>
                    <a:bodyPr/>
                    <a:lstStyle/>
                    <a:p>
                      <a:pPr marL="0" marR="0">
                        <a:lnSpc>
                          <a:spcPct val="107000"/>
                        </a:lnSpc>
                        <a:spcBef>
                          <a:spcPts val="0"/>
                        </a:spcBef>
                        <a:spcAft>
                          <a:spcPts val="0"/>
                        </a:spcAft>
                      </a:pPr>
                      <a:r>
                        <a:rPr lang="en-US" sz="1200">
                          <a:effectLst/>
                        </a:rPr>
                        <a:t>Isaac afflicted by Ishmael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tc>
                  <a:txBody>
                    <a:bodyPr/>
                    <a:lstStyle/>
                    <a:p>
                      <a:pPr marL="0" marR="0">
                        <a:lnSpc>
                          <a:spcPct val="107000"/>
                        </a:lnSpc>
                        <a:spcBef>
                          <a:spcPts val="0"/>
                        </a:spcBef>
                        <a:spcAft>
                          <a:spcPts val="0"/>
                        </a:spcAft>
                      </a:pPr>
                      <a:r>
                        <a:rPr lang="en-US" sz="1200">
                          <a:effectLst/>
                        </a:rPr>
                        <a:t>1846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tc>
                  <a:txBody>
                    <a:bodyPr/>
                    <a:lstStyle/>
                    <a:p>
                      <a:pPr marL="0" marR="0">
                        <a:lnSpc>
                          <a:spcPct val="107000"/>
                        </a:lnSpc>
                        <a:spcBef>
                          <a:spcPts val="0"/>
                        </a:spcBef>
                        <a:spcAft>
                          <a:spcPts val="0"/>
                        </a:spcAft>
                      </a:pPr>
                      <a:r>
                        <a:rPr lang="en-US" sz="1200">
                          <a:effectLst/>
                        </a:rPr>
                        <a:t>Genesis 21:9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extLst>
                  <a:ext uri="{0D108BD9-81ED-4DB2-BD59-A6C34878D82A}">
                    <a16:rowId xmlns:a16="http://schemas.microsoft.com/office/drawing/2014/main" val="394719727"/>
                  </a:ext>
                </a:extLst>
              </a:tr>
              <a:tr h="206110">
                <a:tc>
                  <a:txBody>
                    <a:bodyPr/>
                    <a:lstStyle/>
                    <a:p>
                      <a:pPr marL="0" marR="0">
                        <a:lnSpc>
                          <a:spcPct val="107000"/>
                        </a:lnSpc>
                        <a:spcBef>
                          <a:spcPts val="0"/>
                        </a:spcBef>
                        <a:spcAft>
                          <a:spcPts val="0"/>
                        </a:spcAft>
                      </a:pPr>
                      <a:r>
                        <a:rPr lang="en-US" sz="1200">
                          <a:effectLst/>
                        </a:rPr>
                        <a:t>Death of Sarah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tc>
                  <a:txBody>
                    <a:bodyPr/>
                    <a:lstStyle/>
                    <a:p>
                      <a:pPr marL="0" marR="0">
                        <a:lnSpc>
                          <a:spcPct val="107000"/>
                        </a:lnSpc>
                        <a:spcBef>
                          <a:spcPts val="0"/>
                        </a:spcBef>
                        <a:spcAft>
                          <a:spcPts val="0"/>
                        </a:spcAft>
                      </a:pPr>
                      <a:r>
                        <a:rPr lang="en-US" sz="1200">
                          <a:effectLst/>
                        </a:rPr>
                        <a:t>1814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tc>
                  <a:txBody>
                    <a:bodyPr/>
                    <a:lstStyle/>
                    <a:p>
                      <a:pPr marL="0" marR="0">
                        <a:lnSpc>
                          <a:spcPct val="107000"/>
                        </a:lnSpc>
                        <a:spcBef>
                          <a:spcPts val="0"/>
                        </a:spcBef>
                        <a:spcAft>
                          <a:spcPts val="0"/>
                        </a:spcAft>
                      </a:pPr>
                      <a:r>
                        <a:rPr lang="en-US" sz="1200">
                          <a:effectLst/>
                        </a:rPr>
                        <a:t>Genesis 25:26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extLst>
                  <a:ext uri="{0D108BD9-81ED-4DB2-BD59-A6C34878D82A}">
                    <a16:rowId xmlns:a16="http://schemas.microsoft.com/office/drawing/2014/main" val="80161725"/>
                  </a:ext>
                </a:extLst>
              </a:tr>
              <a:tr h="206110">
                <a:tc>
                  <a:txBody>
                    <a:bodyPr/>
                    <a:lstStyle/>
                    <a:p>
                      <a:pPr marL="0" marR="0">
                        <a:lnSpc>
                          <a:spcPct val="107000"/>
                        </a:lnSpc>
                        <a:spcBef>
                          <a:spcPts val="0"/>
                        </a:spcBef>
                        <a:spcAft>
                          <a:spcPts val="0"/>
                        </a:spcAft>
                      </a:pPr>
                      <a:r>
                        <a:rPr lang="en-US" sz="1200">
                          <a:effectLst/>
                        </a:rPr>
                        <a:t>Birth of Jacob and Esau</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tc>
                  <a:txBody>
                    <a:bodyPr/>
                    <a:lstStyle/>
                    <a:p>
                      <a:pPr marL="0" marR="0">
                        <a:lnSpc>
                          <a:spcPct val="107000"/>
                        </a:lnSpc>
                        <a:spcBef>
                          <a:spcPts val="0"/>
                        </a:spcBef>
                        <a:spcAft>
                          <a:spcPts val="0"/>
                        </a:spcAft>
                      </a:pPr>
                      <a:r>
                        <a:rPr lang="en-US" sz="1200">
                          <a:effectLst/>
                        </a:rPr>
                        <a:t>1791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tc>
                  <a:txBody>
                    <a:bodyPr/>
                    <a:lstStyle/>
                    <a:p>
                      <a:pPr marL="0" marR="0">
                        <a:lnSpc>
                          <a:spcPct val="107000"/>
                        </a:lnSpc>
                        <a:spcBef>
                          <a:spcPts val="0"/>
                        </a:spcBef>
                        <a:spcAft>
                          <a:spcPts val="0"/>
                        </a:spcAft>
                      </a:pPr>
                      <a:r>
                        <a:rPr lang="en-US" sz="1200">
                          <a:effectLst/>
                        </a:rPr>
                        <a:t>Genesis 25:26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extLst>
                  <a:ext uri="{0D108BD9-81ED-4DB2-BD59-A6C34878D82A}">
                    <a16:rowId xmlns:a16="http://schemas.microsoft.com/office/drawing/2014/main" val="3836550141"/>
                  </a:ext>
                </a:extLst>
              </a:tr>
              <a:tr h="206110">
                <a:tc>
                  <a:txBody>
                    <a:bodyPr/>
                    <a:lstStyle/>
                    <a:p>
                      <a:pPr marL="0" marR="0">
                        <a:lnSpc>
                          <a:spcPct val="107000"/>
                        </a:lnSpc>
                        <a:spcBef>
                          <a:spcPts val="0"/>
                        </a:spcBef>
                        <a:spcAft>
                          <a:spcPts val="0"/>
                        </a:spcAft>
                      </a:pPr>
                      <a:r>
                        <a:rPr lang="en-US" sz="1200">
                          <a:effectLst/>
                        </a:rPr>
                        <a:t>Death of Abraham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tc>
                  <a:txBody>
                    <a:bodyPr/>
                    <a:lstStyle/>
                    <a:p>
                      <a:pPr marL="0" marR="0">
                        <a:lnSpc>
                          <a:spcPct val="107000"/>
                        </a:lnSpc>
                        <a:spcBef>
                          <a:spcPts val="0"/>
                        </a:spcBef>
                        <a:spcAft>
                          <a:spcPts val="0"/>
                        </a:spcAft>
                      </a:pPr>
                      <a:r>
                        <a:rPr lang="en-US" sz="1200">
                          <a:effectLst/>
                        </a:rPr>
                        <a:t>1776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tc>
                  <a:txBody>
                    <a:bodyPr/>
                    <a:lstStyle/>
                    <a:p>
                      <a:pPr marL="0" marR="0">
                        <a:lnSpc>
                          <a:spcPct val="107000"/>
                        </a:lnSpc>
                        <a:spcBef>
                          <a:spcPts val="0"/>
                        </a:spcBef>
                        <a:spcAft>
                          <a:spcPts val="0"/>
                        </a:spcAft>
                      </a:pPr>
                      <a:r>
                        <a:rPr lang="en-US" sz="1200">
                          <a:effectLst/>
                        </a:rPr>
                        <a:t>Genesis 25:7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extLst>
                  <a:ext uri="{0D108BD9-81ED-4DB2-BD59-A6C34878D82A}">
                    <a16:rowId xmlns:a16="http://schemas.microsoft.com/office/drawing/2014/main" val="3967996129"/>
                  </a:ext>
                </a:extLst>
              </a:tr>
              <a:tr h="206110">
                <a:tc>
                  <a:txBody>
                    <a:bodyPr/>
                    <a:lstStyle/>
                    <a:p>
                      <a:pPr marL="0" marR="0">
                        <a:lnSpc>
                          <a:spcPct val="107000"/>
                        </a:lnSpc>
                        <a:spcBef>
                          <a:spcPts val="0"/>
                        </a:spcBef>
                        <a:spcAft>
                          <a:spcPts val="0"/>
                        </a:spcAft>
                      </a:pPr>
                      <a:r>
                        <a:rPr lang="en-US" sz="1200">
                          <a:effectLst/>
                        </a:rPr>
                        <a:t>Birth of Joseph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tc>
                  <a:txBody>
                    <a:bodyPr/>
                    <a:lstStyle/>
                    <a:p>
                      <a:pPr marL="0" marR="0">
                        <a:lnSpc>
                          <a:spcPct val="107000"/>
                        </a:lnSpc>
                        <a:spcBef>
                          <a:spcPts val="0"/>
                        </a:spcBef>
                        <a:spcAft>
                          <a:spcPts val="0"/>
                        </a:spcAft>
                      </a:pPr>
                      <a:r>
                        <a:rPr lang="en-US" sz="1200">
                          <a:effectLst/>
                        </a:rPr>
                        <a:t>1700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tc>
                  <a:txBody>
                    <a:bodyPr/>
                    <a:lstStyle/>
                    <a:p>
                      <a:pPr marL="0" marR="0">
                        <a:lnSpc>
                          <a:spcPct val="107000"/>
                        </a:lnSpc>
                        <a:spcBef>
                          <a:spcPts val="0"/>
                        </a:spcBef>
                        <a:spcAft>
                          <a:spcPts val="0"/>
                        </a:spcAft>
                      </a:pPr>
                      <a:r>
                        <a:rPr lang="en-US" sz="1200">
                          <a:effectLst/>
                        </a:rPr>
                        <a:t>Genesis 30:22-24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extLst>
                  <a:ext uri="{0D108BD9-81ED-4DB2-BD59-A6C34878D82A}">
                    <a16:rowId xmlns:a16="http://schemas.microsoft.com/office/drawing/2014/main" val="2577528744"/>
                  </a:ext>
                </a:extLst>
              </a:tr>
              <a:tr h="206110">
                <a:tc>
                  <a:txBody>
                    <a:bodyPr/>
                    <a:lstStyle/>
                    <a:p>
                      <a:pPr marL="0" marR="0">
                        <a:lnSpc>
                          <a:spcPct val="107000"/>
                        </a:lnSpc>
                        <a:spcBef>
                          <a:spcPts val="0"/>
                        </a:spcBef>
                        <a:spcAft>
                          <a:spcPts val="0"/>
                        </a:spcAft>
                      </a:pPr>
                      <a:r>
                        <a:rPr lang="en-US" sz="1200">
                          <a:effectLst/>
                        </a:rPr>
                        <a:t>Death of Isaac</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tc>
                  <a:txBody>
                    <a:bodyPr/>
                    <a:lstStyle/>
                    <a:p>
                      <a:pPr marL="0" marR="0">
                        <a:lnSpc>
                          <a:spcPct val="107000"/>
                        </a:lnSpc>
                        <a:spcBef>
                          <a:spcPts val="0"/>
                        </a:spcBef>
                        <a:spcAft>
                          <a:spcPts val="0"/>
                        </a:spcAft>
                      </a:pPr>
                      <a:r>
                        <a:rPr lang="en-US" sz="1200">
                          <a:effectLst/>
                        </a:rPr>
                        <a:t>1671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tc>
                  <a:txBody>
                    <a:bodyPr/>
                    <a:lstStyle/>
                    <a:p>
                      <a:pPr marL="0" marR="0">
                        <a:lnSpc>
                          <a:spcPct val="107000"/>
                        </a:lnSpc>
                        <a:spcBef>
                          <a:spcPts val="0"/>
                        </a:spcBef>
                        <a:spcAft>
                          <a:spcPts val="0"/>
                        </a:spcAft>
                      </a:pPr>
                      <a:r>
                        <a:rPr lang="en-US" sz="1200">
                          <a:effectLst/>
                        </a:rPr>
                        <a:t>Genesis 35:27-29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extLst>
                  <a:ext uri="{0D108BD9-81ED-4DB2-BD59-A6C34878D82A}">
                    <a16:rowId xmlns:a16="http://schemas.microsoft.com/office/drawing/2014/main" val="2993508760"/>
                  </a:ext>
                </a:extLst>
              </a:tr>
              <a:tr h="206110">
                <a:tc>
                  <a:txBody>
                    <a:bodyPr/>
                    <a:lstStyle/>
                    <a:p>
                      <a:pPr marL="0" marR="0">
                        <a:lnSpc>
                          <a:spcPct val="107000"/>
                        </a:lnSpc>
                        <a:spcBef>
                          <a:spcPts val="0"/>
                        </a:spcBef>
                        <a:spcAft>
                          <a:spcPts val="0"/>
                        </a:spcAft>
                      </a:pPr>
                      <a:r>
                        <a:rPr lang="en-US" sz="1200">
                          <a:effectLst/>
                        </a:rPr>
                        <a:t>Joseph interprets Pharoah dream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tc>
                  <a:txBody>
                    <a:bodyPr/>
                    <a:lstStyle/>
                    <a:p>
                      <a:pPr marL="0" marR="0">
                        <a:lnSpc>
                          <a:spcPct val="107000"/>
                        </a:lnSpc>
                        <a:spcBef>
                          <a:spcPts val="0"/>
                        </a:spcBef>
                        <a:spcAft>
                          <a:spcPts val="0"/>
                        </a:spcAft>
                      </a:pPr>
                      <a:r>
                        <a:rPr lang="en-US" sz="1200">
                          <a:effectLst/>
                        </a:rPr>
                        <a:t>1671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tc>
                  <a:txBody>
                    <a:bodyPr/>
                    <a:lstStyle/>
                    <a:p>
                      <a:pPr marL="0" marR="0">
                        <a:lnSpc>
                          <a:spcPct val="107000"/>
                        </a:lnSpc>
                        <a:spcBef>
                          <a:spcPts val="0"/>
                        </a:spcBef>
                        <a:spcAft>
                          <a:spcPts val="0"/>
                        </a:spcAft>
                      </a:pPr>
                      <a:r>
                        <a:rPr lang="en-US" sz="1200">
                          <a:effectLst/>
                        </a:rPr>
                        <a:t>Genesis 41:46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extLst>
                  <a:ext uri="{0D108BD9-81ED-4DB2-BD59-A6C34878D82A}">
                    <a16:rowId xmlns:a16="http://schemas.microsoft.com/office/drawing/2014/main" val="4010552890"/>
                  </a:ext>
                </a:extLst>
              </a:tr>
              <a:tr h="206110">
                <a:tc>
                  <a:txBody>
                    <a:bodyPr/>
                    <a:lstStyle/>
                    <a:p>
                      <a:pPr marL="0" marR="0">
                        <a:lnSpc>
                          <a:spcPct val="107000"/>
                        </a:lnSpc>
                        <a:spcBef>
                          <a:spcPts val="0"/>
                        </a:spcBef>
                        <a:spcAft>
                          <a:spcPts val="0"/>
                        </a:spcAft>
                      </a:pPr>
                      <a:r>
                        <a:rPr lang="en-US" sz="1200">
                          <a:effectLst/>
                        </a:rPr>
                        <a:t>Birth of Moses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tc>
                  <a:txBody>
                    <a:bodyPr/>
                    <a:lstStyle/>
                    <a:p>
                      <a:pPr marL="0" marR="0">
                        <a:lnSpc>
                          <a:spcPct val="107000"/>
                        </a:lnSpc>
                        <a:spcBef>
                          <a:spcPts val="0"/>
                        </a:spcBef>
                        <a:spcAft>
                          <a:spcPts val="0"/>
                        </a:spcAft>
                      </a:pPr>
                      <a:r>
                        <a:rPr lang="en-US" sz="1200">
                          <a:effectLst/>
                        </a:rPr>
                        <a:t>1526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tc>
                  <a:txBody>
                    <a:bodyPr/>
                    <a:lstStyle/>
                    <a:p>
                      <a:pPr marL="0" marR="0">
                        <a:lnSpc>
                          <a:spcPct val="107000"/>
                        </a:lnSpc>
                        <a:spcBef>
                          <a:spcPts val="0"/>
                        </a:spcBef>
                        <a:spcAft>
                          <a:spcPts val="0"/>
                        </a:spcAft>
                      </a:pPr>
                      <a:r>
                        <a:rPr lang="en-US" sz="1200">
                          <a:effectLst/>
                        </a:rPr>
                        <a:t>Exodus 7:7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extLst>
                  <a:ext uri="{0D108BD9-81ED-4DB2-BD59-A6C34878D82A}">
                    <a16:rowId xmlns:a16="http://schemas.microsoft.com/office/drawing/2014/main" val="4106468060"/>
                  </a:ext>
                </a:extLst>
              </a:tr>
              <a:tr h="206110">
                <a:tc>
                  <a:txBody>
                    <a:bodyPr/>
                    <a:lstStyle/>
                    <a:p>
                      <a:pPr marL="0" marR="0">
                        <a:lnSpc>
                          <a:spcPct val="107000"/>
                        </a:lnSpc>
                        <a:spcBef>
                          <a:spcPts val="0"/>
                        </a:spcBef>
                        <a:spcAft>
                          <a:spcPts val="0"/>
                        </a:spcAft>
                      </a:pPr>
                      <a:r>
                        <a:rPr lang="en-US" sz="1200">
                          <a:effectLst/>
                        </a:rPr>
                        <a:t>Birth of Joshua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tc>
                  <a:txBody>
                    <a:bodyPr/>
                    <a:lstStyle/>
                    <a:p>
                      <a:pPr marL="0" marR="0">
                        <a:lnSpc>
                          <a:spcPct val="107000"/>
                        </a:lnSpc>
                        <a:spcBef>
                          <a:spcPts val="0"/>
                        </a:spcBef>
                        <a:spcAft>
                          <a:spcPts val="0"/>
                        </a:spcAft>
                      </a:pPr>
                      <a:r>
                        <a:rPr lang="en-US" sz="1200">
                          <a:effectLst/>
                        </a:rPr>
                        <a:t>1465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tc>
                  <a:txBody>
                    <a:bodyPr/>
                    <a:lstStyle/>
                    <a:p>
                      <a:pPr marL="0" marR="0">
                        <a:lnSpc>
                          <a:spcPct val="107000"/>
                        </a:lnSpc>
                        <a:spcBef>
                          <a:spcPts val="0"/>
                        </a:spcBef>
                        <a:spcAft>
                          <a:spcPts val="0"/>
                        </a:spcAft>
                      </a:pPr>
                      <a:r>
                        <a:rPr lang="en-US" sz="1200">
                          <a:effectLst/>
                        </a:rPr>
                        <a:t>Numbers 14:24-30 (just under 20 years old)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extLst>
                  <a:ext uri="{0D108BD9-81ED-4DB2-BD59-A6C34878D82A}">
                    <a16:rowId xmlns:a16="http://schemas.microsoft.com/office/drawing/2014/main" val="2143382202"/>
                  </a:ext>
                </a:extLst>
              </a:tr>
              <a:tr h="206110">
                <a:tc>
                  <a:txBody>
                    <a:bodyPr/>
                    <a:lstStyle/>
                    <a:p>
                      <a:pPr marL="0" marR="0">
                        <a:lnSpc>
                          <a:spcPct val="107000"/>
                        </a:lnSpc>
                        <a:spcBef>
                          <a:spcPts val="0"/>
                        </a:spcBef>
                        <a:spcAft>
                          <a:spcPts val="0"/>
                        </a:spcAft>
                      </a:pPr>
                      <a:r>
                        <a:rPr lang="en-US" sz="1200">
                          <a:effectLst/>
                        </a:rPr>
                        <a:t>Exodus from Egypt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tc>
                  <a:txBody>
                    <a:bodyPr/>
                    <a:lstStyle/>
                    <a:p>
                      <a:pPr marL="0" marR="0">
                        <a:lnSpc>
                          <a:spcPct val="107000"/>
                        </a:lnSpc>
                        <a:spcBef>
                          <a:spcPts val="0"/>
                        </a:spcBef>
                        <a:spcAft>
                          <a:spcPts val="0"/>
                        </a:spcAft>
                      </a:pPr>
                      <a:r>
                        <a:rPr lang="en-US" sz="1200">
                          <a:effectLst/>
                        </a:rPr>
                        <a:t>1446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tc>
                  <a:txBody>
                    <a:bodyPr/>
                    <a:lstStyle/>
                    <a:p>
                      <a:pPr marL="0" marR="0">
                        <a:lnSpc>
                          <a:spcPct val="107000"/>
                        </a:lnSpc>
                        <a:spcBef>
                          <a:spcPts val="0"/>
                        </a:spcBef>
                        <a:spcAft>
                          <a:spcPts val="0"/>
                        </a:spcAft>
                      </a:pPr>
                      <a:r>
                        <a:rPr lang="en-US" sz="1200">
                          <a:effectLst/>
                        </a:rPr>
                        <a:t>Exodus 12:13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extLst>
                  <a:ext uri="{0D108BD9-81ED-4DB2-BD59-A6C34878D82A}">
                    <a16:rowId xmlns:a16="http://schemas.microsoft.com/office/drawing/2014/main" val="3062099880"/>
                  </a:ext>
                </a:extLst>
              </a:tr>
              <a:tr h="206110">
                <a:tc>
                  <a:txBody>
                    <a:bodyPr/>
                    <a:lstStyle/>
                    <a:p>
                      <a:pPr marL="0" marR="0">
                        <a:lnSpc>
                          <a:spcPct val="107000"/>
                        </a:lnSpc>
                        <a:spcBef>
                          <a:spcPts val="0"/>
                        </a:spcBef>
                        <a:spcAft>
                          <a:spcPts val="0"/>
                        </a:spcAft>
                      </a:pPr>
                      <a:r>
                        <a:rPr lang="en-US" sz="1200">
                          <a:effectLst/>
                        </a:rPr>
                        <a:t>End 430 years of sojourn in Egypt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tc>
                  <a:txBody>
                    <a:bodyPr/>
                    <a:lstStyle/>
                    <a:p>
                      <a:pPr marL="0" marR="0">
                        <a:lnSpc>
                          <a:spcPct val="107000"/>
                        </a:lnSpc>
                        <a:spcBef>
                          <a:spcPts val="0"/>
                        </a:spcBef>
                        <a:spcAft>
                          <a:spcPts val="0"/>
                        </a:spcAft>
                      </a:pPr>
                      <a:r>
                        <a:rPr lang="en-US" sz="1200">
                          <a:effectLst/>
                        </a:rPr>
                        <a:t>1446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tc>
                  <a:txBody>
                    <a:bodyPr/>
                    <a:lstStyle/>
                    <a:p>
                      <a:pPr marL="0" marR="0">
                        <a:lnSpc>
                          <a:spcPct val="107000"/>
                        </a:lnSpc>
                        <a:spcBef>
                          <a:spcPts val="0"/>
                        </a:spcBef>
                        <a:spcAft>
                          <a:spcPts val="0"/>
                        </a:spcAft>
                      </a:pPr>
                      <a:r>
                        <a:rPr lang="en-US" sz="1200">
                          <a:effectLst/>
                        </a:rPr>
                        <a:t>Exodus 12:40-41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extLst>
                  <a:ext uri="{0D108BD9-81ED-4DB2-BD59-A6C34878D82A}">
                    <a16:rowId xmlns:a16="http://schemas.microsoft.com/office/drawing/2014/main" val="2040234572"/>
                  </a:ext>
                </a:extLst>
              </a:tr>
              <a:tr h="206110">
                <a:tc>
                  <a:txBody>
                    <a:bodyPr/>
                    <a:lstStyle/>
                    <a:p>
                      <a:pPr marL="0" marR="0">
                        <a:lnSpc>
                          <a:spcPct val="107000"/>
                        </a:lnSpc>
                        <a:spcBef>
                          <a:spcPts val="0"/>
                        </a:spcBef>
                        <a:spcAft>
                          <a:spcPts val="0"/>
                        </a:spcAft>
                      </a:pPr>
                      <a:r>
                        <a:rPr lang="en-US" sz="1200">
                          <a:effectLst/>
                        </a:rPr>
                        <a:t>End 400 years of affliction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tc>
                  <a:txBody>
                    <a:bodyPr/>
                    <a:lstStyle/>
                    <a:p>
                      <a:pPr marL="0" marR="0">
                        <a:lnSpc>
                          <a:spcPct val="107000"/>
                        </a:lnSpc>
                        <a:spcBef>
                          <a:spcPts val="0"/>
                        </a:spcBef>
                        <a:spcAft>
                          <a:spcPts val="0"/>
                        </a:spcAft>
                      </a:pPr>
                      <a:r>
                        <a:rPr lang="en-US" sz="1200">
                          <a:effectLst/>
                        </a:rPr>
                        <a:t>1446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tc>
                  <a:txBody>
                    <a:bodyPr/>
                    <a:lstStyle/>
                    <a:p>
                      <a:pPr marL="0" marR="0">
                        <a:lnSpc>
                          <a:spcPct val="107000"/>
                        </a:lnSpc>
                        <a:spcBef>
                          <a:spcPts val="0"/>
                        </a:spcBef>
                        <a:spcAft>
                          <a:spcPts val="0"/>
                        </a:spcAft>
                      </a:pPr>
                      <a:r>
                        <a:rPr lang="en-US" sz="1200">
                          <a:effectLst/>
                        </a:rPr>
                        <a:t>Genesis 15:13-14; Acts 7:6-7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extLst>
                  <a:ext uri="{0D108BD9-81ED-4DB2-BD59-A6C34878D82A}">
                    <a16:rowId xmlns:a16="http://schemas.microsoft.com/office/drawing/2014/main" val="3718882360"/>
                  </a:ext>
                </a:extLst>
              </a:tr>
              <a:tr h="206110">
                <a:tc>
                  <a:txBody>
                    <a:bodyPr/>
                    <a:lstStyle/>
                    <a:p>
                      <a:pPr marL="0" marR="0">
                        <a:lnSpc>
                          <a:spcPct val="107000"/>
                        </a:lnSpc>
                        <a:spcBef>
                          <a:spcPts val="0"/>
                        </a:spcBef>
                        <a:spcAft>
                          <a:spcPts val="0"/>
                        </a:spcAft>
                      </a:pPr>
                      <a:r>
                        <a:rPr lang="en-US" sz="1200">
                          <a:effectLst/>
                        </a:rPr>
                        <a:t>Moses gives the law</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tc>
                  <a:txBody>
                    <a:bodyPr/>
                    <a:lstStyle/>
                    <a:p>
                      <a:pPr marL="0" marR="0">
                        <a:lnSpc>
                          <a:spcPct val="107000"/>
                        </a:lnSpc>
                        <a:spcBef>
                          <a:spcPts val="0"/>
                        </a:spcBef>
                        <a:spcAft>
                          <a:spcPts val="0"/>
                        </a:spcAft>
                      </a:pPr>
                      <a:r>
                        <a:rPr lang="en-US" sz="1200">
                          <a:effectLst/>
                        </a:rPr>
                        <a:t>1446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tc>
                  <a:txBody>
                    <a:bodyPr/>
                    <a:lstStyle/>
                    <a:p>
                      <a:pPr marL="0" marR="0">
                        <a:lnSpc>
                          <a:spcPct val="107000"/>
                        </a:lnSpc>
                        <a:spcBef>
                          <a:spcPts val="0"/>
                        </a:spcBef>
                        <a:spcAft>
                          <a:spcPts val="0"/>
                        </a:spcAft>
                      </a:pPr>
                      <a:r>
                        <a:rPr lang="en-US" sz="1200">
                          <a:effectLst/>
                        </a:rPr>
                        <a:t>Exodus 20 First Pentecost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extLst>
                  <a:ext uri="{0D108BD9-81ED-4DB2-BD59-A6C34878D82A}">
                    <a16:rowId xmlns:a16="http://schemas.microsoft.com/office/drawing/2014/main" val="2263487027"/>
                  </a:ext>
                </a:extLst>
              </a:tr>
              <a:tr h="206110">
                <a:tc>
                  <a:txBody>
                    <a:bodyPr/>
                    <a:lstStyle/>
                    <a:p>
                      <a:pPr marL="0" marR="0">
                        <a:lnSpc>
                          <a:spcPct val="107000"/>
                        </a:lnSpc>
                        <a:spcBef>
                          <a:spcPts val="0"/>
                        </a:spcBef>
                        <a:spcAft>
                          <a:spcPts val="0"/>
                        </a:spcAft>
                      </a:pPr>
                      <a:r>
                        <a:rPr lang="en-US" sz="1200">
                          <a:effectLst/>
                        </a:rPr>
                        <a:t>Death of Moses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tc>
                  <a:txBody>
                    <a:bodyPr/>
                    <a:lstStyle/>
                    <a:p>
                      <a:pPr marL="0" marR="0">
                        <a:lnSpc>
                          <a:spcPct val="107000"/>
                        </a:lnSpc>
                        <a:spcBef>
                          <a:spcPts val="0"/>
                        </a:spcBef>
                        <a:spcAft>
                          <a:spcPts val="0"/>
                        </a:spcAft>
                      </a:pPr>
                      <a:r>
                        <a:rPr lang="en-US" sz="1200">
                          <a:effectLst/>
                        </a:rPr>
                        <a:t>1406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tc>
                  <a:txBody>
                    <a:bodyPr/>
                    <a:lstStyle/>
                    <a:p>
                      <a:pPr marL="0" marR="0">
                        <a:lnSpc>
                          <a:spcPct val="107000"/>
                        </a:lnSpc>
                        <a:spcBef>
                          <a:spcPts val="0"/>
                        </a:spcBef>
                        <a:spcAft>
                          <a:spcPts val="0"/>
                        </a:spcAft>
                      </a:pPr>
                      <a:r>
                        <a:rPr lang="en-US" sz="1200">
                          <a:effectLst/>
                        </a:rPr>
                        <a:t>Exodus 16:35; Deuteronomy 34:7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extLst>
                  <a:ext uri="{0D108BD9-81ED-4DB2-BD59-A6C34878D82A}">
                    <a16:rowId xmlns:a16="http://schemas.microsoft.com/office/drawing/2014/main" val="1292408963"/>
                  </a:ext>
                </a:extLst>
              </a:tr>
              <a:tr h="206110">
                <a:tc>
                  <a:txBody>
                    <a:bodyPr/>
                    <a:lstStyle/>
                    <a:p>
                      <a:pPr marL="0" marR="0">
                        <a:lnSpc>
                          <a:spcPct val="107000"/>
                        </a:lnSpc>
                        <a:spcBef>
                          <a:spcPts val="0"/>
                        </a:spcBef>
                        <a:spcAft>
                          <a:spcPts val="0"/>
                        </a:spcAft>
                      </a:pPr>
                      <a:r>
                        <a:rPr lang="en-US" sz="1200">
                          <a:effectLst/>
                        </a:rPr>
                        <a:t>Joshua begins rule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tc>
                  <a:txBody>
                    <a:bodyPr/>
                    <a:lstStyle/>
                    <a:p>
                      <a:pPr marL="0" marR="0">
                        <a:lnSpc>
                          <a:spcPct val="107000"/>
                        </a:lnSpc>
                        <a:spcBef>
                          <a:spcPts val="0"/>
                        </a:spcBef>
                        <a:spcAft>
                          <a:spcPts val="0"/>
                        </a:spcAft>
                      </a:pPr>
                      <a:r>
                        <a:rPr lang="en-US" sz="1200">
                          <a:effectLst/>
                        </a:rPr>
                        <a:t>1406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tc>
                  <a:txBody>
                    <a:bodyPr/>
                    <a:lstStyle/>
                    <a:p>
                      <a:pPr marL="0" marR="0">
                        <a:lnSpc>
                          <a:spcPct val="107000"/>
                        </a:lnSpc>
                        <a:spcBef>
                          <a:spcPts val="0"/>
                        </a:spcBef>
                        <a:spcAft>
                          <a:spcPts val="0"/>
                        </a:spcAft>
                      </a:pPr>
                      <a:r>
                        <a:rPr lang="en-US" sz="1200">
                          <a:effectLst/>
                        </a:rPr>
                        <a:t>Deuteronomy 34:9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extLst>
                  <a:ext uri="{0D108BD9-81ED-4DB2-BD59-A6C34878D82A}">
                    <a16:rowId xmlns:a16="http://schemas.microsoft.com/office/drawing/2014/main" val="3090405261"/>
                  </a:ext>
                </a:extLst>
              </a:tr>
              <a:tr h="206110">
                <a:tc>
                  <a:txBody>
                    <a:bodyPr/>
                    <a:lstStyle/>
                    <a:p>
                      <a:pPr marL="0" marR="0">
                        <a:lnSpc>
                          <a:spcPct val="107000"/>
                        </a:lnSpc>
                        <a:spcBef>
                          <a:spcPts val="0"/>
                        </a:spcBef>
                        <a:spcAft>
                          <a:spcPts val="0"/>
                        </a:spcAft>
                      </a:pPr>
                      <a:r>
                        <a:rPr lang="en-US" sz="1200">
                          <a:effectLst/>
                        </a:rPr>
                        <a:t>Jericho falls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tc>
                  <a:txBody>
                    <a:bodyPr/>
                    <a:lstStyle/>
                    <a:p>
                      <a:pPr marL="0" marR="0">
                        <a:lnSpc>
                          <a:spcPct val="107000"/>
                        </a:lnSpc>
                        <a:spcBef>
                          <a:spcPts val="0"/>
                        </a:spcBef>
                        <a:spcAft>
                          <a:spcPts val="0"/>
                        </a:spcAft>
                      </a:pPr>
                      <a:r>
                        <a:rPr lang="en-US" sz="1200">
                          <a:effectLst/>
                        </a:rPr>
                        <a:t>1346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tc>
                  <a:txBody>
                    <a:bodyPr/>
                    <a:lstStyle/>
                    <a:p>
                      <a:pPr marL="0" marR="0">
                        <a:lnSpc>
                          <a:spcPct val="107000"/>
                        </a:lnSpc>
                        <a:spcBef>
                          <a:spcPts val="0"/>
                        </a:spcBef>
                        <a:spcAft>
                          <a:spcPts val="0"/>
                        </a:spcAft>
                      </a:pPr>
                      <a:r>
                        <a:rPr lang="en-US" sz="1200">
                          <a:effectLst/>
                        </a:rPr>
                        <a:t>Joshua 5:10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extLst>
                  <a:ext uri="{0D108BD9-81ED-4DB2-BD59-A6C34878D82A}">
                    <a16:rowId xmlns:a16="http://schemas.microsoft.com/office/drawing/2014/main" val="1630175023"/>
                  </a:ext>
                </a:extLst>
              </a:tr>
              <a:tr h="206110">
                <a:tc>
                  <a:txBody>
                    <a:bodyPr/>
                    <a:lstStyle/>
                    <a:p>
                      <a:pPr marL="0" marR="0">
                        <a:lnSpc>
                          <a:spcPct val="107000"/>
                        </a:lnSpc>
                        <a:spcBef>
                          <a:spcPts val="0"/>
                        </a:spcBef>
                        <a:spcAft>
                          <a:spcPts val="0"/>
                        </a:spcAft>
                      </a:pPr>
                      <a:r>
                        <a:rPr lang="en-US" sz="1200">
                          <a:effectLst/>
                        </a:rPr>
                        <a:t>Joshua dies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tc>
                  <a:txBody>
                    <a:bodyPr/>
                    <a:lstStyle/>
                    <a:p>
                      <a:pPr marL="0" marR="0">
                        <a:lnSpc>
                          <a:spcPct val="107000"/>
                        </a:lnSpc>
                        <a:spcBef>
                          <a:spcPts val="0"/>
                        </a:spcBef>
                        <a:spcAft>
                          <a:spcPts val="0"/>
                        </a:spcAft>
                      </a:pPr>
                      <a:r>
                        <a:rPr lang="en-US" sz="1200">
                          <a:effectLst/>
                        </a:rPr>
                        <a:t>1356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tc>
                  <a:txBody>
                    <a:bodyPr/>
                    <a:lstStyle/>
                    <a:p>
                      <a:pPr marL="0" marR="0">
                        <a:lnSpc>
                          <a:spcPct val="107000"/>
                        </a:lnSpc>
                        <a:spcBef>
                          <a:spcPts val="0"/>
                        </a:spcBef>
                        <a:spcAft>
                          <a:spcPts val="0"/>
                        </a:spcAft>
                      </a:pPr>
                      <a:r>
                        <a:rPr lang="en-US" sz="1200">
                          <a:effectLst/>
                        </a:rPr>
                        <a:t>Joshua 24:29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extLst>
                  <a:ext uri="{0D108BD9-81ED-4DB2-BD59-A6C34878D82A}">
                    <a16:rowId xmlns:a16="http://schemas.microsoft.com/office/drawing/2014/main" val="3103846768"/>
                  </a:ext>
                </a:extLst>
              </a:tr>
              <a:tr h="206110">
                <a:tc>
                  <a:txBody>
                    <a:bodyPr/>
                    <a:lstStyle/>
                    <a:p>
                      <a:pPr marL="0" marR="0">
                        <a:lnSpc>
                          <a:spcPct val="107000"/>
                        </a:lnSpc>
                        <a:spcBef>
                          <a:spcPts val="0"/>
                        </a:spcBef>
                        <a:spcAft>
                          <a:spcPts val="0"/>
                        </a:spcAft>
                      </a:pPr>
                      <a:r>
                        <a:rPr lang="en-US" sz="1200">
                          <a:effectLst/>
                        </a:rPr>
                        <a:t>Judges begin rule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tc>
                  <a:txBody>
                    <a:bodyPr/>
                    <a:lstStyle/>
                    <a:p>
                      <a:pPr marL="0" marR="0">
                        <a:lnSpc>
                          <a:spcPct val="107000"/>
                        </a:lnSpc>
                        <a:spcBef>
                          <a:spcPts val="0"/>
                        </a:spcBef>
                        <a:spcAft>
                          <a:spcPts val="0"/>
                        </a:spcAft>
                      </a:pPr>
                      <a:r>
                        <a:rPr lang="en-US" sz="1200">
                          <a:effectLst/>
                        </a:rPr>
                        <a:t>1350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tc>
                  <a:txBody>
                    <a:bodyPr/>
                    <a:lstStyle/>
                    <a:p>
                      <a:pPr marL="0" marR="0">
                        <a:lnSpc>
                          <a:spcPct val="107000"/>
                        </a:lnSpc>
                        <a:spcBef>
                          <a:spcPts val="0"/>
                        </a:spcBef>
                        <a:spcAft>
                          <a:spcPts val="0"/>
                        </a:spcAft>
                      </a:pPr>
                      <a:r>
                        <a:rPr lang="en-US" sz="1200">
                          <a:effectLst/>
                        </a:rPr>
                        <a:t>Judges 1:1-2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extLst>
                  <a:ext uri="{0D108BD9-81ED-4DB2-BD59-A6C34878D82A}">
                    <a16:rowId xmlns:a16="http://schemas.microsoft.com/office/drawing/2014/main" val="36899507"/>
                  </a:ext>
                </a:extLst>
              </a:tr>
              <a:tr h="206110">
                <a:tc>
                  <a:txBody>
                    <a:bodyPr/>
                    <a:lstStyle/>
                    <a:p>
                      <a:pPr marL="0" marR="0">
                        <a:lnSpc>
                          <a:spcPct val="107000"/>
                        </a:lnSpc>
                        <a:spcBef>
                          <a:spcPts val="0"/>
                        </a:spcBef>
                        <a:spcAft>
                          <a:spcPts val="0"/>
                        </a:spcAft>
                      </a:pPr>
                      <a:r>
                        <a:rPr lang="en-US" sz="1200">
                          <a:effectLst/>
                        </a:rPr>
                        <a:t>Saul becomes first king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tc>
                  <a:txBody>
                    <a:bodyPr/>
                    <a:lstStyle/>
                    <a:p>
                      <a:pPr marL="0" marR="0">
                        <a:lnSpc>
                          <a:spcPct val="107000"/>
                        </a:lnSpc>
                        <a:spcBef>
                          <a:spcPts val="0"/>
                        </a:spcBef>
                        <a:spcAft>
                          <a:spcPts val="0"/>
                        </a:spcAft>
                      </a:pPr>
                      <a:r>
                        <a:rPr lang="en-US" sz="1200">
                          <a:effectLst/>
                        </a:rPr>
                        <a:t>1050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tc>
                  <a:txBody>
                    <a:bodyPr/>
                    <a:lstStyle/>
                    <a:p>
                      <a:pPr marL="0" marR="0">
                        <a:lnSpc>
                          <a:spcPct val="107000"/>
                        </a:lnSpc>
                        <a:spcBef>
                          <a:spcPts val="0"/>
                        </a:spcBef>
                        <a:spcAft>
                          <a:spcPts val="0"/>
                        </a:spcAft>
                      </a:pPr>
                      <a:r>
                        <a:rPr lang="en-US" sz="1200">
                          <a:effectLst/>
                        </a:rPr>
                        <a:t>Judges 11:26; I Samuel 10: Acts 13:21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extLst>
                  <a:ext uri="{0D108BD9-81ED-4DB2-BD59-A6C34878D82A}">
                    <a16:rowId xmlns:a16="http://schemas.microsoft.com/office/drawing/2014/main" val="62625839"/>
                  </a:ext>
                </a:extLst>
              </a:tr>
              <a:tr h="206110">
                <a:tc>
                  <a:txBody>
                    <a:bodyPr/>
                    <a:lstStyle/>
                    <a:p>
                      <a:pPr marL="0" marR="0">
                        <a:lnSpc>
                          <a:spcPct val="107000"/>
                        </a:lnSpc>
                        <a:spcBef>
                          <a:spcPts val="0"/>
                        </a:spcBef>
                        <a:spcAft>
                          <a:spcPts val="0"/>
                        </a:spcAft>
                      </a:pPr>
                      <a:r>
                        <a:rPr lang="en-US" sz="1200">
                          <a:effectLst/>
                        </a:rPr>
                        <a:t>David begins reign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tc>
                  <a:txBody>
                    <a:bodyPr/>
                    <a:lstStyle/>
                    <a:p>
                      <a:pPr marL="0" marR="0">
                        <a:lnSpc>
                          <a:spcPct val="107000"/>
                        </a:lnSpc>
                        <a:spcBef>
                          <a:spcPts val="0"/>
                        </a:spcBef>
                        <a:spcAft>
                          <a:spcPts val="0"/>
                        </a:spcAft>
                      </a:pPr>
                      <a:r>
                        <a:rPr lang="en-US" sz="1200">
                          <a:effectLst/>
                        </a:rPr>
                        <a:t>1010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tc>
                  <a:txBody>
                    <a:bodyPr/>
                    <a:lstStyle/>
                    <a:p>
                      <a:pPr marL="0" marR="0">
                        <a:lnSpc>
                          <a:spcPct val="107000"/>
                        </a:lnSpc>
                        <a:spcBef>
                          <a:spcPts val="0"/>
                        </a:spcBef>
                        <a:spcAft>
                          <a:spcPts val="0"/>
                        </a:spcAft>
                      </a:pPr>
                      <a:r>
                        <a:rPr lang="en-US" sz="1200" dirty="0">
                          <a:effectLst/>
                        </a:rPr>
                        <a:t>II Samuel 5:4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622" marR="51622" marT="0" marB="0"/>
                </a:tc>
                <a:extLst>
                  <a:ext uri="{0D108BD9-81ED-4DB2-BD59-A6C34878D82A}">
                    <a16:rowId xmlns:a16="http://schemas.microsoft.com/office/drawing/2014/main" val="696294524"/>
                  </a:ext>
                </a:extLst>
              </a:tr>
            </a:tbl>
          </a:graphicData>
        </a:graphic>
      </p:graphicFrame>
    </p:spTree>
    <p:extLst>
      <p:ext uri="{BB962C8B-B14F-4D97-AF65-F5344CB8AC3E}">
        <p14:creationId xmlns:p14="http://schemas.microsoft.com/office/powerpoint/2010/main" val="1081948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7DB1BF-302A-4578-B4CC-17D4B4267128}"/>
              </a:ext>
            </a:extLst>
          </p:cNvPr>
          <p:cNvSpPr>
            <a:spLocks noGrp="1"/>
          </p:cNvSpPr>
          <p:nvPr>
            <p:ph type="title"/>
          </p:nvPr>
        </p:nvSpPr>
        <p:spPr>
          <a:xfrm>
            <a:off x="838200" y="365125"/>
            <a:ext cx="10515600" cy="1325563"/>
          </a:xfrm>
        </p:spPr>
        <p:txBody>
          <a:bodyPr>
            <a:normAutofit/>
          </a:bodyPr>
          <a:lstStyle/>
          <a:p>
            <a:pPr algn="ctr"/>
            <a:r>
              <a:rPr lang="en-US" sz="4600">
                <a:solidFill>
                  <a:srgbClr val="FFFFFF"/>
                </a:solidFill>
              </a:rPr>
              <a:t>From David to Hezekiah</a:t>
            </a:r>
          </a:p>
        </p:txBody>
      </p:sp>
      <p:graphicFrame>
        <p:nvGraphicFramePr>
          <p:cNvPr id="4" name="Content Placeholder 3">
            <a:extLst>
              <a:ext uri="{FF2B5EF4-FFF2-40B4-BE49-F238E27FC236}">
                <a16:creationId xmlns:a16="http://schemas.microsoft.com/office/drawing/2014/main" id="{825D6557-95B9-4A1A-BC59-683E0382F6C9}"/>
              </a:ext>
            </a:extLst>
          </p:cNvPr>
          <p:cNvGraphicFramePr>
            <a:graphicFrameLocks noGrp="1"/>
          </p:cNvGraphicFramePr>
          <p:nvPr>
            <p:ph idx="1"/>
            <p:extLst>
              <p:ext uri="{D42A27DB-BD31-4B8C-83A1-F6EECF244321}">
                <p14:modId xmlns:p14="http://schemas.microsoft.com/office/powerpoint/2010/main" val="455946120"/>
              </p:ext>
            </p:extLst>
          </p:nvPr>
        </p:nvGraphicFramePr>
        <p:xfrm>
          <a:off x="973122" y="1911351"/>
          <a:ext cx="10880521" cy="4877391"/>
        </p:xfrm>
        <a:graphic>
          <a:graphicData uri="http://schemas.openxmlformats.org/drawingml/2006/table">
            <a:tbl>
              <a:tblPr firstRow="1" firstCol="1" bandRow="1">
                <a:tableStyleId>{5C22544A-7EE6-4342-B048-85BDC9FD1C3A}</a:tableStyleId>
              </a:tblPr>
              <a:tblGrid>
                <a:gridCol w="4160641">
                  <a:extLst>
                    <a:ext uri="{9D8B030D-6E8A-4147-A177-3AD203B41FA5}">
                      <a16:colId xmlns:a16="http://schemas.microsoft.com/office/drawing/2014/main" val="315270477"/>
                    </a:ext>
                  </a:extLst>
                </a:gridCol>
                <a:gridCol w="1153128">
                  <a:extLst>
                    <a:ext uri="{9D8B030D-6E8A-4147-A177-3AD203B41FA5}">
                      <a16:colId xmlns:a16="http://schemas.microsoft.com/office/drawing/2014/main" val="4014669414"/>
                    </a:ext>
                  </a:extLst>
                </a:gridCol>
                <a:gridCol w="5566752">
                  <a:extLst>
                    <a:ext uri="{9D8B030D-6E8A-4147-A177-3AD203B41FA5}">
                      <a16:colId xmlns:a16="http://schemas.microsoft.com/office/drawing/2014/main" val="2159868801"/>
                    </a:ext>
                  </a:extLst>
                </a:gridCol>
              </a:tblGrid>
              <a:tr h="200616">
                <a:tc>
                  <a:txBody>
                    <a:bodyPr/>
                    <a:lstStyle/>
                    <a:p>
                      <a:pPr marL="0" marR="0">
                        <a:lnSpc>
                          <a:spcPct val="107000"/>
                        </a:lnSpc>
                        <a:spcBef>
                          <a:spcPts val="0"/>
                        </a:spcBef>
                        <a:spcAft>
                          <a:spcPts val="0"/>
                        </a:spcAft>
                      </a:pPr>
                      <a:r>
                        <a:rPr lang="en-US" sz="1200">
                          <a:effectLst/>
                        </a:rPr>
                        <a:t>Solomon begins reign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a:effectLst/>
                        </a:rPr>
                        <a:t>970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a:effectLst/>
                        </a:rPr>
                        <a:t>I Kings 6:1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extLst>
                  <a:ext uri="{0D108BD9-81ED-4DB2-BD59-A6C34878D82A}">
                    <a16:rowId xmlns:a16="http://schemas.microsoft.com/office/drawing/2014/main" val="3079066964"/>
                  </a:ext>
                </a:extLst>
              </a:tr>
              <a:tr h="184640">
                <a:tc>
                  <a:txBody>
                    <a:bodyPr/>
                    <a:lstStyle/>
                    <a:p>
                      <a:pPr marL="0" marR="0">
                        <a:lnSpc>
                          <a:spcPct val="107000"/>
                        </a:lnSpc>
                        <a:spcBef>
                          <a:spcPts val="0"/>
                        </a:spcBef>
                        <a:spcAft>
                          <a:spcPts val="0"/>
                        </a:spcAft>
                      </a:pPr>
                      <a:r>
                        <a:rPr lang="en-US" sz="1200">
                          <a:effectLst/>
                        </a:rPr>
                        <a:t>Solomon begins building temple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a:effectLst/>
                        </a:rPr>
                        <a:t>966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a:effectLst/>
                        </a:rPr>
                        <a:t>I Kings 6:1 (480 years after Exodus); I Kings 11:42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extLst>
                  <a:ext uri="{0D108BD9-81ED-4DB2-BD59-A6C34878D82A}">
                    <a16:rowId xmlns:a16="http://schemas.microsoft.com/office/drawing/2014/main" val="375071593"/>
                  </a:ext>
                </a:extLst>
              </a:tr>
              <a:tr h="184640">
                <a:tc>
                  <a:txBody>
                    <a:bodyPr/>
                    <a:lstStyle/>
                    <a:p>
                      <a:pPr marL="0" marR="0">
                        <a:lnSpc>
                          <a:spcPct val="107000"/>
                        </a:lnSpc>
                        <a:spcBef>
                          <a:spcPts val="0"/>
                        </a:spcBef>
                        <a:spcAft>
                          <a:spcPts val="0"/>
                        </a:spcAft>
                      </a:pPr>
                      <a:r>
                        <a:rPr lang="en-US" sz="1200">
                          <a:effectLst/>
                        </a:rPr>
                        <a:t>Solomon completes temple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a:effectLst/>
                        </a:rPr>
                        <a:t>959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a:effectLst/>
                        </a:rPr>
                        <a:t>II Chronicles 2:3, 5:13-14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extLst>
                  <a:ext uri="{0D108BD9-81ED-4DB2-BD59-A6C34878D82A}">
                    <a16:rowId xmlns:a16="http://schemas.microsoft.com/office/drawing/2014/main" val="3868697695"/>
                  </a:ext>
                </a:extLst>
              </a:tr>
              <a:tr h="184640">
                <a:tc>
                  <a:txBody>
                    <a:bodyPr/>
                    <a:lstStyle/>
                    <a:p>
                      <a:pPr marL="0" marR="0">
                        <a:lnSpc>
                          <a:spcPct val="107000"/>
                        </a:lnSpc>
                        <a:spcBef>
                          <a:spcPts val="0"/>
                        </a:spcBef>
                        <a:spcAft>
                          <a:spcPts val="0"/>
                        </a:spcAft>
                      </a:pPr>
                      <a:r>
                        <a:rPr lang="en-US" sz="1200">
                          <a:effectLst/>
                        </a:rPr>
                        <a:t>Death of Solomon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a:effectLst/>
                        </a:rPr>
                        <a:t>930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a:effectLst/>
                        </a:rPr>
                        <a:t>I Kings 14:21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extLst>
                  <a:ext uri="{0D108BD9-81ED-4DB2-BD59-A6C34878D82A}">
                    <a16:rowId xmlns:a16="http://schemas.microsoft.com/office/drawing/2014/main" val="3499249339"/>
                  </a:ext>
                </a:extLst>
              </a:tr>
              <a:tr h="184640">
                <a:tc>
                  <a:txBody>
                    <a:bodyPr/>
                    <a:lstStyle/>
                    <a:p>
                      <a:pPr marL="0" marR="0">
                        <a:lnSpc>
                          <a:spcPct val="107000"/>
                        </a:lnSpc>
                        <a:spcBef>
                          <a:spcPts val="0"/>
                        </a:spcBef>
                        <a:spcAft>
                          <a:spcPts val="0"/>
                        </a:spcAft>
                      </a:pPr>
                      <a:r>
                        <a:rPr lang="en-US" sz="1200">
                          <a:effectLst/>
                        </a:rPr>
                        <a:t>Rehoboam reigns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a:effectLst/>
                        </a:rPr>
                        <a:t>930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a:effectLst/>
                        </a:rPr>
                        <a:t>I Kings 14:21-31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extLst>
                  <a:ext uri="{0D108BD9-81ED-4DB2-BD59-A6C34878D82A}">
                    <a16:rowId xmlns:a16="http://schemas.microsoft.com/office/drawing/2014/main" val="1728304922"/>
                  </a:ext>
                </a:extLst>
              </a:tr>
              <a:tr h="184640">
                <a:tc>
                  <a:txBody>
                    <a:bodyPr/>
                    <a:lstStyle/>
                    <a:p>
                      <a:pPr marL="0" marR="0">
                        <a:lnSpc>
                          <a:spcPct val="107000"/>
                        </a:lnSpc>
                        <a:spcBef>
                          <a:spcPts val="0"/>
                        </a:spcBef>
                        <a:spcAft>
                          <a:spcPts val="0"/>
                        </a:spcAft>
                      </a:pPr>
                      <a:r>
                        <a:rPr lang="en-US" sz="1200">
                          <a:effectLst/>
                        </a:rPr>
                        <a:t>Israel splits from Judah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a:effectLst/>
                        </a:rPr>
                        <a:t>930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a:effectLst/>
                        </a:rPr>
                        <a:t>I Kings 12:13-24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extLst>
                  <a:ext uri="{0D108BD9-81ED-4DB2-BD59-A6C34878D82A}">
                    <a16:rowId xmlns:a16="http://schemas.microsoft.com/office/drawing/2014/main" val="2326637193"/>
                  </a:ext>
                </a:extLst>
              </a:tr>
              <a:tr h="184640">
                <a:tc>
                  <a:txBody>
                    <a:bodyPr/>
                    <a:lstStyle/>
                    <a:p>
                      <a:pPr marL="0" marR="0">
                        <a:lnSpc>
                          <a:spcPct val="107000"/>
                        </a:lnSpc>
                        <a:spcBef>
                          <a:spcPts val="0"/>
                        </a:spcBef>
                        <a:spcAft>
                          <a:spcPts val="0"/>
                        </a:spcAft>
                      </a:pPr>
                      <a:r>
                        <a:rPr lang="en-US" sz="1200">
                          <a:effectLst/>
                        </a:rPr>
                        <a:t>Rehoboam reign ends in Judah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a:effectLst/>
                        </a:rPr>
                        <a:t>896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a:effectLst/>
                        </a:rPr>
                        <a:t>II Chronicles 12:13-16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extLst>
                  <a:ext uri="{0D108BD9-81ED-4DB2-BD59-A6C34878D82A}">
                    <a16:rowId xmlns:a16="http://schemas.microsoft.com/office/drawing/2014/main" val="889861179"/>
                  </a:ext>
                </a:extLst>
              </a:tr>
              <a:tr h="184640">
                <a:tc>
                  <a:txBody>
                    <a:bodyPr/>
                    <a:lstStyle/>
                    <a:p>
                      <a:pPr marL="0" marR="0">
                        <a:lnSpc>
                          <a:spcPct val="107000"/>
                        </a:lnSpc>
                        <a:spcBef>
                          <a:spcPts val="0"/>
                        </a:spcBef>
                        <a:spcAft>
                          <a:spcPts val="0"/>
                        </a:spcAft>
                      </a:pPr>
                      <a:r>
                        <a:rPr lang="en-US" sz="1200">
                          <a:effectLst/>
                        </a:rPr>
                        <a:t>Abijam reigns over Judah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a:effectLst/>
                        </a:rPr>
                        <a:t>913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a:effectLst/>
                        </a:rPr>
                        <a:t>I Kings 15:1-6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extLst>
                  <a:ext uri="{0D108BD9-81ED-4DB2-BD59-A6C34878D82A}">
                    <a16:rowId xmlns:a16="http://schemas.microsoft.com/office/drawing/2014/main" val="4054852884"/>
                  </a:ext>
                </a:extLst>
              </a:tr>
              <a:tr h="184640">
                <a:tc>
                  <a:txBody>
                    <a:bodyPr/>
                    <a:lstStyle/>
                    <a:p>
                      <a:pPr marL="0" marR="0">
                        <a:lnSpc>
                          <a:spcPct val="107000"/>
                        </a:lnSpc>
                        <a:spcBef>
                          <a:spcPts val="0"/>
                        </a:spcBef>
                        <a:spcAft>
                          <a:spcPts val="0"/>
                        </a:spcAft>
                      </a:pPr>
                      <a:r>
                        <a:rPr lang="en-US" sz="1200">
                          <a:effectLst/>
                        </a:rPr>
                        <a:t>Asa reigns over Judah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a:effectLst/>
                        </a:rPr>
                        <a:t>910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a:effectLst/>
                        </a:rPr>
                        <a:t>I Kings 15:9-24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extLst>
                  <a:ext uri="{0D108BD9-81ED-4DB2-BD59-A6C34878D82A}">
                    <a16:rowId xmlns:a16="http://schemas.microsoft.com/office/drawing/2014/main" val="3317324287"/>
                  </a:ext>
                </a:extLst>
              </a:tr>
              <a:tr h="184640">
                <a:tc>
                  <a:txBody>
                    <a:bodyPr/>
                    <a:lstStyle/>
                    <a:p>
                      <a:pPr marL="0" marR="0">
                        <a:lnSpc>
                          <a:spcPct val="107000"/>
                        </a:lnSpc>
                        <a:spcBef>
                          <a:spcPts val="0"/>
                        </a:spcBef>
                        <a:spcAft>
                          <a:spcPts val="0"/>
                        </a:spcAft>
                      </a:pPr>
                      <a:r>
                        <a:rPr lang="en-US" sz="1200">
                          <a:effectLst/>
                        </a:rPr>
                        <a:t>Jehoshaphat reigns over Judah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a:effectLst/>
                        </a:rPr>
                        <a:t>872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a:effectLst/>
                        </a:rPr>
                        <a:t>I Kings 22:41-50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extLst>
                  <a:ext uri="{0D108BD9-81ED-4DB2-BD59-A6C34878D82A}">
                    <a16:rowId xmlns:a16="http://schemas.microsoft.com/office/drawing/2014/main" val="1794391353"/>
                  </a:ext>
                </a:extLst>
              </a:tr>
              <a:tr h="184640">
                <a:tc>
                  <a:txBody>
                    <a:bodyPr/>
                    <a:lstStyle/>
                    <a:p>
                      <a:pPr marL="0" marR="0">
                        <a:lnSpc>
                          <a:spcPct val="107000"/>
                        </a:lnSpc>
                        <a:spcBef>
                          <a:spcPts val="0"/>
                        </a:spcBef>
                        <a:spcAft>
                          <a:spcPts val="0"/>
                        </a:spcAft>
                      </a:pPr>
                      <a:r>
                        <a:rPr lang="en-US" sz="1200">
                          <a:effectLst/>
                        </a:rPr>
                        <a:t>Ahab begins reign in Israel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a:effectLst/>
                        </a:rPr>
                        <a:t>872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a:effectLst/>
                        </a:rPr>
                        <a:t>I Kings 16:29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extLst>
                  <a:ext uri="{0D108BD9-81ED-4DB2-BD59-A6C34878D82A}">
                    <a16:rowId xmlns:a16="http://schemas.microsoft.com/office/drawing/2014/main" val="1067697387"/>
                  </a:ext>
                </a:extLst>
              </a:tr>
              <a:tr h="184640">
                <a:tc>
                  <a:txBody>
                    <a:bodyPr/>
                    <a:lstStyle/>
                    <a:p>
                      <a:pPr marL="0" marR="0">
                        <a:lnSpc>
                          <a:spcPct val="107000"/>
                        </a:lnSpc>
                        <a:spcBef>
                          <a:spcPts val="0"/>
                        </a:spcBef>
                        <a:spcAft>
                          <a:spcPts val="0"/>
                        </a:spcAft>
                      </a:pPr>
                      <a:r>
                        <a:rPr lang="en-US" sz="1200">
                          <a:effectLst/>
                        </a:rPr>
                        <a:t>Jehoram reigns over Judah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a:effectLst/>
                        </a:rPr>
                        <a:t>853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dirty="0">
                          <a:effectLst/>
                        </a:rPr>
                        <a:t>II Kings 8:16-24 (ruled with father for four years)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extLst>
                  <a:ext uri="{0D108BD9-81ED-4DB2-BD59-A6C34878D82A}">
                    <a16:rowId xmlns:a16="http://schemas.microsoft.com/office/drawing/2014/main" val="2175107334"/>
                  </a:ext>
                </a:extLst>
              </a:tr>
              <a:tr h="184640">
                <a:tc>
                  <a:txBody>
                    <a:bodyPr/>
                    <a:lstStyle/>
                    <a:p>
                      <a:pPr marL="0" marR="0">
                        <a:lnSpc>
                          <a:spcPct val="107000"/>
                        </a:lnSpc>
                        <a:spcBef>
                          <a:spcPts val="0"/>
                        </a:spcBef>
                        <a:spcAft>
                          <a:spcPts val="0"/>
                        </a:spcAft>
                      </a:pPr>
                      <a:r>
                        <a:rPr lang="en-US" sz="1200">
                          <a:effectLst/>
                        </a:rPr>
                        <a:t>Prophet Elijah raptured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a:effectLst/>
                        </a:rPr>
                        <a:t>852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a:effectLst/>
                        </a:rPr>
                        <a:t>II Kings 2; II Chronicles 12:13-16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extLst>
                  <a:ext uri="{0D108BD9-81ED-4DB2-BD59-A6C34878D82A}">
                    <a16:rowId xmlns:a16="http://schemas.microsoft.com/office/drawing/2014/main" val="1739732361"/>
                  </a:ext>
                </a:extLst>
              </a:tr>
              <a:tr h="184640">
                <a:tc>
                  <a:txBody>
                    <a:bodyPr/>
                    <a:lstStyle/>
                    <a:p>
                      <a:pPr marL="0" marR="0">
                        <a:lnSpc>
                          <a:spcPct val="107000"/>
                        </a:lnSpc>
                        <a:spcBef>
                          <a:spcPts val="0"/>
                        </a:spcBef>
                        <a:spcAft>
                          <a:spcPts val="0"/>
                        </a:spcAft>
                      </a:pPr>
                      <a:r>
                        <a:rPr lang="en-US" sz="1200">
                          <a:effectLst/>
                        </a:rPr>
                        <a:t>Ahaziah reigns over Judah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a:effectLst/>
                        </a:rPr>
                        <a:t>841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a:effectLst/>
                        </a:rPr>
                        <a:t>II Kings 8:25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extLst>
                  <a:ext uri="{0D108BD9-81ED-4DB2-BD59-A6C34878D82A}">
                    <a16:rowId xmlns:a16="http://schemas.microsoft.com/office/drawing/2014/main" val="855536162"/>
                  </a:ext>
                </a:extLst>
              </a:tr>
              <a:tr h="184640">
                <a:tc>
                  <a:txBody>
                    <a:bodyPr/>
                    <a:lstStyle/>
                    <a:p>
                      <a:pPr marL="0" marR="0">
                        <a:lnSpc>
                          <a:spcPct val="107000"/>
                        </a:lnSpc>
                        <a:spcBef>
                          <a:spcPts val="0"/>
                        </a:spcBef>
                        <a:spcAft>
                          <a:spcPts val="0"/>
                        </a:spcAft>
                      </a:pPr>
                      <a:r>
                        <a:rPr lang="en-US" sz="1200">
                          <a:effectLst/>
                        </a:rPr>
                        <a:t>Queen Athaliah reigns over Judah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a:effectLst/>
                        </a:rPr>
                        <a:t>841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a:effectLst/>
                        </a:rPr>
                        <a:t>II Kings 11: 1-20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extLst>
                  <a:ext uri="{0D108BD9-81ED-4DB2-BD59-A6C34878D82A}">
                    <a16:rowId xmlns:a16="http://schemas.microsoft.com/office/drawing/2014/main" val="1204532943"/>
                  </a:ext>
                </a:extLst>
              </a:tr>
              <a:tr h="184640">
                <a:tc>
                  <a:txBody>
                    <a:bodyPr/>
                    <a:lstStyle/>
                    <a:p>
                      <a:pPr marL="0" marR="0">
                        <a:lnSpc>
                          <a:spcPct val="107000"/>
                        </a:lnSpc>
                        <a:spcBef>
                          <a:spcPts val="0"/>
                        </a:spcBef>
                        <a:spcAft>
                          <a:spcPts val="0"/>
                        </a:spcAft>
                      </a:pPr>
                      <a:r>
                        <a:rPr lang="en-US" sz="1200">
                          <a:effectLst/>
                        </a:rPr>
                        <a:t>Joash reigns over Judah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a:effectLst/>
                        </a:rPr>
                        <a:t>835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a:effectLst/>
                        </a:rPr>
                        <a:t>II Kings 11:12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extLst>
                  <a:ext uri="{0D108BD9-81ED-4DB2-BD59-A6C34878D82A}">
                    <a16:rowId xmlns:a16="http://schemas.microsoft.com/office/drawing/2014/main" val="697085828"/>
                  </a:ext>
                </a:extLst>
              </a:tr>
              <a:tr h="184640">
                <a:tc>
                  <a:txBody>
                    <a:bodyPr/>
                    <a:lstStyle/>
                    <a:p>
                      <a:pPr marL="0" marR="0">
                        <a:lnSpc>
                          <a:spcPct val="107000"/>
                        </a:lnSpc>
                        <a:spcBef>
                          <a:spcPts val="0"/>
                        </a:spcBef>
                        <a:spcAft>
                          <a:spcPts val="0"/>
                        </a:spcAft>
                      </a:pPr>
                      <a:r>
                        <a:rPr lang="en-US" sz="1200">
                          <a:effectLst/>
                        </a:rPr>
                        <a:t>Amaziah reigns over Judah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a:effectLst/>
                        </a:rPr>
                        <a:t>796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a:effectLst/>
                        </a:rPr>
                        <a:t>II Kings 14:1-20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extLst>
                  <a:ext uri="{0D108BD9-81ED-4DB2-BD59-A6C34878D82A}">
                    <a16:rowId xmlns:a16="http://schemas.microsoft.com/office/drawing/2014/main" val="1478142613"/>
                  </a:ext>
                </a:extLst>
              </a:tr>
              <a:tr h="184640">
                <a:tc>
                  <a:txBody>
                    <a:bodyPr/>
                    <a:lstStyle/>
                    <a:p>
                      <a:pPr marL="0" marR="0">
                        <a:lnSpc>
                          <a:spcPct val="107000"/>
                        </a:lnSpc>
                        <a:spcBef>
                          <a:spcPts val="0"/>
                        </a:spcBef>
                        <a:spcAft>
                          <a:spcPts val="0"/>
                        </a:spcAft>
                      </a:pPr>
                      <a:r>
                        <a:rPr lang="en-US" sz="1200">
                          <a:effectLst/>
                        </a:rPr>
                        <a:t>Azariah reigns over Judah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a:effectLst/>
                        </a:rPr>
                        <a:t>192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a:effectLst/>
                        </a:rPr>
                        <a:t>II Kings 15:1-7 (overlaps with Amaziah)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extLst>
                  <a:ext uri="{0D108BD9-81ED-4DB2-BD59-A6C34878D82A}">
                    <a16:rowId xmlns:a16="http://schemas.microsoft.com/office/drawing/2014/main" val="103842594"/>
                  </a:ext>
                </a:extLst>
              </a:tr>
              <a:tr h="184640">
                <a:tc>
                  <a:txBody>
                    <a:bodyPr/>
                    <a:lstStyle/>
                    <a:p>
                      <a:pPr marL="0" marR="0">
                        <a:lnSpc>
                          <a:spcPct val="107000"/>
                        </a:lnSpc>
                        <a:spcBef>
                          <a:spcPts val="0"/>
                        </a:spcBef>
                        <a:spcAft>
                          <a:spcPts val="0"/>
                        </a:spcAft>
                      </a:pPr>
                      <a:r>
                        <a:rPr lang="en-US" sz="1200">
                          <a:effectLst/>
                        </a:rPr>
                        <a:t>Amos prophesizes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a:effectLst/>
                        </a:rPr>
                        <a:t>754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extLst>
                  <a:ext uri="{0D108BD9-81ED-4DB2-BD59-A6C34878D82A}">
                    <a16:rowId xmlns:a16="http://schemas.microsoft.com/office/drawing/2014/main" val="2705112020"/>
                  </a:ext>
                </a:extLst>
              </a:tr>
              <a:tr h="184640">
                <a:tc>
                  <a:txBody>
                    <a:bodyPr/>
                    <a:lstStyle/>
                    <a:p>
                      <a:pPr marL="0" marR="0">
                        <a:lnSpc>
                          <a:spcPct val="107000"/>
                        </a:lnSpc>
                        <a:spcBef>
                          <a:spcPts val="0"/>
                        </a:spcBef>
                        <a:spcAft>
                          <a:spcPts val="0"/>
                        </a:spcAft>
                      </a:pPr>
                      <a:r>
                        <a:rPr lang="en-US" sz="1200">
                          <a:effectLst/>
                        </a:rPr>
                        <a:t>Rome founded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a:effectLst/>
                        </a:rPr>
                        <a:t>753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extLst>
                  <a:ext uri="{0D108BD9-81ED-4DB2-BD59-A6C34878D82A}">
                    <a16:rowId xmlns:a16="http://schemas.microsoft.com/office/drawing/2014/main" val="3356149550"/>
                  </a:ext>
                </a:extLst>
              </a:tr>
              <a:tr h="184640">
                <a:tc>
                  <a:txBody>
                    <a:bodyPr/>
                    <a:lstStyle/>
                    <a:p>
                      <a:pPr marL="0" marR="0">
                        <a:lnSpc>
                          <a:spcPct val="107000"/>
                        </a:lnSpc>
                        <a:spcBef>
                          <a:spcPts val="0"/>
                        </a:spcBef>
                        <a:spcAft>
                          <a:spcPts val="0"/>
                        </a:spcAft>
                      </a:pPr>
                      <a:r>
                        <a:rPr lang="en-US" sz="1200">
                          <a:effectLst/>
                        </a:rPr>
                        <a:t>Jothan reigns over Judah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a:effectLst/>
                        </a:rPr>
                        <a:t>750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a:effectLst/>
                        </a:rPr>
                        <a:t>II Kings 15:32-38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extLst>
                  <a:ext uri="{0D108BD9-81ED-4DB2-BD59-A6C34878D82A}">
                    <a16:rowId xmlns:a16="http://schemas.microsoft.com/office/drawing/2014/main" val="57619489"/>
                  </a:ext>
                </a:extLst>
              </a:tr>
              <a:tr h="184640">
                <a:tc>
                  <a:txBody>
                    <a:bodyPr/>
                    <a:lstStyle/>
                    <a:p>
                      <a:pPr marL="0" marR="0">
                        <a:lnSpc>
                          <a:spcPct val="107000"/>
                        </a:lnSpc>
                        <a:spcBef>
                          <a:spcPts val="0"/>
                        </a:spcBef>
                        <a:spcAft>
                          <a:spcPts val="0"/>
                        </a:spcAft>
                      </a:pPr>
                      <a:r>
                        <a:rPr lang="en-US" sz="1200">
                          <a:effectLst/>
                        </a:rPr>
                        <a:t>Isaiah commissioned prophet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a:effectLst/>
                        </a:rPr>
                        <a:t>740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extLst>
                  <a:ext uri="{0D108BD9-81ED-4DB2-BD59-A6C34878D82A}">
                    <a16:rowId xmlns:a16="http://schemas.microsoft.com/office/drawing/2014/main" val="2545273133"/>
                  </a:ext>
                </a:extLst>
              </a:tr>
              <a:tr h="184640">
                <a:tc>
                  <a:txBody>
                    <a:bodyPr/>
                    <a:lstStyle/>
                    <a:p>
                      <a:pPr marL="0" marR="0">
                        <a:lnSpc>
                          <a:spcPct val="107000"/>
                        </a:lnSpc>
                        <a:spcBef>
                          <a:spcPts val="0"/>
                        </a:spcBef>
                        <a:spcAft>
                          <a:spcPts val="0"/>
                        </a:spcAft>
                      </a:pPr>
                      <a:r>
                        <a:rPr lang="en-US" sz="1200">
                          <a:effectLst/>
                        </a:rPr>
                        <a:t>Ahaz reigns over Judah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a:effectLst/>
                        </a:rPr>
                        <a:t>735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a:effectLst/>
                        </a:rPr>
                        <a:t>II Kings 15:32-38 (overlaps with Jotham)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extLst>
                  <a:ext uri="{0D108BD9-81ED-4DB2-BD59-A6C34878D82A}">
                    <a16:rowId xmlns:a16="http://schemas.microsoft.com/office/drawing/2014/main" val="2075675181"/>
                  </a:ext>
                </a:extLst>
              </a:tr>
              <a:tr h="184640">
                <a:tc>
                  <a:txBody>
                    <a:bodyPr/>
                    <a:lstStyle/>
                    <a:p>
                      <a:pPr marL="0" marR="0">
                        <a:lnSpc>
                          <a:spcPct val="107000"/>
                        </a:lnSpc>
                        <a:spcBef>
                          <a:spcPts val="0"/>
                        </a:spcBef>
                        <a:spcAft>
                          <a:spcPts val="0"/>
                        </a:spcAft>
                      </a:pPr>
                      <a:r>
                        <a:rPr lang="en-US" sz="1200">
                          <a:effectLst/>
                        </a:rPr>
                        <a:t>Jonah goes to Nineveh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a:effectLst/>
                        </a:rPr>
                        <a:t>725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extLst>
                  <a:ext uri="{0D108BD9-81ED-4DB2-BD59-A6C34878D82A}">
                    <a16:rowId xmlns:a16="http://schemas.microsoft.com/office/drawing/2014/main" val="3792692455"/>
                  </a:ext>
                </a:extLst>
              </a:tr>
              <a:tr h="184640">
                <a:tc>
                  <a:txBody>
                    <a:bodyPr/>
                    <a:lstStyle/>
                    <a:p>
                      <a:pPr marL="0" marR="0">
                        <a:lnSpc>
                          <a:spcPct val="107000"/>
                        </a:lnSpc>
                        <a:spcBef>
                          <a:spcPts val="0"/>
                        </a:spcBef>
                        <a:spcAft>
                          <a:spcPts val="0"/>
                        </a:spcAft>
                      </a:pPr>
                      <a:r>
                        <a:rPr lang="en-US" sz="1200">
                          <a:effectLst/>
                        </a:rPr>
                        <a:t>Assyria destroys Israel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a:effectLst/>
                        </a:rPr>
                        <a:t>722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extLst>
                  <a:ext uri="{0D108BD9-81ED-4DB2-BD59-A6C34878D82A}">
                    <a16:rowId xmlns:a16="http://schemas.microsoft.com/office/drawing/2014/main" val="765320417"/>
                  </a:ext>
                </a:extLst>
              </a:tr>
              <a:tr h="184640">
                <a:tc>
                  <a:txBody>
                    <a:bodyPr/>
                    <a:lstStyle/>
                    <a:p>
                      <a:pPr marL="0" marR="0">
                        <a:lnSpc>
                          <a:spcPct val="107000"/>
                        </a:lnSpc>
                        <a:spcBef>
                          <a:spcPts val="0"/>
                        </a:spcBef>
                        <a:spcAft>
                          <a:spcPts val="0"/>
                        </a:spcAft>
                      </a:pPr>
                      <a:r>
                        <a:rPr lang="en-US" sz="1200">
                          <a:effectLst/>
                        </a:rPr>
                        <a:t>Hezekiah rules over Judah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a:effectLst/>
                        </a:rPr>
                        <a:t>715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tc>
                  <a:txBody>
                    <a:bodyPr/>
                    <a:lstStyle/>
                    <a:p>
                      <a:pPr marL="0" marR="0">
                        <a:lnSpc>
                          <a:spcPct val="107000"/>
                        </a:lnSpc>
                        <a:spcBef>
                          <a:spcPts val="0"/>
                        </a:spcBef>
                        <a:spcAft>
                          <a:spcPts val="0"/>
                        </a:spcAft>
                      </a:pPr>
                      <a:r>
                        <a:rPr lang="en-US" sz="1200" dirty="0">
                          <a:effectLst/>
                        </a:rPr>
                        <a:t>II Kings 18:20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651" marR="47651" marT="0" marB="0"/>
                </a:tc>
                <a:extLst>
                  <a:ext uri="{0D108BD9-81ED-4DB2-BD59-A6C34878D82A}">
                    <a16:rowId xmlns:a16="http://schemas.microsoft.com/office/drawing/2014/main" val="3456697542"/>
                  </a:ext>
                </a:extLst>
              </a:tr>
            </a:tbl>
          </a:graphicData>
        </a:graphic>
      </p:graphicFrame>
    </p:spTree>
    <p:extLst>
      <p:ext uri="{BB962C8B-B14F-4D97-AF65-F5344CB8AC3E}">
        <p14:creationId xmlns:p14="http://schemas.microsoft.com/office/powerpoint/2010/main" val="40228658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TotalTime>
  <Words>3684</Words>
  <Application>Microsoft Office PowerPoint</Application>
  <PresentationFormat>Widescreen</PresentationFormat>
  <Paragraphs>682</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Symbol</vt:lpstr>
      <vt:lpstr>Times New Roman</vt:lpstr>
      <vt:lpstr>Office Theme</vt:lpstr>
      <vt:lpstr>The Bible Timeline</vt:lpstr>
      <vt:lpstr>Scriptural Support for the Bible Timeline</vt:lpstr>
      <vt:lpstr>Scriptural Support for the Bible Timeline</vt:lpstr>
      <vt:lpstr>Scriptural Support for the Bible Timeline</vt:lpstr>
      <vt:lpstr>Important Timeline Points</vt:lpstr>
      <vt:lpstr>The Times of the End</vt:lpstr>
      <vt:lpstr>From Adam to Abraham</vt:lpstr>
      <vt:lpstr>From Abraham to David</vt:lpstr>
      <vt:lpstr>From David to Hezekiah</vt:lpstr>
      <vt:lpstr>From Hosea to Daniel </vt:lpstr>
      <vt:lpstr>From Daniel to the Birth of Christ</vt:lpstr>
      <vt:lpstr>From Herod to the Destruction of the Temple</vt:lpstr>
      <vt:lpstr>From Domitian to the Present</vt:lpstr>
      <vt:lpstr>Projected Dates of the End Times</vt:lpstr>
      <vt:lpstr>Projected End Times Dates cont.</vt:lpstr>
      <vt:lpstr>Final Notes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Bible Timeline</dc:title>
  <dc:creator>Shawn Brandmahl</dc:creator>
  <cp:lastModifiedBy>Shawn Brandmahl</cp:lastModifiedBy>
  <cp:revision>29</cp:revision>
  <dcterms:created xsi:type="dcterms:W3CDTF">2022-01-05T17:36:25Z</dcterms:created>
  <dcterms:modified xsi:type="dcterms:W3CDTF">2022-02-28T20:35:01Z</dcterms:modified>
</cp:coreProperties>
</file>