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5C56C-930F-4916-A0F5-4BE808B436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934C462-8BA3-41E3-9E13-4BB679F7AA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7A9C940-A996-42E9-B426-F54B0564A909}"/>
              </a:ext>
            </a:extLst>
          </p:cNvPr>
          <p:cNvSpPr>
            <a:spLocks noGrp="1"/>
          </p:cNvSpPr>
          <p:nvPr>
            <p:ph type="dt" sz="half" idx="10"/>
          </p:nvPr>
        </p:nvSpPr>
        <p:spPr/>
        <p:txBody>
          <a:bodyPr/>
          <a:lstStyle/>
          <a:p>
            <a:fld id="{C8927BC8-10BC-464D-9EB9-51C937AC7D14}" type="datetimeFigureOut">
              <a:rPr lang="en-US" smtClean="0"/>
              <a:t>2/28/2022</a:t>
            </a:fld>
            <a:endParaRPr lang="en-US"/>
          </a:p>
        </p:txBody>
      </p:sp>
      <p:sp>
        <p:nvSpPr>
          <p:cNvPr id="5" name="Footer Placeholder 4">
            <a:extLst>
              <a:ext uri="{FF2B5EF4-FFF2-40B4-BE49-F238E27FC236}">
                <a16:creationId xmlns:a16="http://schemas.microsoft.com/office/drawing/2014/main" id="{8F6DCBC7-64B4-44F8-A61F-1696A1747A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30B3-D772-4567-BE1B-A21E079884BC}"/>
              </a:ext>
            </a:extLst>
          </p:cNvPr>
          <p:cNvSpPr>
            <a:spLocks noGrp="1"/>
          </p:cNvSpPr>
          <p:nvPr>
            <p:ph type="sldNum" sz="quarter" idx="12"/>
          </p:nvPr>
        </p:nvSpPr>
        <p:spPr/>
        <p:txBody>
          <a:bodyPr/>
          <a:lstStyle/>
          <a:p>
            <a:fld id="{1383DB49-7300-4FB6-A878-DB6A816CC78E}" type="slidenum">
              <a:rPr lang="en-US" smtClean="0"/>
              <a:t>‹#›</a:t>
            </a:fld>
            <a:endParaRPr lang="en-US"/>
          </a:p>
        </p:txBody>
      </p:sp>
    </p:spTree>
    <p:extLst>
      <p:ext uri="{BB962C8B-B14F-4D97-AF65-F5344CB8AC3E}">
        <p14:creationId xmlns:p14="http://schemas.microsoft.com/office/powerpoint/2010/main" val="2654465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7AEB5-0FF2-4F8D-9E9F-FAB3EA39B9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E88054-EEC4-48EA-81E1-CFB7A427D3C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453C25-439D-456D-BDFA-5D02075F9807}"/>
              </a:ext>
            </a:extLst>
          </p:cNvPr>
          <p:cNvSpPr>
            <a:spLocks noGrp="1"/>
          </p:cNvSpPr>
          <p:nvPr>
            <p:ph type="dt" sz="half" idx="10"/>
          </p:nvPr>
        </p:nvSpPr>
        <p:spPr/>
        <p:txBody>
          <a:bodyPr/>
          <a:lstStyle/>
          <a:p>
            <a:fld id="{C8927BC8-10BC-464D-9EB9-51C937AC7D14}" type="datetimeFigureOut">
              <a:rPr lang="en-US" smtClean="0"/>
              <a:t>2/28/2022</a:t>
            </a:fld>
            <a:endParaRPr lang="en-US"/>
          </a:p>
        </p:txBody>
      </p:sp>
      <p:sp>
        <p:nvSpPr>
          <p:cNvPr id="5" name="Footer Placeholder 4">
            <a:extLst>
              <a:ext uri="{FF2B5EF4-FFF2-40B4-BE49-F238E27FC236}">
                <a16:creationId xmlns:a16="http://schemas.microsoft.com/office/drawing/2014/main" id="{47AF5875-3707-492A-B421-A34B58BE39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D6D837-6235-4E83-AE78-F20F2C6323E3}"/>
              </a:ext>
            </a:extLst>
          </p:cNvPr>
          <p:cNvSpPr>
            <a:spLocks noGrp="1"/>
          </p:cNvSpPr>
          <p:nvPr>
            <p:ph type="sldNum" sz="quarter" idx="12"/>
          </p:nvPr>
        </p:nvSpPr>
        <p:spPr/>
        <p:txBody>
          <a:bodyPr/>
          <a:lstStyle/>
          <a:p>
            <a:fld id="{1383DB49-7300-4FB6-A878-DB6A816CC78E}" type="slidenum">
              <a:rPr lang="en-US" smtClean="0"/>
              <a:t>‹#›</a:t>
            </a:fld>
            <a:endParaRPr lang="en-US"/>
          </a:p>
        </p:txBody>
      </p:sp>
    </p:spTree>
    <p:extLst>
      <p:ext uri="{BB962C8B-B14F-4D97-AF65-F5344CB8AC3E}">
        <p14:creationId xmlns:p14="http://schemas.microsoft.com/office/powerpoint/2010/main" val="2933937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508630-76FE-4A47-9BD0-3EC96123EB5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E71D42-8F33-49A9-ACC5-1F10B70918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8CCA7D-3EFF-4170-9F35-B8C2A7602B71}"/>
              </a:ext>
            </a:extLst>
          </p:cNvPr>
          <p:cNvSpPr>
            <a:spLocks noGrp="1"/>
          </p:cNvSpPr>
          <p:nvPr>
            <p:ph type="dt" sz="half" idx="10"/>
          </p:nvPr>
        </p:nvSpPr>
        <p:spPr/>
        <p:txBody>
          <a:bodyPr/>
          <a:lstStyle/>
          <a:p>
            <a:fld id="{C8927BC8-10BC-464D-9EB9-51C937AC7D14}" type="datetimeFigureOut">
              <a:rPr lang="en-US" smtClean="0"/>
              <a:t>2/28/2022</a:t>
            </a:fld>
            <a:endParaRPr lang="en-US"/>
          </a:p>
        </p:txBody>
      </p:sp>
      <p:sp>
        <p:nvSpPr>
          <p:cNvPr id="5" name="Footer Placeholder 4">
            <a:extLst>
              <a:ext uri="{FF2B5EF4-FFF2-40B4-BE49-F238E27FC236}">
                <a16:creationId xmlns:a16="http://schemas.microsoft.com/office/drawing/2014/main" id="{0707EF32-C68C-4FDE-8F6E-88140CC629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45F3BE-0AE7-4C77-A004-8BF8230E4BA9}"/>
              </a:ext>
            </a:extLst>
          </p:cNvPr>
          <p:cNvSpPr>
            <a:spLocks noGrp="1"/>
          </p:cNvSpPr>
          <p:nvPr>
            <p:ph type="sldNum" sz="quarter" idx="12"/>
          </p:nvPr>
        </p:nvSpPr>
        <p:spPr/>
        <p:txBody>
          <a:bodyPr/>
          <a:lstStyle/>
          <a:p>
            <a:fld id="{1383DB49-7300-4FB6-A878-DB6A816CC78E}" type="slidenum">
              <a:rPr lang="en-US" smtClean="0"/>
              <a:t>‹#›</a:t>
            </a:fld>
            <a:endParaRPr lang="en-US"/>
          </a:p>
        </p:txBody>
      </p:sp>
    </p:spTree>
    <p:extLst>
      <p:ext uri="{BB962C8B-B14F-4D97-AF65-F5344CB8AC3E}">
        <p14:creationId xmlns:p14="http://schemas.microsoft.com/office/powerpoint/2010/main" val="3649940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3E4EA-BACB-496A-B1C0-D9C6B9BF3D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C7BA51-589D-4FBF-8EBC-5F33190658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9A79A1-0549-4D96-AE53-81A3837332FF}"/>
              </a:ext>
            </a:extLst>
          </p:cNvPr>
          <p:cNvSpPr>
            <a:spLocks noGrp="1"/>
          </p:cNvSpPr>
          <p:nvPr>
            <p:ph type="dt" sz="half" idx="10"/>
          </p:nvPr>
        </p:nvSpPr>
        <p:spPr/>
        <p:txBody>
          <a:bodyPr/>
          <a:lstStyle/>
          <a:p>
            <a:fld id="{C8927BC8-10BC-464D-9EB9-51C937AC7D14}" type="datetimeFigureOut">
              <a:rPr lang="en-US" smtClean="0"/>
              <a:t>2/28/2022</a:t>
            </a:fld>
            <a:endParaRPr lang="en-US"/>
          </a:p>
        </p:txBody>
      </p:sp>
      <p:sp>
        <p:nvSpPr>
          <p:cNvPr id="5" name="Footer Placeholder 4">
            <a:extLst>
              <a:ext uri="{FF2B5EF4-FFF2-40B4-BE49-F238E27FC236}">
                <a16:creationId xmlns:a16="http://schemas.microsoft.com/office/drawing/2014/main" id="{932B118E-EC3D-4BD7-B04A-7620AEF6E8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055336-0007-4566-9B41-DC5B5B9B0DE5}"/>
              </a:ext>
            </a:extLst>
          </p:cNvPr>
          <p:cNvSpPr>
            <a:spLocks noGrp="1"/>
          </p:cNvSpPr>
          <p:nvPr>
            <p:ph type="sldNum" sz="quarter" idx="12"/>
          </p:nvPr>
        </p:nvSpPr>
        <p:spPr/>
        <p:txBody>
          <a:bodyPr/>
          <a:lstStyle/>
          <a:p>
            <a:fld id="{1383DB49-7300-4FB6-A878-DB6A816CC78E}" type="slidenum">
              <a:rPr lang="en-US" smtClean="0"/>
              <a:t>‹#›</a:t>
            </a:fld>
            <a:endParaRPr lang="en-US"/>
          </a:p>
        </p:txBody>
      </p:sp>
    </p:spTree>
    <p:extLst>
      <p:ext uri="{BB962C8B-B14F-4D97-AF65-F5344CB8AC3E}">
        <p14:creationId xmlns:p14="http://schemas.microsoft.com/office/powerpoint/2010/main" val="3087881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A2A57-ECC6-4D99-821E-7875709855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824D62-898E-494A-860F-5571B9B699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191CEF-9281-49C6-9AFA-BDCB666D4B86}"/>
              </a:ext>
            </a:extLst>
          </p:cNvPr>
          <p:cNvSpPr>
            <a:spLocks noGrp="1"/>
          </p:cNvSpPr>
          <p:nvPr>
            <p:ph type="dt" sz="half" idx="10"/>
          </p:nvPr>
        </p:nvSpPr>
        <p:spPr/>
        <p:txBody>
          <a:bodyPr/>
          <a:lstStyle/>
          <a:p>
            <a:fld id="{C8927BC8-10BC-464D-9EB9-51C937AC7D14}" type="datetimeFigureOut">
              <a:rPr lang="en-US" smtClean="0"/>
              <a:t>2/28/2022</a:t>
            </a:fld>
            <a:endParaRPr lang="en-US"/>
          </a:p>
        </p:txBody>
      </p:sp>
      <p:sp>
        <p:nvSpPr>
          <p:cNvPr id="5" name="Footer Placeholder 4">
            <a:extLst>
              <a:ext uri="{FF2B5EF4-FFF2-40B4-BE49-F238E27FC236}">
                <a16:creationId xmlns:a16="http://schemas.microsoft.com/office/drawing/2014/main" id="{6A7CBBA1-03F2-40D3-AE4C-677FE4413E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7EFF8-1F14-4700-870C-076349C2F67F}"/>
              </a:ext>
            </a:extLst>
          </p:cNvPr>
          <p:cNvSpPr>
            <a:spLocks noGrp="1"/>
          </p:cNvSpPr>
          <p:nvPr>
            <p:ph type="sldNum" sz="quarter" idx="12"/>
          </p:nvPr>
        </p:nvSpPr>
        <p:spPr/>
        <p:txBody>
          <a:bodyPr/>
          <a:lstStyle/>
          <a:p>
            <a:fld id="{1383DB49-7300-4FB6-A878-DB6A816CC78E}" type="slidenum">
              <a:rPr lang="en-US" smtClean="0"/>
              <a:t>‹#›</a:t>
            </a:fld>
            <a:endParaRPr lang="en-US"/>
          </a:p>
        </p:txBody>
      </p:sp>
    </p:spTree>
    <p:extLst>
      <p:ext uri="{BB962C8B-B14F-4D97-AF65-F5344CB8AC3E}">
        <p14:creationId xmlns:p14="http://schemas.microsoft.com/office/powerpoint/2010/main" val="2340255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00657-7C39-40EA-A658-651F2907B2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6A9DDA-648B-49CF-A015-DE72AB90A9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21E212-4E5E-471B-B37E-F583FC0CEC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A5E957-07AE-4E3B-81CA-CE14BA205CE7}"/>
              </a:ext>
            </a:extLst>
          </p:cNvPr>
          <p:cNvSpPr>
            <a:spLocks noGrp="1"/>
          </p:cNvSpPr>
          <p:nvPr>
            <p:ph type="dt" sz="half" idx="10"/>
          </p:nvPr>
        </p:nvSpPr>
        <p:spPr/>
        <p:txBody>
          <a:bodyPr/>
          <a:lstStyle/>
          <a:p>
            <a:fld id="{C8927BC8-10BC-464D-9EB9-51C937AC7D14}" type="datetimeFigureOut">
              <a:rPr lang="en-US" smtClean="0"/>
              <a:t>2/28/2022</a:t>
            </a:fld>
            <a:endParaRPr lang="en-US"/>
          </a:p>
        </p:txBody>
      </p:sp>
      <p:sp>
        <p:nvSpPr>
          <p:cNvPr id="6" name="Footer Placeholder 5">
            <a:extLst>
              <a:ext uri="{FF2B5EF4-FFF2-40B4-BE49-F238E27FC236}">
                <a16:creationId xmlns:a16="http://schemas.microsoft.com/office/drawing/2014/main" id="{BB6B417D-27A7-4179-963C-341EE03BB8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8C0CBC-D1AC-4B91-8161-936B4EAF0E95}"/>
              </a:ext>
            </a:extLst>
          </p:cNvPr>
          <p:cNvSpPr>
            <a:spLocks noGrp="1"/>
          </p:cNvSpPr>
          <p:nvPr>
            <p:ph type="sldNum" sz="quarter" idx="12"/>
          </p:nvPr>
        </p:nvSpPr>
        <p:spPr/>
        <p:txBody>
          <a:bodyPr/>
          <a:lstStyle/>
          <a:p>
            <a:fld id="{1383DB49-7300-4FB6-A878-DB6A816CC78E}" type="slidenum">
              <a:rPr lang="en-US" smtClean="0"/>
              <a:t>‹#›</a:t>
            </a:fld>
            <a:endParaRPr lang="en-US"/>
          </a:p>
        </p:txBody>
      </p:sp>
    </p:spTree>
    <p:extLst>
      <p:ext uri="{BB962C8B-B14F-4D97-AF65-F5344CB8AC3E}">
        <p14:creationId xmlns:p14="http://schemas.microsoft.com/office/powerpoint/2010/main" val="3275879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962D2-8F5C-40AC-AE50-890222CF747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32D2DF-F210-4770-B1E2-DCA1642C68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6F0EFC-BD7C-4CB7-BDE8-98689C30C9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218203-FFA4-48E1-B5A5-2E95F2BA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E556B9-BCF7-4E3D-BC0F-F6E4CC46B2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79952C-70F7-4084-B954-B28E0523EAFF}"/>
              </a:ext>
            </a:extLst>
          </p:cNvPr>
          <p:cNvSpPr>
            <a:spLocks noGrp="1"/>
          </p:cNvSpPr>
          <p:nvPr>
            <p:ph type="dt" sz="half" idx="10"/>
          </p:nvPr>
        </p:nvSpPr>
        <p:spPr/>
        <p:txBody>
          <a:bodyPr/>
          <a:lstStyle/>
          <a:p>
            <a:fld id="{C8927BC8-10BC-464D-9EB9-51C937AC7D14}" type="datetimeFigureOut">
              <a:rPr lang="en-US" smtClean="0"/>
              <a:t>2/28/2022</a:t>
            </a:fld>
            <a:endParaRPr lang="en-US"/>
          </a:p>
        </p:txBody>
      </p:sp>
      <p:sp>
        <p:nvSpPr>
          <p:cNvPr id="8" name="Footer Placeholder 7">
            <a:extLst>
              <a:ext uri="{FF2B5EF4-FFF2-40B4-BE49-F238E27FC236}">
                <a16:creationId xmlns:a16="http://schemas.microsoft.com/office/drawing/2014/main" id="{FF9F7FA1-751E-48F4-97D7-CDAB4C4A03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3A305A-3FB1-42D7-AC0D-69C55C17B8FB}"/>
              </a:ext>
            </a:extLst>
          </p:cNvPr>
          <p:cNvSpPr>
            <a:spLocks noGrp="1"/>
          </p:cNvSpPr>
          <p:nvPr>
            <p:ph type="sldNum" sz="quarter" idx="12"/>
          </p:nvPr>
        </p:nvSpPr>
        <p:spPr/>
        <p:txBody>
          <a:bodyPr/>
          <a:lstStyle/>
          <a:p>
            <a:fld id="{1383DB49-7300-4FB6-A878-DB6A816CC78E}" type="slidenum">
              <a:rPr lang="en-US" smtClean="0"/>
              <a:t>‹#›</a:t>
            </a:fld>
            <a:endParaRPr lang="en-US"/>
          </a:p>
        </p:txBody>
      </p:sp>
    </p:spTree>
    <p:extLst>
      <p:ext uri="{BB962C8B-B14F-4D97-AF65-F5344CB8AC3E}">
        <p14:creationId xmlns:p14="http://schemas.microsoft.com/office/powerpoint/2010/main" val="1769394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E78C5-89EA-438D-A76C-3F3B272BBE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170656-1B3A-47DB-8972-5EB4D12ED3F3}"/>
              </a:ext>
            </a:extLst>
          </p:cNvPr>
          <p:cNvSpPr>
            <a:spLocks noGrp="1"/>
          </p:cNvSpPr>
          <p:nvPr>
            <p:ph type="dt" sz="half" idx="10"/>
          </p:nvPr>
        </p:nvSpPr>
        <p:spPr/>
        <p:txBody>
          <a:bodyPr/>
          <a:lstStyle/>
          <a:p>
            <a:fld id="{C8927BC8-10BC-464D-9EB9-51C937AC7D14}" type="datetimeFigureOut">
              <a:rPr lang="en-US" smtClean="0"/>
              <a:t>2/28/2022</a:t>
            </a:fld>
            <a:endParaRPr lang="en-US"/>
          </a:p>
        </p:txBody>
      </p:sp>
      <p:sp>
        <p:nvSpPr>
          <p:cNvPr id="4" name="Footer Placeholder 3">
            <a:extLst>
              <a:ext uri="{FF2B5EF4-FFF2-40B4-BE49-F238E27FC236}">
                <a16:creationId xmlns:a16="http://schemas.microsoft.com/office/drawing/2014/main" id="{77C9033D-B9D9-46A5-8315-C0744EC112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ABCB41B-1FA1-49C8-A6DA-DFEF507433FE}"/>
              </a:ext>
            </a:extLst>
          </p:cNvPr>
          <p:cNvSpPr>
            <a:spLocks noGrp="1"/>
          </p:cNvSpPr>
          <p:nvPr>
            <p:ph type="sldNum" sz="quarter" idx="12"/>
          </p:nvPr>
        </p:nvSpPr>
        <p:spPr/>
        <p:txBody>
          <a:bodyPr/>
          <a:lstStyle/>
          <a:p>
            <a:fld id="{1383DB49-7300-4FB6-A878-DB6A816CC78E}" type="slidenum">
              <a:rPr lang="en-US" smtClean="0"/>
              <a:t>‹#›</a:t>
            </a:fld>
            <a:endParaRPr lang="en-US"/>
          </a:p>
        </p:txBody>
      </p:sp>
    </p:spTree>
    <p:extLst>
      <p:ext uri="{BB962C8B-B14F-4D97-AF65-F5344CB8AC3E}">
        <p14:creationId xmlns:p14="http://schemas.microsoft.com/office/powerpoint/2010/main" val="3199606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36BA68-6A21-49F5-A87B-0EFC19EF8E76}"/>
              </a:ext>
            </a:extLst>
          </p:cNvPr>
          <p:cNvSpPr>
            <a:spLocks noGrp="1"/>
          </p:cNvSpPr>
          <p:nvPr>
            <p:ph type="dt" sz="half" idx="10"/>
          </p:nvPr>
        </p:nvSpPr>
        <p:spPr/>
        <p:txBody>
          <a:bodyPr/>
          <a:lstStyle/>
          <a:p>
            <a:fld id="{C8927BC8-10BC-464D-9EB9-51C937AC7D14}" type="datetimeFigureOut">
              <a:rPr lang="en-US" smtClean="0"/>
              <a:t>2/28/2022</a:t>
            </a:fld>
            <a:endParaRPr lang="en-US"/>
          </a:p>
        </p:txBody>
      </p:sp>
      <p:sp>
        <p:nvSpPr>
          <p:cNvPr id="3" name="Footer Placeholder 2">
            <a:extLst>
              <a:ext uri="{FF2B5EF4-FFF2-40B4-BE49-F238E27FC236}">
                <a16:creationId xmlns:a16="http://schemas.microsoft.com/office/drawing/2014/main" id="{A49BBED2-656A-44F8-BE53-593089EEBB9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83F50-005F-435E-AFE8-94D19E02C869}"/>
              </a:ext>
            </a:extLst>
          </p:cNvPr>
          <p:cNvSpPr>
            <a:spLocks noGrp="1"/>
          </p:cNvSpPr>
          <p:nvPr>
            <p:ph type="sldNum" sz="quarter" idx="12"/>
          </p:nvPr>
        </p:nvSpPr>
        <p:spPr/>
        <p:txBody>
          <a:bodyPr/>
          <a:lstStyle/>
          <a:p>
            <a:fld id="{1383DB49-7300-4FB6-A878-DB6A816CC78E}" type="slidenum">
              <a:rPr lang="en-US" smtClean="0"/>
              <a:t>‹#›</a:t>
            </a:fld>
            <a:endParaRPr lang="en-US"/>
          </a:p>
        </p:txBody>
      </p:sp>
    </p:spTree>
    <p:extLst>
      <p:ext uri="{BB962C8B-B14F-4D97-AF65-F5344CB8AC3E}">
        <p14:creationId xmlns:p14="http://schemas.microsoft.com/office/powerpoint/2010/main" val="888971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D78E3-059F-45BC-9148-4122B9EAB3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E99DE7F-C628-461A-B9E2-4ABB0F3443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B2E067-900C-4F21-943C-56222F3E5A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3947B6-E369-4777-9B8F-A44FF4B9C380}"/>
              </a:ext>
            </a:extLst>
          </p:cNvPr>
          <p:cNvSpPr>
            <a:spLocks noGrp="1"/>
          </p:cNvSpPr>
          <p:nvPr>
            <p:ph type="dt" sz="half" idx="10"/>
          </p:nvPr>
        </p:nvSpPr>
        <p:spPr/>
        <p:txBody>
          <a:bodyPr/>
          <a:lstStyle/>
          <a:p>
            <a:fld id="{C8927BC8-10BC-464D-9EB9-51C937AC7D14}" type="datetimeFigureOut">
              <a:rPr lang="en-US" smtClean="0"/>
              <a:t>2/28/2022</a:t>
            </a:fld>
            <a:endParaRPr lang="en-US"/>
          </a:p>
        </p:txBody>
      </p:sp>
      <p:sp>
        <p:nvSpPr>
          <p:cNvPr id="6" name="Footer Placeholder 5">
            <a:extLst>
              <a:ext uri="{FF2B5EF4-FFF2-40B4-BE49-F238E27FC236}">
                <a16:creationId xmlns:a16="http://schemas.microsoft.com/office/drawing/2014/main" id="{39E71320-9585-4AB1-8399-9A23B43624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F209D9-2146-4A91-8DC1-39375A1D5149}"/>
              </a:ext>
            </a:extLst>
          </p:cNvPr>
          <p:cNvSpPr>
            <a:spLocks noGrp="1"/>
          </p:cNvSpPr>
          <p:nvPr>
            <p:ph type="sldNum" sz="quarter" idx="12"/>
          </p:nvPr>
        </p:nvSpPr>
        <p:spPr/>
        <p:txBody>
          <a:bodyPr/>
          <a:lstStyle/>
          <a:p>
            <a:fld id="{1383DB49-7300-4FB6-A878-DB6A816CC78E}" type="slidenum">
              <a:rPr lang="en-US" smtClean="0"/>
              <a:t>‹#›</a:t>
            </a:fld>
            <a:endParaRPr lang="en-US"/>
          </a:p>
        </p:txBody>
      </p:sp>
    </p:spTree>
    <p:extLst>
      <p:ext uri="{BB962C8B-B14F-4D97-AF65-F5344CB8AC3E}">
        <p14:creationId xmlns:p14="http://schemas.microsoft.com/office/powerpoint/2010/main" val="3688801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7D1AD-C3BB-4FCB-BDC3-4BD8AFD633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B209B6-7196-4E44-B19D-ECF7572BA2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560B72-D534-4822-B714-CEA7C4EDC7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C0FF4E-FF2C-4011-9206-C72892E93D6E}"/>
              </a:ext>
            </a:extLst>
          </p:cNvPr>
          <p:cNvSpPr>
            <a:spLocks noGrp="1"/>
          </p:cNvSpPr>
          <p:nvPr>
            <p:ph type="dt" sz="half" idx="10"/>
          </p:nvPr>
        </p:nvSpPr>
        <p:spPr/>
        <p:txBody>
          <a:bodyPr/>
          <a:lstStyle/>
          <a:p>
            <a:fld id="{C8927BC8-10BC-464D-9EB9-51C937AC7D14}" type="datetimeFigureOut">
              <a:rPr lang="en-US" smtClean="0"/>
              <a:t>2/28/2022</a:t>
            </a:fld>
            <a:endParaRPr lang="en-US"/>
          </a:p>
        </p:txBody>
      </p:sp>
      <p:sp>
        <p:nvSpPr>
          <p:cNvPr id="6" name="Footer Placeholder 5">
            <a:extLst>
              <a:ext uri="{FF2B5EF4-FFF2-40B4-BE49-F238E27FC236}">
                <a16:creationId xmlns:a16="http://schemas.microsoft.com/office/drawing/2014/main" id="{E53AE171-B43D-4F41-A024-0D7E7BE4BF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B29170-B4AE-49C3-A60A-48BC5FE55FA9}"/>
              </a:ext>
            </a:extLst>
          </p:cNvPr>
          <p:cNvSpPr>
            <a:spLocks noGrp="1"/>
          </p:cNvSpPr>
          <p:nvPr>
            <p:ph type="sldNum" sz="quarter" idx="12"/>
          </p:nvPr>
        </p:nvSpPr>
        <p:spPr/>
        <p:txBody>
          <a:bodyPr/>
          <a:lstStyle/>
          <a:p>
            <a:fld id="{1383DB49-7300-4FB6-A878-DB6A816CC78E}" type="slidenum">
              <a:rPr lang="en-US" smtClean="0"/>
              <a:t>‹#›</a:t>
            </a:fld>
            <a:endParaRPr lang="en-US"/>
          </a:p>
        </p:txBody>
      </p:sp>
    </p:spTree>
    <p:extLst>
      <p:ext uri="{BB962C8B-B14F-4D97-AF65-F5344CB8AC3E}">
        <p14:creationId xmlns:p14="http://schemas.microsoft.com/office/powerpoint/2010/main" val="1959719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DAB7C1-2EE7-4B43-AB78-ED410439D2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9255F7-939B-4027-9C21-CD57DB046D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B73267-3833-4B41-93D5-65BB3827FA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927BC8-10BC-464D-9EB9-51C937AC7D14}" type="datetimeFigureOut">
              <a:rPr lang="en-US" smtClean="0"/>
              <a:t>2/28/2022</a:t>
            </a:fld>
            <a:endParaRPr lang="en-US"/>
          </a:p>
        </p:txBody>
      </p:sp>
      <p:sp>
        <p:nvSpPr>
          <p:cNvPr id="5" name="Footer Placeholder 4">
            <a:extLst>
              <a:ext uri="{FF2B5EF4-FFF2-40B4-BE49-F238E27FC236}">
                <a16:creationId xmlns:a16="http://schemas.microsoft.com/office/drawing/2014/main" id="{F50B7F06-A069-4C13-B230-502EBBA822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B8B63D8-4F8A-493D-BF9D-6426F50356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83DB49-7300-4FB6-A878-DB6A816CC78E}" type="slidenum">
              <a:rPr lang="en-US" smtClean="0"/>
              <a:t>‹#›</a:t>
            </a:fld>
            <a:endParaRPr lang="en-US"/>
          </a:p>
        </p:txBody>
      </p:sp>
    </p:spTree>
    <p:extLst>
      <p:ext uri="{BB962C8B-B14F-4D97-AF65-F5344CB8AC3E}">
        <p14:creationId xmlns:p14="http://schemas.microsoft.com/office/powerpoint/2010/main" val="111870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100" y="349250"/>
            <a:ext cx="11099800" cy="1803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8E5AC6-03F1-4535-A540-04587424199D}"/>
              </a:ext>
            </a:extLst>
          </p:cNvPr>
          <p:cNvSpPr>
            <a:spLocks noGrp="1"/>
          </p:cNvSpPr>
          <p:nvPr>
            <p:ph type="ctrTitle"/>
          </p:nvPr>
        </p:nvSpPr>
        <p:spPr>
          <a:xfrm>
            <a:off x="838200" y="588168"/>
            <a:ext cx="10515600" cy="1325563"/>
          </a:xfrm>
        </p:spPr>
        <p:txBody>
          <a:bodyPr vert="horz" lIns="91440" tIns="45720" rIns="91440" bIns="45720" rtlCol="0" anchor="ctr">
            <a:normAutofit/>
          </a:bodyPr>
          <a:lstStyle/>
          <a:p>
            <a:r>
              <a:rPr lang="en-US" sz="4600" kern="1200">
                <a:solidFill>
                  <a:srgbClr val="FFFFFF"/>
                </a:solidFill>
                <a:latin typeface="+mj-lt"/>
                <a:ea typeface="+mj-ea"/>
                <a:cs typeface="+mj-cs"/>
              </a:rPr>
              <a:t>The Bible Timeline</a:t>
            </a:r>
          </a:p>
        </p:txBody>
      </p:sp>
      <p:sp>
        <p:nvSpPr>
          <p:cNvPr id="3" name="Subtitle 2">
            <a:extLst>
              <a:ext uri="{FF2B5EF4-FFF2-40B4-BE49-F238E27FC236}">
                <a16:creationId xmlns:a16="http://schemas.microsoft.com/office/drawing/2014/main" id="{C6C7F216-23FF-4736-855A-14C4C52A80FE}"/>
              </a:ext>
            </a:extLst>
          </p:cNvPr>
          <p:cNvSpPr>
            <a:spLocks noGrp="1"/>
          </p:cNvSpPr>
          <p:nvPr>
            <p:ph type="subTitle" idx="1"/>
          </p:nvPr>
        </p:nvSpPr>
        <p:spPr>
          <a:xfrm>
            <a:off x="838200" y="2391568"/>
            <a:ext cx="10515600" cy="3785394"/>
          </a:xfrm>
        </p:spPr>
        <p:txBody>
          <a:bodyPr vert="horz" lIns="91440" tIns="45720" rIns="91440" bIns="45720" rtlCol="0" anchor="ctr">
            <a:normAutofit/>
          </a:bodyPr>
          <a:lstStyle/>
          <a:p>
            <a:pPr algn="l"/>
            <a:r>
              <a:rPr lang="en-US" sz="1800" dirty="0">
                <a:effectLst/>
                <a:latin typeface="Times New Roman" panose="02020603050405020304" pitchFamily="18" charset="0"/>
                <a:cs typeface="Times New Roman" panose="02020603050405020304" pitchFamily="18" charset="0"/>
              </a:rPr>
              <a:t>This timeline is theoretical.  The purpose of a theory is to publicize it and allow one’s colleagues to either discredit it or build upon it.  </a:t>
            </a:r>
          </a:p>
          <a:p>
            <a:pPr indent="-228600" algn="l">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lgn="l"/>
            <a:r>
              <a:rPr lang="en-US" sz="1800" dirty="0">
                <a:effectLst/>
                <a:latin typeface="Times New Roman" panose="02020603050405020304" pitchFamily="18" charset="0"/>
                <a:cs typeface="Times New Roman" panose="02020603050405020304" pitchFamily="18" charset="0"/>
              </a:rPr>
              <a:t>Theory: Christ will return to take us to himself at the rapture when the work of the Holy Spirit is done. We are approaching 2000 years of the ministry of the Holy Spirit at a time when He is noticeably withdrawing from his mission to convict the world of sin.  We are clearly entering th</a:t>
            </a:r>
            <a:r>
              <a:rPr lang="en-US" sz="1800" dirty="0">
                <a:latin typeface="Times New Roman" panose="02020603050405020304" pitchFamily="18" charset="0"/>
                <a:cs typeface="Times New Roman" panose="02020603050405020304" pitchFamily="18" charset="0"/>
              </a:rPr>
              <a:t>e times of </a:t>
            </a:r>
            <a:r>
              <a:rPr lang="en-US" sz="1800" b="1" dirty="0">
                <a:latin typeface="Times New Roman" panose="02020603050405020304" pitchFamily="18" charset="0"/>
                <a:cs typeface="Times New Roman" panose="02020603050405020304" pitchFamily="18" charset="0"/>
              </a:rPr>
              <a:t>Noah and Lot </a:t>
            </a:r>
            <a:r>
              <a:rPr lang="en-US" sz="1800" dirty="0">
                <a:latin typeface="Times New Roman" panose="02020603050405020304" pitchFamily="18" charset="0"/>
                <a:cs typeface="Times New Roman" panose="02020603050405020304" pitchFamily="18" charset="0"/>
              </a:rPr>
              <a:t>which means God’s people will be removed so God can fulfill his promises to the nation of Israel.  </a:t>
            </a:r>
            <a:r>
              <a:rPr lang="en-US" sz="1800" dirty="0">
                <a:effectLst/>
                <a:latin typeface="Times New Roman" panose="02020603050405020304" pitchFamily="18" charset="0"/>
                <a:cs typeface="Times New Roman" panose="02020603050405020304" pitchFamily="18" charset="0"/>
              </a:rPr>
              <a:t>It is theorized that the work of the Holy Spirit will end at 2000 years of ministry.</a:t>
            </a:r>
          </a:p>
          <a:p>
            <a:pPr indent="-228600" algn="l">
              <a:buFont typeface="Arial" panose="020B0604020202020204" pitchFamily="34" charset="0"/>
              <a:buChar char="•"/>
            </a:pPr>
            <a:endParaRPr lang="en-US" sz="1300" dirty="0"/>
          </a:p>
          <a:p>
            <a:pPr indent="-228600" algn="l">
              <a:buFont typeface="Arial" panose="020B0604020202020204" pitchFamily="34" charset="0"/>
              <a:buChar char="•"/>
            </a:pPr>
            <a:endParaRPr lang="en-US" sz="1300" dirty="0"/>
          </a:p>
        </p:txBody>
      </p:sp>
    </p:spTree>
    <p:extLst>
      <p:ext uri="{BB962C8B-B14F-4D97-AF65-F5344CB8AC3E}">
        <p14:creationId xmlns:p14="http://schemas.microsoft.com/office/powerpoint/2010/main" val="2224281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F91833-E304-4AC2-9AB8-E4FB7A3BDC70}"/>
              </a:ext>
            </a:extLst>
          </p:cNvPr>
          <p:cNvSpPr>
            <a:spLocks noGrp="1"/>
          </p:cNvSpPr>
          <p:nvPr>
            <p:ph type="title"/>
          </p:nvPr>
        </p:nvSpPr>
        <p:spPr>
          <a:xfrm>
            <a:off x="838200" y="365125"/>
            <a:ext cx="10515600" cy="1325563"/>
          </a:xfrm>
        </p:spPr>
        <p:txBody>
          <a:bodyPr>
            <a:normAutofit/>
          </a:bodyPr>
          <a:lstStyle/>
          <a:p>
            <a:pPr algn="ctr"/>
            <a:r>
              <a:rPr lang="en-US" sz="4600">
                <a:solidFill>
                  <a:srgbClr val="FFFFFF"/>
                </a:solidFill>
              </a:rPr>
              <a:t>From Hosea to Daniel </a:t>
            </a:r>
          </a:p>
        </p:txBody>
      </p:sp>
      <p:graphicFrame>
        <p:nvGraphicFramePr>
          <p:cNvPr id="4" name="Content Placeholder 3">
            <a:extLst>
              <a:ext uri="{FF2B5EF4-FFF2-40B4-BE49-F238E27FC236}">
                <a16:creationId xmlns:a16="http://schemas.microsoft.com/office/drawing/2014/main" id="{79A8ADEC-B961-40D2-949C-EDBEEFC61010}"/>
              </a:ext>
            </a:extLst>
          </p:cNvPr>
          <p:cNvGraphicFramePr>
            <a:graphicFrameLocks noGrp="1"/>
          </p:cNvGraphicFramePr>
          <p:nvPr>
            <p:ph idx="1"/>
            <p:extLst>
              <p:ext uri="{D42A27DB-BD31-4B8C-83A1-F6EECF244321}">
                <p14:modId xmlns:p14="http://schemas.microsoft.com/office/powerpoint/2010/main" val="16079303"/>
              </p:ext>
            </p:extLst>
          </p:nvPr>
        </p:nvGraphicFramePr>
        <p:xfrm>
          <a:off x="1006678" y="1979802"/>
          <a:ext cx="10947632" cy="4728980"/>
        </p:xfrm>
        <a:graphic>
          <a:graphicData uri="http://schemas.openxmlformats.org/drawingml/2006/table">
            <a:tbl>
              <a:tblPr firstRow="1" firstCol="1" bandRow="1">
                <a:tableStyleId>{5C22544A-7EE6-4342-B048-85BDC9FD1C3A}</a:tableStyleId>
              </a:tblPr>
              <a:tblGrid>
                <a:gridCol w="4275665">
                  <a:extLst>
                    <a:ext uri="{9D8B030D-6E8A-4147-A177-3AD203B41FA5}">
                      <a16:colId xmlns:a16="http://schemas.microsoft.com/office/drawing/2014/main" val="2618184631"/>
                    </a:ext>
                  </a:extLst>
                </a:gridCol>
                <a:gridCol w="1147267">
                  <a:extLst>
                    <a:ext uri="{9D8B030D-6E8A-4147-A177-3AD203B41FA5}">
                      <a16:colId xmlns:a16="http://schemas.microsoft.com/office/drawing/2014/main" val="4161481008"/>
                    </a:ext>
                  </a:extLst>
                </a:gridCol>
                <a:gridCol w="5524700">
                  <a:extLst>
                    <a:ext uri="{9D8B030D-6E8A-4147-A177-3AD203B41FA5}">
                      <a16:colId xmlns:a16="http://schemas.microsoft.com/office/drawing/2014/main" val="2257300400"/>
                    </a:ext>
                  </a:extLst>
                </a:gridCol>
              </a:tblGrid>
              <a:tr h="210218">
                <a:tc>
                  <a:txBody>
                    <a:bodyPr/>
                    <a:lstStyle/>
                    <a:p>
                      <a:pPr marL="0" marR="0">
                        <a:lnSpc>
                          <a:spcPct val="107000"/>
                        </a:lnSpc>
                        <a:spcBef>
                          <a:spcPts val="0"/>
                        </a:spcBef>
                        <a:spcAft>
                          <a:spcPts val="0"/>
                        </a:spcAft>
                      </a:pPr>
                      <a:r>
                        <a:rPr lang="en-US" sz="1200">
                          <a:effectLst/>
                        </a:rPr>
                        <a:t>Hosea prophesizes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715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1818736291"/>
                  </a:ext>
                </a:extLst>
              </a:tr>
              <a:tr h="206271">
                <a:tc>
                  <a:txBody>
                    <a:bodyPr/>
                    <a:lstStyle/>
                    <a:p>
                      <a:pPr marL="0" marR="0">
                        <a:lnSpc>
                          <a:spcPct val="107000"/>
                        </a:lnSpc>
                        <a:spcBef>
                          <a:spcPts val="0"/>
                        </a:spcBef>
                        <a:spcAft>
                          <a:spcPts val="0"/>
                        </a:spcAft>
                      </a:pPr>
                      <a:r>
                        <a:rPr lang="en-US" sz="1200">
                          <a:effectLst/>
                        </a:rPr>
                        <a:t>Micah prophesizes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700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651607012"/>
                  </a:ext>
                </a:extLst>
              </a:tr>
              <a:tr h="206271">
                <a:tc>
                  <a:txBody>
                    <a:bodyPr/>
                    <a:lstStyle/>
                    <a:p>
                      <a:pPr marL="0" marR="0">
                        <a:lnSpc>
                          <a:spcPct val="107000"/>
                        </a:lnSpc>
                        <a:spcBef>
                          <a:spcPts val="0"/>
                        </a:spcBef>
                        <a:spcAft>
                          <a:spcPts val="0"/>
                        </a:spcAft>
                      </a:pPr>
                      <a:r>
                        <a:rPr lang="en-US" sz="1200">
                          <a:effectLst/>
                        </a:rPr>
                        <a:t>Isaiah writes his book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700-685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2033619635"/>
                  </a:ext>
                </a:extLst>
              </a:tr>
              <a:tr h="206271">
                <a:tc>
                  <a:txBody>
                    <a:bodyPr/>
                    <a:lstStyle/>
                    <a:p>
                      <a:pPr marL="0" marR="0">
                        <a:lnSpc>
                          <a:spcPct val="107000"/>
                        </a:lnSpc>
                        <a:spcBef>
                          <a:spcPts val="0"/>
                        </a:spcBef>
                        <a:spcAft>
                          <a:spcPts val="0"/>
                        </a:spcAft>
                      </a:pPr>
                      <a:r>
                        <a:rPr lang="en-US" sz="1200">
                          <a:effectLst/>
                        </a:rPr>
                        <a:t>Manasseh rules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696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II Kings 2:1-18 (coregency with Hezekiah)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605741590"/>
                  </a:ext>
                </a:extLst>
              </a:tr>
              <a:tr h="206271">
                <a:tc>
                  <a:txBody>
                    <a:bodyPr/>
                    <a:lstStyle/>
                    <a:p>
                      <a:pPr marL="0" marR="0">
                        <a:lnSpc>
                          <a:spcPct val="107000"/>
                        </a:lnSpc>
                        <a:spcBef>
                          <a:spcPts val="0"/>
                        </a:spcBef>
                        <a:spcAft>
                          <a:spcPts val="0"/>
                        </a:spcAft>
                      </a:pPr>
                      <a:r>
                        <a:rPr lang="en-US" sz="1200">
                          <a:effectLst/>
                        </a:rPr>
                        <a:t>Amon rules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642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II Kings 21:19-26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1711856539"/>
                  </a:ext>
                </a:extLst>
              </a:tr>
              <a:tr h="206271">
                <a:tc>
                  <a:txBody>
                    <a:bodyPr/>
                    <a:lstStyle/>
                    <a:p>
                      <a:pPr marL="0" marR="0">
                        <a:lnSpc>
                          <a:spcPct val="107000"/>
                        </a:lnSpc>
                        <a:spcBef>
                          <a:spcPts val="0"/>
                        </a:spcBef>
                        <a:spcAft>
                          <a:spcPts val="0"/>
                        </a:spcAft>
                      </a:pPr>
                      <a:r>
                        <a:rPr lang="en-US" sz="1200">
                          <a:effectLst/>
                        </a:rPr>
                        <a:t>Josiah rules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640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II Kings 22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2333036360"/>
                  </a:ext>
                </a:extLst>
              </a:tr>
              <a:tr h="206271">
                <a:tc>
                  <a:txBody>
                    <a:bodyPr/>
                    <a:lstStyle/>
                    <a:p>
                      <a:pPr marL="0" marR="0">
                        <a:lnSpc>
                          <a:spcPct val="107000"/>
                        </a:lnSpc>
                        <a:spcBef>
                          <a:spcPts val="0"/>
                        </a:spcBef>
                        <a:spcAft>
                          <a:spcPts val="0"/>
                        </a:spcAft>
                      </a:pPr>
                      <a:r>
                        <a:rPr lang="en-US" sz="1200">
                          <a:effectLst/>
                        </a:rPr>
                        <a:t>Zephaniah writes his book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635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3804956533"/>
                  </a:ext>
                </a:extLst>
              </a:tr>
              <a:tr h="206271">
                <a:tc>
                  <a:txBody>
                    <a:bodyPr/>
                    <a:lstStyle/>
                    <a:p>
                      <a:pPr marL="0" marR="0">
                        <a:lnSpc>
                          <a:spcPct val="107000"/>
                        </a:lnSpc>
                        <a:spcBef>
                          <a:spcPts val="0"/>
                        </a:spcBef>
                        <a:spcAft>
                          <a:spcPts val="0"/>
                        </a:spcAft>
                      </a:pPr>
                      <a:r>
                        <a:rPr lang="en-US" sz="1200">
                          <a:effectLst/>
                        </a:rPr>
                        <a:t>Jeremiah called to be Prophet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626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3275813668"/>
                  </a:ext>
                </a:extLst>
              </a:tr>
              <a:tr h="206271">
                <a:tc>
                  <a:txBody>
                    <a:bodyPr/>
                    <a:lstStyle/>
                    <a:p>
                      <a:pPr marL="0" marR="0">
                        <a:lnSpc>
                          <a:spcPct val="107000"/>
                        </a:lnSpc>
                        <a:spcBef>
                          <a:spcPts val="0"/>
                        </a:spcBef>
                        <a:spcAft>
                          <a:spcPts val="0"/>
                        </a:spcAft>
                      </a:pPr>
                      <a:r>
                        <a:rPr lang="en-US" sz="1200">
                          <a:effectLst/>
                        </a:rPr>
                        <a:t>Nahum writes his prophecy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615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594271508"/>
                  </a:ext>
                </a:extLst>
              </a:tr>
              <a:tr h="206271">
                <a:tc>
                  <a:txBody>
                    <a:bodyPr/>
                    <a:lstStyle/>
                    <a:p>
                      <a:pPr marL="0" marR="0">
                        <a:lnSpc>
                          <a:spcPct val="107000"/>
                        </a:lnSpc>
                        <a:spcBef>
                          <a:spcPts val="0"/>
                        </a:spcBef>
                        <a:spcAft>
                          <a:spcPts val="0"/>
                        </a:spcAft>
                      </a:pPr>
                      <a:r>
                        <a:rPr lang="en-US" sz="1200">
                          <a:effectLst/>
                        </a:rPr>
                        <a:t>Jehoahaz rules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609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II Kings 23:31-34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1667882634"/>
                  </a:ext>
                </a:extLst>
              </a:tr>
              <a:tr h="206271">
                <a:tc>
                  <a:txBody>
                    <a:bodyPr/>
                    <a:lstStyle/>
                    <a:p>
                      <a:pPr marL="0" marR="0">
                        <a:lnSpc>
                          <a:spcPct val="107000"/>
                        </a:lnSpc>
                        <a:spcBef>
                          <a:spcPts val="0"/>
                        </a:spcBef>
                        <a:spcAft>
                          <a:spcPts val="0"/>
                        </a:spcAft>
                      </a:pPr>
                      <a:r>
                        <a:rPr lang="en-US" sz="1200">
                          <a:effectLst/>
                        </a:rPr>
                        <a:t>Jehoiakim rules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609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II Kings 23:34-37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3212410286"/>
                  </a:ext>
                </a:extLst>
              </a:tr>
              <a:tr h="206271">
                <a:tc>
                  <a:txBody>
                    <a:bodyPr/>
                    <a:lstStyle/>
                    <a:p>
                      <a:pPr marL="0" marR="0">
                        <a:lnSpc>
                          <a:spcPct val="107000"/>
                        </a:lnSpc>
                        <a:spcBef>
                          <a:spcPts val="0"/>
                        </a:spcBef>
                        <a:spcAft>
                          <a:spcPts val="0"/>
                        </a:spcAft>
                      </a:pPr>
                      <a:r>
                        <a:rPr lang="en-US" sz="1200">
                          <a:effectLst/>
                        </a:rPr>
                        <a:t>Habakkuk writes his book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605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3979608909"/>
                  </a:ext>
                </a:extLst>
              </a:tr>
              <a:tr h="206271">
                <a:tc>
                  <a:txBody>
                    <a:bodyPr/>
                    <a:lstStyle/>
                    <a:p>
                      <a:pPr marL="0" marR="0">
                        <a:lnSpc>
                          <a:spcPct val="107000"/>
                        </a:lnSpc>
                        <a:spcBef>
                          <a:spcPts val="0"/>
                        </a:spcBef>
                        <a:spcAft>
                          <a:spcPts val="0"/>
                        </a:spcAft>
                      </a:pPr>
                      <a:r>
                        <a:rPr lang="en-US" sz="1200">
                          <a:effectLst/>
                        </a:rPr>
                        <a:t>Jeremiah 70-year captivity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605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1888312486"/>
                  </a:ext>
                </a:extLst>
              </a:tr>
              <a:tr h="206271">
                <a:tc>
                  <a:txBody>
                    <a:bodyPr/>
                    <a:lstStyle/>
                    <a:p>
                      <a:pPr marL="0" marR="0">
                        <a:lnSpc>
                          <a:spcPct val="107000"/>
                        </a:lnSpc>
                        <a:spcBef>
                          <a:spcPts val="0"/>
                        </a:spcBef>
                        <a:spcAft>
                          <a:spcPts val="0"/>
                        </a:spcAft>
                      </a:pPr>
                      <a:r>
                        <a:rPr lang="en-US" sz="1200">
                          <a:effectLst/>
                        </a:rPr>
                        <a:t>First wave Jews deported to Babylon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605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3178258613"/>
                  </a:ext>
                </a:extLst>
              </a:tr>
              <a:tr h="206271">
                <a:tc>
                  <a:txBody>
                    <a:bodyPr/>
                    <a:lstStyle/>
                    <a:p>
                      <a:pPr marL="0" marR="0">
                        <a:lnSpc>
                          <a:spcPct val="107000"/>
                        </a:lnSpc>
                        <a:spcBef>
                          <a:spcPts val="0"/>
                        </a:spcBef>
                        <a:spcAft>
                          <a:spcPts val="0"/>
                        </a:spcAft>
                      </a:pPr>
                      <a:r>
                        <a:rPr lang="en-US" sz="1200">
                          <a:effectLst/>
                        </a:rPr>
                        <a:t>Jehoiachin rules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598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II Kings 24:8-17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3168044044"/>
                  </a:ext>
                </a:extLst>
              </a:tr>
              <a:tr h="206271">
                <a:tc>
                  <a:txBody>
                    <a:bodyPr/>
                    <a:lstStyle/>
                    <a:p>
                      <a:pPr marL="0" marR="0">
                        <a:lnSpc>
                          <a:spcPct val="107000"/>
                        </a:lnSpc>
                        <a:spcBef>
                          <a:spcPts val="0"/>
                        </a:spcBef>
                        <a:spcAft>
                          <a:spcPts val="0"/>
                        </a:spcAft>
                      </a:pPr>
                      <a:r>
                        <a:rPr lang="en-US" sz="1200">
                          <a:effectLst/>
                        </a:rPr>
                        <a:t>Zedekiah rules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597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1663060639"/>
                  </a:ext>
                </a:extLst>
              </a:tr>
              <a:tr h="206271">
                <a:tc>
                  <a:txBody>
                    <a:bodyPr/>
                    <a:lstStyle/>
                    <a:p>
                      <a:pPr marL="0" marR="0">
                        <a:lnSpc>
                          <a:spcPct val="107000"/>
                        </a:lnSpc>
                        <a:spcBef>
                          <a:spcPts val="0"/>
                        </a:spcBef>
                        <a:spcAft>
                          <a:spcPts val="0"/>
                        </a:spcAft>
                      </a:pPr>
                      <a:r>
                        <a:rPr lang="en-US" sz="1200">
                          <a:effectLst/>
                        </a:rPr>
                        <a:t>Second Jews deported to Babylon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597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3266311964"/>
                  </a:ext>
                </a:extLst>
              </a:tr>
              <a:tr h="206271">
                <a:tc>
                  <a:txBody>
                    <a:bodyPr/>
                    <a:lstStyle/>
                    <a:p>
                      <a:pPr marL="0" marR="0">
                        <a:lnSpc>
                          <a:spcPct val="107000"/>
                        </a:lnSpc>
                        <a:spcBef>
                          <a:spcPts val="0"/>
                        </a:spcBef>
                        <a:spcAft>
                          <a:spcPts val="0"/>
                        </a:spcAft>
                      </a:pPr>
                      <a:r>
                        <a:rPr lang="en-US" sz="1200">
                          <a:effectLst/>
                        </a:rPr>
                        <a:t>Ezekiel receives vision of God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593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2163400396"/>
                  </a:ext>
                </a:extLst>
              </a:tr>
              <a:tr h="206271">
                <a:tc>
                  <a:txBody>
                    <a:bodyPr/>
                    <a:lstStyle/>
                    <a:p>
                      <a:pPr marL="0" marR="0">
                        <a:lnSpc>
                          <a:spcPct val="107000"/>
                        </a:lnSpc>
                        <a:spcBef>
                          <a:spcPts val="0"/>
                        </a:spcBef>
                        <a:spcAft>
                          <a:spcPts val="0"/>
                        </a:spcAft>
                      </a:pPr>
                      <a:r>
                        <a:rPr lang="en-US" sz="1200">
                          <a:effectLst/>
                        </a:rPr>
                        <a:t>Destruction of Solomon’s temple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586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9</a:t>
                      </a:r>
                      <a:r>
                        <a:rPr lang="en-US" sz="1200" baseline="30000">
                          <a:effectLst/>
                        </a:rPr>
                        <a:t>th</a:t>
                      </a:r>
                      <a:r>
                        <a:rPr lang="en-US" sz="1200">
                          <a:effectLst/>
                        </a:rPr>
                        <a:t> of Av</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508907213"/>
                  </a:ext>
                </a:extLst>
              </a:tr>
              <a:tr h="206271">
                <a:tc>
                  <a:txBody>
                    <a:bodyPr/>
                    <a:lstStyle/>
                    <a:p>
                      <a:pPr marL="0" marR="0">
                        <a:lnSpc>
                          <a:spcPct val="107000"/>
                        </a:lnSpc>
                        <a:spcBef>
                          <a:spcPts val="0"/>
                        </a:spcBef>
                        <a:spcAft>
                          <a:spcPts val="0"/>
                        </a:spcAft>
                      </a:pPr>
                      <a:r>
                        <a:rPr lang="en-US" sz="1200">
                          <a:effectLst/>
                        </a:rPr>
                        <a:t>Zedekiah rules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585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Last king of Judah, few Jews remain in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1925517505"/>
                  </a:ext>
                </a:extLst>
              </a:tr>
              <a:tr h="206271">
                <a:tc>
                  <a:txBody>
                    <a:bodyPr/>
                    <a:lstStyle/>
                    <a:p>
                      <a:pPr marL="0" marR="0">
                        <a:lnSpc>
                          <a:spcPct val="107000"/>
                        </a:lnSpc>
                        <a:spcBef>
                          <a:spcPts val="0"/>
                        </a:spcBef>
                        <a:spcAft>
                          <a:spcPts val="0"/>
                        </a:spcAft>
                      </a:pPr>
                      <a:r>
                        <a:rPr lang="en-US" sz="1200">
                          <a:effectLst/>
                        </a:rPr>
                        <a:t>Jeremiah writes Lamentations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580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653665501"/>
                  </a:ext>
                </a:extLst>
              </a:tr>
              <a:tr h="206271">
                <a:tc>
                  <a:txBody>
                    <a:bodyPr/>
                    <a:lstStyle/>
                    <a:p>
                      <a:pPr marL="0" marR="0">
                        <a:lnSpc>
                          <a:spcPct val="107000"/>
                        </a:lnSpc>
                        <a:spcBef>
                          <a:spcPts val="0"/>
                        </a:spcBef>
                        <a:spcAft>
                          <a:spcPts val="0"/>
                        </a:spcAft>
                      </a:pPr>
                      <a:r>
                        <a:rPr lang="en-US" sz="1200">
                          <a:effectLst/>
                        </a:rPr>
                        <a:t>Ezekiel vision glorious temple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573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Ezekiel 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1531842420"/>
                  </a:ext>
                </a:extLst>
              </a:tr>
              <a:tr h="0">
                <a:tc>
                  <a:txBody>
                    <a:bodyPr/>
                    <a:lstStyle/>
                    <a:p>
                      <a:pPr marL="0" marR="0">
                        <a:lnSpc>
                          <a:spcPct val="107000"/>
                        </a:lnSpc>
                        <a:spcBef>
                          <a:spcPts val="0"/>
                        </a:spcBef>
                        <a:spcAft>
                          <a:spcPts val="0"/>
                        </a:spcAft>
                      </a:pPr>
                      <a:r>
                        <a:rPr lang="en-US" sz="1200">
                          <a:effectLst/>
                        </a:rPr>
                        <a:t>Daniel vision 4 kingdoms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553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2534849496"/>
                  </a:ext>
                </a:extLst>
              </a:tr>
            </a:tbl>
          </a:graphicData>
        </a:graphic>
      </p:graphicFrame>
    </p:spTree>
    <p:extLst>
      <p:ext uri="{BB962C8B-B14F-4D97-AF65-F5344CB8AC3E}">
        <p14:creationId xmlns:p14="http://schemas.microsoft.com/office/powerpoint/2010/main" val="370262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A4F7F6-E403-4AA6-ABD7-566D0044AE29}"/>
              </a:ext>
            </a:extLst>
          </p:cNvPr>
          <p:cNvSpPr>
            <a:spLocks noGrp="1"/>
          </p:cNvSpPr>
          <p:nvPr>
            <p:ph type="title"/>
          </p:nvPr>
        </p:nvSpPr>
        <p:spPr>
          <a:xfrm>
            <a:off x="838200" y="365125"/>
            <a:ext cx="10515600" cy="1325563"/>
          </a:xfrm>
        </p:spPr>
        <p:txBody>
          <a:bodyPr>
            <a:normAutofit/>
          </a:bodyPr>
          <a:lstStyle/>
          <a:p>
            <a:pPr algn="ctr"/>
            <a:r>
              <a:rPr lang="en-US" sz="4600" dirty="0">
                <a:solidFill>
                  <a:srgbClr val="FFFFFF"/>
                </a:solidFill>
              </a:rPr>
              <a:t>From Daniel to the Birth of Christ</a:t>
            </a:r>
          </a:p>
        </p:txBody>
      </p:sp>
      <p:graphicFrame>
        <p:nvGraphicFramePr>
          <p:cNvPr id="4" name="Content Placeholder 3">
            <a:extLst>
              <a:ext uri="{FF2B5EF4-FFF2-40B4-BE49-F238E27FC236}">
                <a16:creationId xmlns:a16="http://schemas.microsoft.com/office/drawing/2014/main" id="{DBDE2A22-902A-4436-8C22-FD218B8628BF}"/>
              </a:ext>
            </a:extLst>
          </p:cNvPr>
          <p:cNvGraphicFramePr>
            <a:graphicFrameLocks noGrp="1"/>
          </p:cNvGraphicFramePr>
          <p:nvPr>
            <p:ph idx="1"/>
            <p:extLst>
              <p:ext uri="{D42A27DB-BD31-4B8C-83A1-F6EECF244321}">
                <p14:modId xmlns:p14="http://schemas.microsoft.com/office/powerpoint/2010/main" val="1615676324"/>
              </p:ext>
            </p:extLst>
          </p:nvPr>
        </p:nvGraphicFramePr>
        <p:xfrm>
          <a:off x="1082352" y="1978090"/>
          <a:ext cx="10982130" cy="5059553"/>
        </p:xfrm>
        <a:graphic>
          <a:graphicData uri="http://schemas.openxmlformats.org/drawingml/2006/table">
            <a:tbl>
              <a:tblPr firstRow="1" firstCol="1" bandRow="1">
                <a:tableStyleId>{5C22544A-7EE6-4342-B048-85BDC9FD1C3A}</a:tableStyleId>
              </a:tblPr>
              <a:tblGrid>
                <a:gridCol w="4301183">
                  <a:extLst>
                    <a:ext uri="{9D8B030D-6E8A-4147-A177-3AD203B41FA5}">
                      <a16:colId xmlns:a16="http://schemas.microsoft.com/office/drawing/2014/main" val="174370905"/>
                    </a:ext>
                  </a:extLst>
                </a:gridCol>
                <a:gridCol w="1140677">
                  <a:extLst>
                    <a:ext uri="{9D8B030D-6E8A-4147-A177-3AD203B41FA5}">
                      <a16:colId xmlns:a16="http://schemas.microsoft.com/office/drawing/2014/main" val="1134462312"/>
                    </a:ext>
                  </a:extLst>
                </a:gridCol>
                <a:gridCol w="5540270">
                  <a:extLst>
                    <a:ext uri="{9D8B030D-6E8A-4147-A177-3AD203B41FA5}">
                      <a16:colId xmlns:a16="http://schemas.microsoft.com/office/drawing/2014/main" val="4041226022"/>
                    </a:ext>
                  </a:extLst>
                </a:gridCol>
              </a:tblGrid>
              <a:tr h="179202">
                <a:tc>
                  <a:txBody>
                    <a:bodyPr/>
                    <a:lstStyle/>
                    <a:p>
                      <a:pPr marL="0" marR="0">
                        <a:lnSpc>
                          <a:spcPct val="107000"/>
                        </a:lnSpc>
                        <a:spcBef>
                          <a:spcPts val="0"/>
                        </a:spcBef>
                        <a:spcAft>
                          <a:spcPts val="0"/>
                        </a:spcAft>
                      </a:pPr>
                      <a:r>
                        <a:rPr lang="en-US" sz="1200">
                          <a:effectLst/>
                        </a:rPr>
                        <a:t>Babylon falls to Medes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539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2852975491"/>
                  </a:ext>
                </a:extLst>
              </a:tr>
              <a:tr h="179202">
                <a:tc>
                  <a:txBody>
                    <a:bodyPr/>
                    <a:lstStyle/>
                    <a:p>
                      <a:pPr marL="0" marR="0">
                        <a:lnSpc>
                          <a:spcPct val="107000"/>
                        </a:lnSpc>
                        <a:spcBef>
                          <a:spcPts val="0"/>
                        </a:spcBef>
                        <a:spcAft>
                          <a:spcPts val="0"/>
                        </a:spcAft>
                      </a:pPr>
                      <a:r>
                        <a:rPr lang="en-US" sz="1200">
                          <a:effectLst/>
                        </a:rPr>
                        <a:t>Cyrus issues decree rebuild temple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538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Ezra 1:1-2 (decree resisted)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4183392605"/>
                  </a:ext>
                </a:extLst>
              </a:tr>
              <a:tr h="179202">
                <a:tc>
                  <a:txBody>
                    <a:bodyPr/>
                    <a:lstStyle/>
                    <a:p>
                      <a:pPr marL="0" marR="0">
                        <a:lnSpc>
                          <a:spcPct val="107000"/>
                        </a:lnSpc>
                        <a:spcBef>
                          <a:spcPts val="0"/>
                        </a:spcBef>
                        <a:spcAft>
                          <a:spcPts val="0"/>
                        </a:spcAft>
                      </a:pPr>
                      <a:r>
                        <a:rPr lang="en-US" sz="1200">
                          <a:effectLst/>
                        </a:rPr>
                        <a:t>Exiles begin return to Jerusalem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537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Ezra 1 (Sheshbazzar)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148565692"/>
                  </a:ext>
                </a:extLst>
              </a:tr>
              <a:tr h="179202">
                <a:tc>
                  <a:txBody>
                    <a:bodyPr/>
                    <a:lstStyle/>
                    <a:p>
                      <a:pPr marL="0" marR="0">
                        <a:lnSpc>
                          <a:spcPct val="107000"/>
                        </a:lnSpc>
                        <a:spcBef>
                          <a:spcPts val="0"/>
                        </a:spcBef>
                        <a:spcAft>
                          <a:spcPts val="0"/>
                        </a:spcAft>
                      </a:pPr>
                      <a:r>
                        <a:rPr lang="en-US" sz="1200">
                          <a:effectLst/>
                        </a:rPr>
                        <a:t>Reconstruction of second temple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536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Stopped due to opposition surrounding nations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3687105368"/>
                  </a:ext>
                </a:extLst>
              </a:tr>
              <a:tr h="179202">
                <a:tc>
                  <a:txBody>
                    <a:bodyPr/>
                    <a:lstStyle/>
                    <a:p>
                      <a:pPr marL="0" marR="0">
                        <a:lnSpc>
                          <a:spcPct val="107000"/>
                        </a:lnSpc>
                        <a:spcBef>
                          <a:spcPts val="0"/>
                        </a:spcBef>
                        <a:spcAft>
                          <a:spcPts val="0"/>
                        </a:spcAft>
                      </a:pPr>
                      <a:r>
                        <a:rPr lang="en-US" sz="1200">
                          <a:effectLst/>
                        </a:rPr>
                        <a:t>Haggai and Zechariah preach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520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Urge Judah to complete temple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838608265"/>
                  </a:ext>
                </a:extLst>
              </a:tr>
              <a:tr h="179202">
                <a:tc>
                  <a:txBody>
                    <a:bodyPr/>
                    <a:lstStyle/>
                    <a:p>
                      <a:pPr marL="0" marR="0">
                        <a:lnSpc>
                          <a:spcPct val="107000"/>
                        </a:lnSpc>
                        <a:spcBef>
                          <a:spcPts val="0"/>
                        </a:spcBef>
                        <a:spcAft>
                          <a:spcPts val="0"/>
                        </a:spcAft>
                      </a:pPr>
                      <a:r>
                        <a:rPr lang="en-US" sz="1200">
                          <a:effectLst/>
                        </a:rPr>
                        <a:t>Darius issues decree rebuild temple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520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Ezra 6:11-12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1352156141"/>
                  </a:ext>
                </a:extLst>
              </a:tr>
              <a:tr h="179202">
                <a:tc>
                  <a:txBody>
                    <a:bodyPr/>
                    <a:lstStyle/>
                    <a:p>
                      <a:pPr marL="0" marR="0">
                        <a:lnSpc>
                          <a:spcPct val="107000"/>
                        </a:lnSpc>
                        <a:spcBef>
                          <a:spcPts val="0"/>
                        </a:spcBef>
                        <a:spcAft>
                          <a:spcPts val="0"/>
                        </a:spcAft>
                      </a:pPr>
                      <a:r>
                        <a:rPr lang="en-US" sz="1200">
                          <a:effectLst/>
                        </a:rPr>
                        <a:t>Cyrus decree to rebuild temple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516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II Chronicles 36:21,23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3235127941"/>
                  </a:ext>
                </a:extLst>
              </a:tr>
              <a:tr h="179202">
                <a:tc>
                  <a:txBody>
                    <a:bodyPr/>
                    <a:lstStyle/>
                    <a:p>
                      <a:pPr marL="0" marR="0">
                        <a:lnSpc>
                          <a:spcPct val="107000"/>
                        </a:lnSpc>
                        <a:spcBef>
                          <a:spcPts val="0"/>
                        </a:spcBef>
                        <a:spcAft>
                          <a:spcPts val="0"/>
                        </a:spcAft>
                      </a:pPr>
                      <a:r>
                        <a:rPr lang="en-US" sz="1200">
                          <a:effectLst/>
                        </a:rPr>
                        <a:t>Nehemiah arrives in Jerusalem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507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Nehemiah 1:1-2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976915693"/>
                  </a:ext>
                </a:extLst>
              </a:tr>
              <a:tr h="179202">
                <a:tc>
                  <a:txBody>
                    <a:bodyPr/>
                    <a:lstStyle/>
                    <a:p>
                      <a:pPr marL="0" marR="0">
                        <a:lnSpc>
                          <a:spcPct val="107000"/>
                        </a:lnSpc>
                        <a:spcBef>
                          <a:spcPts val="0"/>
                        </a:spcBef>
                        <a:spcAft>
                          <a:spcPts val="0"/>
                        </a:spcAft>
                      </a:pPr>
                      <a:r>
                        <a:rPr lang="en-US" sz="1200">
                          <a:effectLst/>
                        </a:rPr>
                        <a:t>Esther becomes queen of Persia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479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3897323967"/>
                  </a:ext>
                </a:extLst>
              </a:tr>
              <a:tr h="179202">
                <a:tc>
                  <a:txBody>
                    <a:bodyPr/>
                    <a:lstStyle/>
                    <a:p>
                      <a:pPr marL="0" marR="0">
                        <a:lnSpc>
                          <a:spcPct val="107000"/>
                        </a:lnSpc>
                        <a:spcBef>
                          <a:spcPts val="0"/>
                        </a:spcBef>
                        <a:spcAft>
                          <a:spcPts val="0"/>
                        </a:spcAft>
                      </a:pPr>
                      <a:r>
                        <a:rPr lang="en-US" sz="1200">
                          <a:effectLst/>
                        </a:rPr>
                        <a:t>Xeres allows defense against Haman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474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dirty="0">
                          <a:effectLst/>
                        </a:rPr>
                        <a:t>Esther 1:8 (Feast of Purim begins 473)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1690619300"/>
                  </a:ext>
                </a:extLst>
              </a:tr>
              <a:tr h="179202">
                <a:tc>
                  <a:txBody>
                    <a:bodyPr/>
                    <a:lstStyle/>
                    <a:p>
                      <a:pPr marL="0" marR="0">
                        <a:lnSpc>
                          <a:spcPct val="107000"/>
                        </a:lnSpc>
                        <a:spcBef>
                          <a:spcPts val="0"/>
                        </a:spcBef>
                        <a:spcAft>
                          <a:spcPts val="0"/>
                        </a:spcAft>
                      </a:pPr>
                      <a:r>
                        <a:rPr lang="en-US" sz="1200">
                          <a:effectLst/>
                        </a:rPr>
                        <a:t>Ezra arrives in Jerusalem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458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dirty="0">
                          <a:effectLst/>
                        </a:rPr>
                        <a:t>Ezra 7 (reads the law and people repent)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1261833292"/>
                  </a:ext>
                </a:extLst>
              </a:tr>
              <a:tr h="179202">
                <a:tc>
                  <a:txBody>
                    <a:bodyPr/>
                    <a:lstStyle/>
                    <a:p>
                      <a:pPr marL="0" marR="0">
                        <a:lnSpc>
                          <a:spcPct val="107000"/>
                        </a:lnSpc>
                        <a:spcBef>
                          <a:spcPts val="0"/>
                        </a:spcBef>
                        <a:spcAft>
                          <a:spcPts val="0"/>
                        </a:spcAft>
                      </a:pPr>
                      <a:r>
                        <a:rPr lang="en-US" sz="1200">
                          <a:effectLst/>
                        </a:rPr>
                        <a:t>Artaxerxes decree to rebuild again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444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Nehemiah 2:1 (walls and gates destroyed (1:3)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2973652728"/>
                  </a:ext>
                </a:extLst>
              </a:tr>
              <a:tr h="334538">
                <a:tc>
                  <a:txBody>
                    <a:bodyPr/>
                    <a:lstStyle/>
                    <a:p>
                      <a:pPr marL="0" marR="0">
                        <a:lnSpc>
                          <a:spcPct val="107000"/>
                        </a:lnSpc>
                        <a:spcBef>
                          <a:spcPts val="0"/>
                        </a:spcBef>
                        <a:spcAft>
                          <a:spcPts val="0"/>
                        </a:spcAft>
                      </a:pPr>
                      <a:r>
                        <a:rPr lang="en-US" sz="1200">
                          <a:effectLst/>
                        </a:rPr>
                        <a:t>Daniel’s seventy weeks prophecy begins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444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Daniel 9:27; 1 Nisan, 173,880/360 days until Messiah is cut off (476 years and 25 days), leap yr.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187982448"/>
                  </a:ext>
                </a:extLst>
              </a:tr>
              <a:tr h="179202">
                <a:tc>
                  <a:txBody>
                    <a:bodyPr/>
                    <a:lstStyle/>
                    <a:p>
                      <a:pPr marL="0" marR="0">
                        <a:lnSpc>
                          <a:spcPct val="107000"/>
                        </a:lnSpc>
                        <a:spcBef>
                          <a:spcPts val="0"/>
                        </a:spcBef>
                        <a:spcAft>
                          <a:spcPts val="0"/>
                        </a:spcAft>
                      </a:pPr>
                      <a:r>
                        <a:rPr lang="en-US" sz="1200">
                          <a:effectLst/>
                        </a:rPr>
                        <a:t>Alexander conquers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332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No resistance due to Daniel predicting Alexander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826003847"/>
                  </a:ext>
                </a:extLst>
              </a:tr>
              <a:tr h="179202">
                <a:tc>
                  <a:txBody>
                    <a:bodyPr/>
                    <a:lstStyle/>
                    <a:p>
                      <a:pPr marL="0" marR="0">
                        <a:lnSpc>
                          <a:spcPct val="107000"/>
                        </a:lnSpc>
                        <a:spcBef>
                          <a:spcPts val="0"/>
                        </a:spcBef>
                        <a:spcAft>
                          <a:spcPts val="0"/>
                        </a:spcAft>
                      </a:pPr>
                      <a:r>
                        <a:rPr lang="en-US" sz="1200">
                          <a:effectLst/>
                        </a:rPr>
                        <a:t>Hebrew Scriptures translated to Greek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250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1952346252"/>
                  </a:ext>
                </a:extLst>
              </a:tr>
              <a:tr h="179202">
                <a:tc>
                  <a:txBody>
                    <a:bodyPr/>
                    <a:lstStyle/>
                    <a:p>
                      <a:pPr marL="0" marR="0">
                        <a:lnSpc>
                          <a:spcPct val="107000"/>
                        </a:lnSpc>
                        <a:spcBef>
                          <a:spcPts val="0"/>
                        </a:spcBef>
                        <a:spcAft>
                          <a:spcPts val="0"/>
                        </a:spcAft>
                      </a:pPr>
                      <a:r>
                        <a:rPr lang="en-US" sz="1200">
                          <a:effectLst/>
                        </a:rPr>
                        <a:t>Antiochus III controls Palestine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198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2402774834"/>
                  </a:ext>
                </a:extLst>
              </a:tr>
              <a:tr h="179202">
                <a:tc>
                  <a:txBody>
                    <a:bodyPr/>
                    <a:lstStyle/>
                    <a:p>
                      <a:pPr marL="0" marR="0">
                        <a:lnSpc>
                          <a:spcPct val="107000"/>
                        </a:lnSpc>
                        <a:spcBef>
                          <a:spcPts val="0"/>
                        </a:spcBef>
                        <a:spcAft>
                          <a:spcPts val="0"/>
                        </a:spcAft>
                      </a:pPr>
                      <a:r>
                        <a:rPr lang="en-US" sz="1200">
                          <a:effectLst/>
                        </a:rPr>
                        <a:t>Antiochus Epiphanes ends sacrifices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167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First abomination of desolation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29809668"/>
                  </a:ext>
                </a:extLst>
              </a:tr>
              <a:tr h="179202">
                <a:tc>
                  <a:txBody>
                    <a:bodyPr/>
                    <a:lstStyle/>
                    <a:p>
                      <a:pPr marL="0" marR="0">
                        <a:lnSpc>
                          <a:spcPct val="107000"/>
                        </a:lnSpc>
                        <a:spcBef>
                          <a:spcPts val="0"/>
                        </a:spcBef>
                        <a:spcAft>
                          <a:spcPts val="0"/>
                        </a:spcAft>
                      </a:pPr>
                      <a:r>
                        <a:rPr lang="en-US" sz="1200">
                          <a:effectLst/>
                        </a:rPr>
                        <a:t>Judas Maccabeus revolt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165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1410763991"/>
                  </a:ext>
                </a:extLst>
              </a:tr>
              <a:tr h="179202">
                <a:tc>
                  <a:txBody>
                    <a:bodyPr/>
                    <a:lstStyle/>
                    <a:p>
                      <a:pPr marL="0" marR="0">
                        <a:lnSpc>
                          <a:spcPct val="107000"/>
                        </a:lnSpc>
                        <a:spcBef>
                          <a:spcPts val="0"/>
                        </a:spcBef>
                        <a:spcAft>
                          <a:spcPts val="0"/>
                        </a:spcAft>
                      </a:pPr>
                      <a:r>
                        <a:rPr lang="en-US" sz="1200">
                          <a:effectLst/>
                        </a:rPr>
                        <a:t>Cleansing of the temple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164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2702003820"/>
                  </a:ext>
                </a:extLst>
              </a:tr>
              <a:tr h="179202">
                <a:tc>
                  <a:txBody>
                    <a:bodyPr/>
                    <a:lstStyle/>
                    <a:p>
                      <a:pPr marL="0" marR="0">
                        <a:lnSpc>
                          <a:spcPct val="107000"/>
                        </a:lnSpc>
                        <a:spcBef>
                          <a:spcPts val="0"/>
                        </a:spcBef>
                        <a:spcAft>
                          <a:spcPts val="0"/>
                        </a:spcAft>
                      </a:pPr>
                      <a:r>
                        <a:rPr lang="en-US" sz="1200">
                          <a:effectLst/>
                        </a:rPr>
                        <a:t>Roman Pompey conquers Jerusalem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63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656930093"/>
                  </a:ext>
                </a:extLst>
              </a:tr>
              <a:tr h="179202">
                <a:tc>
                  <a:txBody>
                    <a:bodyPr/>
                    <a:lstStyle/>
                    <a:p>
                      <a:pPr marL="0" marR="0">
                        <a:lnSpc>
                          <a:spcPct val="107000"/>
                        </a:lnSpc>
                        <a:spcBef>
                          <a:spcPts val="0"/>
                        </a:spcBef>
                        <a:spcAft>
                          <a:spcPts val="0"/>
                        </a:spcAft>
                      </a:pPr>
                      <a:r>
                        <a:rPr lang="en-US" sz="1200">
                          <a:effectLst/>
                        </a:rPr>
                        <a:t>Herod (Great) becomes king of Judea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35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Reigned 34 years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1668369233"/>
                  </a:ext>
                </a:extLst>
              </a:tr>
              <a:tr h="179202">
                <a:tc>
                  <a:txBody>
                    <a:bodyPr/>
                    <a:lstStyle/>
                    <a:p>
                      <a:pPr marL="0" marR="0">
                        <a:lnSpc>
                          <a:spcPct val="107000"/>
                        </a:lnSpc>
                        <a:spcBef>
                          <a:spcPts val="0"/>
                        </a:spcBef>
                        <a:spcAft>
                          <a:spcPts val="0"/>
                        </a:spcAft>
                      </a:pPr>
                      <a:r>
                        <a:rPr lang="en-US" sz="1200">
                          <a:effectLst/>
                        </a:rPr>
                        <a:t>Mark Anthony consolidates power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30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Later called Caesar Augustus, Christ born under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1396414564"/>
                  </a:ext>
                </a:extLst>
              </a:tr>
              <a:tr h="179202">
                <a:tc>
                  <a:txBody>
                    <a:bodyPr/>
                    <a:lstStyle/>
                    <a:p>
                      <a:pPr marL="0" marR="0">
                        <a:lnSpc>
                          <a:spcPct val="107000"/>
                        </a:lnSpc>
                        <a:spcBef>
                          <a:spcPts val="0"/>
                        </a:spcBef>
                        <a:spcAft>
                          <a:spcPts val="0"/>
                        </a:spcAft>
                      </a:pPr>
                      <a:r>
                        <a:rPr lang="en-US" sz="1200">
                          <a:effectLst/>
                        </a:rPr>
                        <a:t>Herod the Great restores temple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19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3993857347"/>
                  </a:ext>
                </a:extLst>
              </a:tr>
              <a:tr h="179202">
                <a:tc>
                  <a:txBody>
                    <a:bodyPr/>
                    <a:lstStyle/>
                    <a:p>
                      <a:pPr marL="0" marR="0">
                        <a:lnSpc>
                          <a:spcPct val="107000"/>
                        </a:lnSpc>
                        <a:spcBef>
                          <a:spcPts val="0"/>
                        </a:spcBef>
                        <a:spcAft>
                          <a:spcPts val="0"/>
                        </a:spcAft>
                      </a:pPr>
                      <a:r>
                        <a:rPr lang="en-US" sz="1200">
                          <a:effectLst/>
                        </a:rPr>
                        <a:t>Caesar issues decree for census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3 B.C.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dirty="0">
                          <a:effectLst/>
                        </a:rPr>
                        <a:t>Publius </a:t>
                      </a:r>
                      <a:r>
                        <a:rPr lang="en-US" sz="1200" dirty="0" err="1">
                          <a:effectLst/>
                        </a:rPr>
                        <a:t>Sulpicius</a:t>
                      </a:r>
                      <a:r>
                        <a:rPr lang="en-US" sz="1200" dirty="0">
                          <a:effectLst/>
                        </a:rPr>
                        <a:t> Quirinius performs census from 4 B.C. to 1 B.C.</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1569484283"/>
                  </a:ext>
                </a:extLst>
              </a:tr>
              <a:tr h="179202">
                <a:tc>
                  <a:txBody>
                    <a:bodyPr/>
                    <a:lstStyle/>
                    <a:p>
                      <a:pPr marL="0" marR="0">
                        <a:lnSpc>
                          <a:spcPct val="107000"/>
                        </a:lnSpc>
                        <a:spcBef>
                          <a:spcPts val="0"/>
                        </a:spcBef>
                        <a:spcAft>
                          <a:spcPts val="0"/>
                        </a:spcAft>
                      </a:pPr>
                      <a:r>
                        <a:rPr lang="en-US" sz="1200">
                          <a:effectLst/>
                        </a:rPr>
                        <a:t>John the Baptist born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3 B.C.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3439368220"/>
                  </a:ext>
                </a:extLst>
              </a:tr>
              <a:tr h="179202">
                <a:tc>
                  <a:txBody>
                    <a:bodyPr/>
                    <a:lstStyle/>
                    <a:p>
                      <a:pPr marL="0" marR="0">
                        <a:lnSpc>
                          <a:spcPct val="107000"/>
                        </a:lnSpc>
                        <a:spcBef>
                          <a:spcPts val="0"/>
                        </a:spcBef>
                        <a:spcAft>
                          <a:spcPts val="0"/>
                        </a:spcAft>
                      </a:pPr>
                      <a:r>
                        <a:rPr lang="en-US" sz="1200">
                          <a:effectLst/>
                        </a:rPr>
                        <a:t>Jesus born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a:effectLst/>
                        </a:rPr>
                        <a:t>3 B.C.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tc>
                  <a:txBody>
                    <a:bodyPr/>
                    <a:lstStyle/>
                    <a:p>
                      <a:pPr marL="0" marR="0">
                        <a:lnSpc>
                          <a:spcPct val="107000"/>
                        </a:lnSpc>
                        <a:spcBef>
                          <a:spcPts val="0"/>
                        </a:spcBef>
                        <a:spcAft>
                          <a:spcPts val="0"/>
                        </a:spcAft>
                      </a:pPr>
                      <a:r>
                        <a:rPr lang="en-US" sz="1200" dirty="0">
                          <a:effectLst/>
                        </a:rPr>
                        <a:t>Matthew 2; Luke 2:1-20 (Feast of Trumpets 9/11)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113" marR="46113" marT="0" marB="0"/>
                </a:tc>
                <a:extLst>
                  <a:ext uri="{0D108BD9-81ED-4DB2-BD59-A6C34878D82A}">
                    <a16:rowId xmlns:a16="http://schemas.microsoft.com/office/drawing/2014/main" val="2694486500"/>
                  </a:ext>
                </a:extLst>
              </a:tr>
            </a:tbl>
          </a:graphicData>
        </a:graphic>
      </p:graphicFrame>
    </p:spTree>
    <p:extLst>
      <p:ext uri="{BB962C8B-B14F-4D97-AF65-F5344CB8AC3E}">
        <p14:creationId xmlns:p14="http://schemas.microsoft.com/office/powerpoint/2010/main" val="3758605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10E56A-46FC-49C2-A868-1F72B75A07E5}"/>
              </a:ext>
            </a:extLst>
          </p:cNvPr>
          <p:cNvSpPr>
            <a:spLocks noGrp="1"/>
          </p:cNvSpPr>
          <p:nvPr>
            <p:ph type="title"/>
          </p:nvPr>
        </p:nvSpPr>
        <p:spPr>
          <a:xfrm>
            <a:off x="838200" y="365125"/>
            <a:ext cx="10515600" cy="1325563"/>
          </a:xfrm>
        </p:spPr>
        <p:txBody>
          <a:bodyPr>
            <a:normAutofit/>
          </a:bodyPr>
          <a:lstStyle/>
          <a:p>
            <a:pPr algn="ctr"/>
            <a:r>
              <a:rPr lang="en-US" sz="4300">
                <a:solidFill>
                  <a:srgbClr val="FFFFFF"/>
                </a:solidFill>
              </a:rPr>
              <a:t>From Herod to the Destruction of the Temple</a:t>
            </a:r>
          </a:p>
        </p:txBody>
      </p:sp>
      <p:graphicFrame>
        <p:nvGraphicFramePr>
          <p:cNvPr id="4" name="Content Placeholder 3">
            <a:extLst>
              <a:ext uri="{FF2B5EF4-FFF2-40B4-BE49-F238E27FC236}">
                <a16:creationId xmlns:a16="http://schemas.microsoft.com/office/drawing/2014/main" id="{0B1EAD35-6E60-4936-8880-19B599E4EDA4}"/>
              </a:ext>
            </a:extLst>
          </p:cNvPr>
          <p:cNvGraphicFramePr>
            <a:graphicFrameLocks noGrp="1"/>
          </p:cNvGraphicFramePr>
          <p:nvPr>
            <p:ph idx="1"/>
            <p:extLst>
              <p:ext uri="{D42A27DB-BD31-4B8C-83A1-F6EECF244321}">
                <p14:modId xmlns:p14="http://schemas.microsoft.com/office/powerpoint/2010/main" val="1210992267"/>
              </p:ext>
            </p:extLst>
          </p:nvPr>
        </p:nvGraphicFramePr>
        <p:xfrm>
          <a:off x="923731" y="1911350"/>
          <a:ext cx="11010121" cy="4775853"/>
        </p:xfrm>
        <a:graphic>
          <a:graphicData uri="http://schemas.openxmlformats.org/drawingml/2006/table">
            <a:tbl>
              <a:tblPr firstRow="1" firstCol="1" bandRow="1">
                <a:tableStyleId>{5C22544A-7EE6-4342-B048-85BDC9FD1C3A}</a:tableStyleId>
              </a:tblPr>
              <a:tblGrid>
                <a:gridCol w="4167104">
                  <a:extLst>
                    <a:ext uri="{9D8B030D-6E8A-4147-A177-3AD203B41FA5}">
                      <a16:colId xmlns:a16="http://schemas.microsoft.com/office/drawing/2014/main" val="2814645712"/>
                    </a:ext>
                  </a:extLst>
                </a:gridCol>
                <a:gridCol w="1261057">
                  <a:extLst>
                    <a:ext uri="{9D8B030D-6E8A-4147-A177-3AD203B41FA5}">
                      <a16:colId xmlns:a16="http://schemas.microsoft.com/office/drawing/2014/main" val="4179741582"/>
                    </a:ext>
                  </a:extLst>
                </a:gridCol>
                <a:gridCol w="5581960">
                  <a:extLst>
                    <a:ext uri="{9D8B030D-6E8A-4147-A177-3AD203B41FA5}">
                      <a16:colId xmlns:a16="http://schemas.microsoft.com/office/drawing/2014/main" val="1153137387"/>
                    </a:ext>
                  </a:extLst>
                </a:gridCol>
              </a:tblGrid>
              <a:tr h="208581">
                <a:tc>
                  <a:txBody>
                    <a:bodyPr/>
                    <a:lstStyle/>
                    <a:p>
                      <a:pPr marL="0" marR="0">
                        <a:lnSpc>
                          <a:spcPct val="107000"/>
                        </a:lnSpc>
                        <a:spcBef>
                          <a:spcPts val="0"/>
                        </a:spcBef>
                        <a:spcAft>
                          <a:spcPts val="0"/>
                        </a:spcAft>
                      </a:pPr>
                      <a:r>
                        <a:rPr lang="en-US" sz="1200">
                          <a:effectLst/>
                        </a:rPr>
                        <a:t>Herod orders death of male children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2 B.C.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Matthew 2:16 (Children two and under)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3758783661"/>
                  </a:ext>
                </a:extLst>
              </a:tr>
              <a:tr h="208581">
                <a:tc>
                  <a:txBody>
                    <a:bodyPr/>
                    <a:lstStyle/>
                    <a:p>
                      <a:pPr marL="0" marR="0">
                        <a:lnSpc>
                          <a:spcPct val="107000"/>
                        </a:lnSpc>
                        <a:spcBef>
                          <a:spcPts val="0"/>
                        </a:spcBef>
                        <a:spcAft>
                          <a:spcPts val="0"/>
                        </a:spcAft>
                      </a:pPr>
                      <a:r>
                        <a:rPr lang="en-US" sz="1200">
                          <a:effectLst/>
                        </a:rPr>
                        <a:t>Herod the Great dies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1 B.C.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Josephus: Herod died at lunar eclipse 01/10/01 B.C.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1397927701"/>
                  </a:ext>
                </a:extLst>
              </a:tr>
              <a:tr h="208581">
                <a:tc>
                  <a:txBody>
                    <a:bodyPr/>
                    <a:lstStyle/>
                    <a:p>
                      <a:pPr marL="0" marR="0">
                        <a:lnSpc>
                          <a:spcPct val="107000"/>
                        </a:lnSpc>
                        <a:spcBef>
                          <a:spcPts val="0"/>
                        </a:spcBef>
                        <a:spcAft>
                          <a:spcPts val="0"/>
                        </a:spcAft>
                      </a:pPr>
                      <a:r>
                        <a:rPr lang="en-US" sz="1200">
                          <a:effectLst/>
                        </a:rPr>
                        <a:t>Herod Agrippa reigns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1 B.C.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979295482"/>
                  </a:ext>
                </a:extLst>
              </a:tr>
              <a:tr h="208581">
                <a:tc>
                  <a:txBody>
                    <a:bodyPr/>
                    <a:lstStyle/>
                    <a:p>
                      <a:pPr marL="0" marR="0">
                        <a:lnSpc>
                          <a:spcPct val="107000"/>
                        </a:lnSpc>
                        <a:spcBef>
                          <a:spcPts val="0"/>
                        </a:spcBef>
                        <a:spcAft>
                          <a:spcPts val="0"/>
                        </a:spcAft>
                      </a:pPr>
                      <a:r>
                        <a:rPr lang="en-US" sz="1200">
                          <a:effectLst/>
                        </a:rPr>
                        <a:t>Jesus in the temple at 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9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Luke 2:42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4224537780"/>
                  </a:ext>
                </a:extLst>
              </a:tr>
              <a:tr h="208581">
                <a:tc>
                  <a:txBody>
                    <a:bodyPr/>
                    <a:lstStyle/>
                    <a:p>
                      <a:pPr marL="0" marR="0">
                        <a:lnSpc>
                          <a:spcPct val="107000"/>
                        </a:lnSpc>
                        <a:spcBef>
                          <a:spcPts val="0"/>
                        </a:spcBef>
                        <a:spcAft>
                          <a:spcPts val="0"/>
                        </a:spcAft>
                      </a:pPr>
                      <a:r>
                        <a:rPr lang="en-US" sz="1200">
                          <a:effectLst/>
                        </a:rPr>
                        <a:t>John the Baptist begins ministry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29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Luke 3:1-6 Tiberius Caesar’s 15</a:t>
                      </a:r>
                      <a:r>
                        <a:rPr lang="en-US" sz="1200" baseline="30000">
                          <a:effectLst/>
                        </a:rPr>
                        <a:t>th</a:t>
                      </a:r>
                      <a:r>
                        <a:rPr lang="en-US" sz="1200">
                          <a:effectLst/>
                        </a:rPr>
                        <a:t> year of reign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321597728"/>
                  </a:ext>
                </a:extLst>
              </a:tr>
              <a:tr h="208581">
                <a:tc>
                  <a:txBody>
                    <a:bodyPr/>
                    <a:lstStyle/>
                    <a:p>
                      <a:pPr marL="0" marR="0">
                        <a:lnSpc>
                          <a:spcPct val="107000"/>
                        </a:lnSpc>
                        <a:spcBef>
                          <a:spcPts val="0"/>
                        </a:spcBef>
                        <a:spcAft>
                          <a:spcPts val="0"/>
                        </a:spcAft>
                      </a:pPr>
                      <a:r>
                        <a:rPr lang="en-US" sz="1200">
                          <a:effectLst/>
                        </a:rPr>
                        <a:t>Jesus begins his ministry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29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Luke 3:23 (about 30)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214454154"/>
                  </a:ext>
                </a:extLst>
              </a:tr>
              <a:tr h="208581">
                <a:tc>
                  <a:txBody>
                    <a:bodyPr/>
                    <a:lstStyle/>
                    <a:p>
                      <a:pPr marL="0" marR="0">
                        <a:lnSpc>
                          <a:spcPct val="107000"/>
                        </a:lnSpc>
                        <a:spcBef>
                          <a:spcPts val="0"/>
                        </a:spcBef>
                        <a:spcAft>
                          <a:spcPts val="0"/>
                        </a:spcAft>
                      </a:pPr>
                      <a:r>
                        <a:rPr lang="en-US" sz="1200">
                          <a:effectLst/>
                        </a:rPr>
                        <a:t>Christ crucified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33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Nisan 14 (April 1) Daniel’s 69</a:t>
                      </a:r>
                      <a:r>
                        <a:rPr lang="en-US" sz="1200" baseline="30000">
                          <a:effectLst/>
                        </a:rPr>
                        <a:t>th</a:t>
                      </a:r>
                      <a:r>
                        <a:rPr lang="en-US" sz="1200">
                          <a:effectLst/>
                        </a:rPr>
                        <a:t> Week, no year ‘0’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3539660871"/>
                  </a:ext>
                </a:extLst>
              </a:tr>
              <a:tr h="208581">
                <a:tc>
                  <a:txBody>
                    <a:bodyPr/>
                    <a:lstStyle/>
                    <a:p>
                      <a:pPr marL="0" marR="0">
                        <a:lnSpc>
                          <a:spcPct val="107000"/>
                        </a:lnSpc>
                        <a:spcBef>
                          <a:spcPts val="0"/>
                        </a:spcBef>
                        <a:spcAft>
                          <a:spcPts val="0"/>
                        </a:spcAft>
                      </a:pPr>
                      <a:r>
                        <a:rPr lang="en-US" sz="1200">
                          <a:effectLst/>
                        </a:rPr>
                        <a:t>Christ resurrected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33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Nissan 17 (April 4), fulfills first three feasts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3339894778"/>
                  </a:ext>
                </a:extLst>
              </a:tr>
              <a:tr h="208581">
                <a:tc>
                  <a:txBody>
                    <a:bodyPr/>
                    <a:lstStyle/>
                    <a:p>
                      <a:pPr marL="0" marR="0">
                        <a:lnSpc>
                          <a:spcPct val="107000"/>
                        </a:lnSpc>
                        <a:spcBef>
                          <a:spcPts val="0"/>
                        </a:spcBef>
                        <a:spcAft>
                          <a:spcPts val="0"/>
                        </a:spcAft>
                      </a:pPr>
                      <a:r>
                        <a:rPr lang="en-US" sz="1200">
                          <a:effectLst/>
                        </a:rPr>
                        <a:t>Holy Spirit comes upon apostles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33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Pentecost (May 25), Begins 2000 years of ministry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1118986274"/>
                  </a:ext>
                </a:extLst>
              </a:tr>
              <a:tr h="208581">
                <a:tc>
                  <a:txBody>
                    <a:bodyPr/>
                    <a:lstStyle/>
                    <a:p>
                      <a:pPr marL="0" marR="0">
                        <a:lnSpc>
                          <a:spcPct val="107000"/>
                        </a:lnSpc>
                        <a:spcBef>
                          <a:spcPts val="0"/>
                        </a:spcBef>
                        <a:spcAft>
                          <a:spcPts val="0"/>
                        </a:spcAft>
                      </a:pPr>
                      <a:r>
                        <a:rPr lang="en-US" sz="1200">
                          <a:effectLst/>
                        </a:rPr>
                        <a:t>Stephen martyred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35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Acts 7:54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2565610690"/>
                  </a:ext>
                </a:extLst>
              </a:tr>
              <a:tr h="208581">
                <a:tc>
                  <a:txBody>
                    <a:bodyPr/>
                    <a:lstStyle/>
                    <a:p>
                      <a:pPr marL="0" marR="0">
                        <a:lnSpc>
                          <a:spcPct val="107000"/>
                        </a:lnSpc>
                        <a:spcBef>
                          <a:spcPts val="0"/>
                        </a:spcBef>
                        <a:spcAft>
                          <a:spcPts val="0"/>
                        </a:spcAft>
                      </a:pPr>
                      <a:r>
                        <a:rPr lang="en-US" sz="1200">
                          <a:effectLst/>
                        </a:rPr>
                        <a:t>Paul becomes last apostle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35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Acts 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536203739"/>
                  </a:ext>
                </a:extLst>
              </a:tr>
              <a:tr h="208581">
                <a:tc>
                  <a:txBody>
                    <a:bodyPr/>
                    <a:lstStyle/>
                    <a:p>
                      <a:pPr marL="0" marR="0">
                        <a:lnSpc>
                          <a:spcPct val="107000"/>
                        </a:lnSpc>
                        <a:spcBef>
                          <a:spcPts val="0"/>
                        </a:spcBef>
                        <a:spcAft>
                          <a:spcPts val="0"/>
                        </a:spcAft>
                      </a:pPr>
                      <a:r>
                        <a:rPr lang="en-US" sz="1200">
                          <a:effectLst/>
                        </a:rPr>
                        <a:t>Caiphas leaves office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36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4139436877"/>
                  </a:ext>
                </a:extLst>
              </a:tr>
              <a:tr h="208581">
                <a:tc>
                  <a:txBody>
                    <a:bodyPr/>
                    <a:lstStyle/>
                    <a:p>
                      <a:pPr marL="0" marR="0">
                        <a:lnSpc>
                          <a:spcPct val="107000"/>
                        </a:lnSpc>
                        <a:spcBef>
                          <a:spcPts val="0"/>
                        </a:spcBef>
                        <a:spcAft>
                          <a:spcPts val="0"/>
                        </a:spcAft>
                      </a:pPr>
                      <a:r>
                        <a:rPr lang="en-US" sz="1200">
                          <a:effectLst/>
                        </a:rPr>
                        <a:t>Pilate leaves office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37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Began in office in 26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1764136792"/>
                  </a:ext>
                </a:extLst>
              </a:tr>
              <a:tr h="208581">
                <a:tc>
                  <a:txBody>
                    <a:bodyPr/>
                    <a:lstStyle/>
                    <a:p>
                      <a:pPr marL="0" marR="0">
                        <a:lnSpc>
                          <a:spcPct val="107000"/>
                        </a:lnSpc>
                        <a:spcBef>
                          <a:spcPts val="0"/>
                        </a:spcBef>
                        <a:spcAft>
                          <a:spcPts val="0"/>
                        </a:spcAft>
                      </a:pPr>
                      <a:r>
                        <a:rPr lang="en-US" sz="1200">
                          <a:effectLst/>
                        </a:rPr>
                        <a:t>Herod martyrs James the apostle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44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2207928432"/>
                  </a:ext>
                </a:extLst>
              </a:tr>
              <a:tr h="208581">
                <a:tc>
                  <a:txBody>
                    <a:bodyPr/>
                    <a:lstStyle/>
                    <a:p>
                      <a:pPr marL="0" marR="0">
                        <a:lnSpc>
                          <a:spcPct val="107000"/>
                        </a:lnSpc>
                        <a:spcBef>
                          <a:spcPts val="0"/>
                        </a:spcBef>
                        <a:spcAft>
                          <a:spcPts val="0"/>
                        </a:spcAft>
                      </a:pPr>
                      <a:r>
                        <a:rPr lang="en-US" sz="1200">
                          <a:effectLst/>
                        </a:rPr>
                        <a:t>Paul embarks on first missionary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48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Acts 13-14 With Barnabas and John Mark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2172553947"/>
                  </a:ext>
                </a:extLst>
              </a:tr>
              <a:tr h="208581">
                <a:tc>
                  <a:txBody>
                    <a:bodyPr/>
                    <a:lstStyle/>
                    <a:p>
                      <a:pPr marL="0" marR="0">
                        <a:lnSpc>
                          <a:spcPct val="107000"/>
                        </a:lnSpc>
                        <a:spcBef>
                          <a:spcPts val="0"/>
                        </a:spcBef>
                        <a:spcAft>
                          <a:spcPts val="0"/>
                        </a:spcAft>
                      </a:pPr>
                      <a:r>
                        <a:rPr lang="en-US" sz="1200">
                          <a:effectLst/>
                        </a:rPr>
                        <a:t>Herod Agrippa II becomes king of Jew</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50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Last of Roman appointed kings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1098526642"/>
                  </a:ext>
                </a:extLst>
              </a:tr>
              <a:tr h="208581">
                <a:tc>
                  <a:txBody>
                    <a:bodyPr/>
                    <a:lstStyle/>
                    <a:p>
                      <a:pPr marL="0" marR="0">
                        <a:lnSpc>
                          <a:spcPct val="107000"/>
                        </a:lnSpc>
                        <a:spcBef>
                          <a:spcPts val="0"/>
                        </a:spcBef>
                        <a:spcAft>
                          <a:spcPts val="0"/>
                        </a:spcAft>
                      </a:pPr>
                      <a:r>
                        <a:rPr lang="en-US" sz="1200">
                          <a:effectLst/>
                        </a:rPr>
                        <a:t>Nero ascends to throne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54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Jews expulsion from Rome ends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2226330967"/>
                  </a:ext>
                </a:extLst>
              </a:tr>
              <a:tr h="208581">
                <a:tc>
                  <a:txBody>
                    <a:bodyPr/>
                    <a:lstStyle/>
                    <a:p>
                      <a:pPr marL="0" marR="0">
                        <a:lnSpc>
                          <a:spcPct val="107000"/>
                        </a:lnSpc>
                        <a:spcBef>
                          <a:spcPts val="0"/>
                        </a:spcBef>
                        <a:spcAft>
                          <a:spcPts val="0"/>
                        </a:spcAft>
                      </a:pPr>
                      <a:r>
                        <a:rPr lang="en-US" sz="1200">
                          <a:effectLst/>
                        </a:rPr>
                        <a:t>Half of Rome destroyed by fire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64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Nero blames Christians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487054608"/>
                  </a:ext>
                </a:extLst>
              </a:tr>
              <a:tr h="208581">
                <a:tc>
                  <a:txBody>
                    <a:bodyPr/>
                    <a:lstStyle/>
                    <a:p>
                      <a:pPr marL="0" marR="0">
                        <a:lnSpc>
                          <a:spcPct val="107000"/>
                        </a:lnSpc>
                        <a:spcBef>
                          <a:spcPts val="0"/>
                        </a:spcBef>
                        <a:spcAft>
                          <a:spcPts val="0"/>
                        </a:spcAft>
                      </a:pPr>
                      <a:r>
                        <a:rPr lang="en-US" sz="1200">
                          <a:effectLst/>
                        </a:rPr>
                        <a:t>Peter martyred by Nero</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65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John 21:18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2755058316"/>
                  </a:ext>
                </a:extLst>
              </a:tr>
              <a:tr h="208581">
                <a:tc>
                  <a:txBody>
                    <a:bodyPr/>
                    <a:lstStyle/>
                    <a:p>
                      <a:pPr marL="0" marR="0">
                        <a:lnSpc>
                          <a:spcPct val="107000"/>
                        </a:lnSpc>
                        <a:spcBef>
                          <a:spcPts val="0"/>
                        </a:spcBef>
                        <a:spcAft>
                          <a:spcPts val="0"/>
                        </a:spcAft>
                      </a:pPr>
                      <a:r>
                        <a:rPr lang="en-US" sz="1200">
                          <a:effectLst/>
                        </a:rPr>
                        <a:t>Jewish revolt against Rome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66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2772304861"/>
                  </a:ext>
                </a:extLst>
              </a:tr>
              <a:tr h="208581">
                <a:tc>
                  <a:txBody>
                    <a:bodyPr/>
                    <a:lstStyle/>
                    <a:p>
                      <a:pPr marL="0" marR="0">
                        <a:lnSpc>
                          <a:spcPct val="107000"/>
                        </a:lnSpc>
                        <a:spcBef>
                          <a:spcPts val="0"/>
                        </a:spcBef>
                        <a:spcAft>
                          <a:spcPts val="0"/>
                        </a:spcAft>
                      </a:pPr>
                      <a:r>
                        <a:rPr lang="en-US" sz="1200">
                          <a:effectLst/>
                        </a:rPr>
                        <a:t>Paul martyred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68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1795056716"/>
                  </a:ext>
                </a:extLst>
              </a:tr>
              <a:tr h="208581">
                <a:tc>
                  <a:txBody>
                    <a:bodyPr/>
                    <a:lstStyle/>
                    <a:p>
                      <a:pPr marL="0" marR="0">
                        <a:lnSpc>
                          <a:spcPct val="107000"/>
                        </a:lnSpc>
                        <a:spcBef>
                          <a:spcPts val="0"/>
                        </a:spcBef>
                        <a:spcAft>
                          <a:spcPts val="0"/>
                        </a:spcAft>
                      </a:pPr>
                      <a:r>
                        <a:rPr lang="en-US" sz="1200">
                          <a:effectLst/>
                        </a:rPr>
                        <a:t>Vespasian becomes emperor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69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Appoints Titus to deal with the Jews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1614283389"/>
                  </a:ext>
                </a:extLst>
              </a:tr>
              <a:tr h="0">
                <a:tc>
                  <a:txBody>
                    <a:bodyPr/>
                    <a:lstStyle/>
                    <a:p>
                      <a:pPr marL="0" marR="0">
                        <a:lnSpc>
                          <a:spcPct val="107000"/>
                        </a:lnSpc>
                        <a:spcBef>
                          <a:spcPts val="0"/>
                        </a:spcBef>
                        <a:spcAft>
                          <a:spcPts val="0"/>
                        </a:spcAft>
                      </a:pPr>
                      <a:r>
                        <a:rPr lang="en-US" sz="1200">
                          <a:effectLst/>
                        </a:rPr>
                        <a:t>Jerusalem and temple destroyed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a:effectLst/>
                        </a:rPr>
                        <a:t>70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tc>
                  <a:txBody>
                    <a:bodyPr/>
                    <a:lstStyle/>
                    <a:p>
                      <a:pPr marL="0" marR="0">
                        <a:lnSpc>
                          <a:spcPct val="107000"/>
                        </a:lnSpc>
                        <a:spcBef>
                          <a:spcPts val="0"/>
                        </a:spcBef>
                        <a:spcAft>
                          <a:spcPts val="0"/>
                        </a:spcAft>
                      </a:pPr>
                      <a:r>
                        <a:rPr lang="en-US" sz="1200" dirty="0">
                          <a:effectLst/>
                        </a:rPr>
                        <a:t>9</a:t>
                      </a:r>
                      <a:r>
                        <a:rPr lang="en-US" sz="1200" baseline="30000" dirty="0">
                          <a:effectLst/>
                        </a:rPr>
                        <a:t>th</a:t>
                      </a:r>
                      <a:r>
                        <a:rPr lang="en-US" sz="1200" dirty="0">
                          <a:effectLst/>
                        </a:rPr>
                        <a:t> of Av</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866" marR="53866" marT="0" marB="0"/>
                </a:tc>
                <a:extLst>
                  <a:ext uri="{0D108BD9-81ED-4DB2-BD59-A6C34878D82A}">
                    <a16:rowId xmlns:a16="http://schemas.microsoft.com/office/drawing/2014/main" val="3020173023"/>
                  </a:ext>
                </a:extLst>
              </a:tr>
            </a:tbl>
          </a:graphicData>
        </a:graphic>
      </p:graphicFrame>
    </p:spTree>
    <p:extLst>
      <p:ext uri="{BB962C8B-B14F-4D97-AF65-F5344CB8AC3E}">
        <p14:creationId xmlns:p14="http://schemas.microsoft.com/office/powerpoint/2010/main" val="1325213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82D64-8287-4779-9FA9-641E49C1ADCF}"/>
              </a:ext>
            </a:extLst>
          </p:cNvPr>
          <p:cNvSpPr>
            <a:spLocks noGrp="1"/>
          </p:cNvSpPr>
          <p:nvPr>
            <p:ph type="title"/>
          </p:nvPr>
        </p:nvSpPr>
        <p:spPr>
          <a:xfrm>
            <a:off x="838200" y="365125"/>
            <a:ext cx="10515600" cy="1325563"/>
          </a:xfrm>
        </p:spPr>
        <p:txBody>
          <a:bodyPr>
            <a:normAutofit/>
          </a:bodyPr>
          <a:lstStyle/>
          <a:p>
            <a:pPr algn="ctr"/>
            <a:r>
              <a:rPr lang="en-US" sz="4600">
                <a:solidFill>
                  <a:srgbClr val="FFFFFF"/>
                </a:solidFill>
              </a:rPr>
              <a:t>From Domitian to the Present</a:t>
            </a:r>
          </a:p>
        </p:txBody>
      </p:sp>
      <p:graphicFrame>
        <p:nvGraphicFramePr>
          <p:cNvPr id="4" name="Content Placeholder 3">
            <a:extLst>
              <a:ext uri="{FF2B5EF4-FFF2-40B4-BE49-F238E27FC236}">
                <a16:creationId xmlns:a16="http://schemas.microsoft.com/office/drawing/2014/main" id="{A2820041-C559-4340-81C2-283E6A8E2555}"/>
              </a:ext>
            </a:extLst>
          </p:cNvPr>
          <p:cNvGraphicFramePr>
            <a:graphicFrameLocks noGrp="1"/>
          </p:cNvGraphicFramePr>
          <p:nvPr>
            <p:ph idx="1"/>
            <p:extLst>
              <p:ext uri="{D42A27DB-BD31-4B8C-83A1-F6EECF244321}">
                <p14:modId xmlns:p14="http://schemas.microsoft.com/office/powerpoint/2010/main" val="3355898986"/>
              </p:ext>
            </p:extLst>
          </p:nvPr>
        </p:nvGraphicFramePr>
        <p:xfrm>
          <a:off x="914400" y="1911349"/>
          <a:ext cx="11075437" cy="5050917"/>
        </p:xfrm>
        <a:graphic>
          <a:graphicData uri="http://schemas.openxmlformats.org/drawingml/2006/table">
            <a:tbl>
              <a:tblPr firstRow="1" firstCol="1" bandRow="1">
                <a:tableStyleId>{5C22544A-7EE6-4342-B048-85BDC9FD1C3A}</a:tableStyleId>
              </a:tblPr>
              <a:tblGrid>
                <a:gridCol w="4214948">
                  <a:extLst>
                    <a:ext uri="{9D8B030D-6E8A-4147-A177-3AD203B41FA5}">
                      <a16:colId xmlns:a16="http://schemas.microsoft.com/office/drawing/2014/main" val="27389069"/>
                    </a:ext>
                  </a:extLst>
                </a:gridCol>
                <a:gridCol w="1275727">
                  <a:extLst>
                    <a:ext uri="{9D8B030D-6E8A-4147-A177-3AD203B41FA5}">
                      <a16:colId xmlns:a16="http://schemas.microsoft.com/office/drawing/2014/main" val="2314830200"/>
                    </a:ext>
                  </a:extLst>
                </a:gridCol>
                <a:gridCol w="5584762">
                  <a:extLst>
                    <a:ext uri="{9D8B030D-6E8A-4147-A177-3AD203B41FA5}">
                      <a16:colId xmlns:a16="http://schemas.microsoft.com/office/drawing/2014/main" val="962314981"/>
                    </a:ext>
                  </a:extLst>
                </a:gridCol>
              </a:tblGrid>
              <a:tr h="178026">
                <a:tc>
                  <a:txBody>
                    <a:bodyPr/>
                    <a:lstStyle/>
                    <a:p>
                      <a:pPr marL="0" marR="0">
                        <a:lnSpc>
                          <a:spcPct val="107000"/>
                        </a:lnSpc>
                        <a:spcBef>
                          <a:spcPts val="0"/>
                        </a:spcBef>
                        <a:spcAft>
                          <a:spcPts val="0"/>
                        </a:spcAft>
                      </a:pPr>
                      <a:r>
                        <a:rPr lang="en-US" sz="1200">
                          <a:effectLst/>
                        </a:rPr>
                        <a:t>Domitian to be worshipped as god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87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1015543041"/>
                  </a:ext>
                </a:extLst>
              </a:tr>
              <a:tr h="178026">
                <a:tc>
                  <a:txBody>
                    <a:bodyPr/>
                    <a:lstStyle/>
                    <a:p>
                      <a:pPr marL="0" marR="0">
                        <a:lnSpc>
                          <a:spcPct val="107000"/>
                        </a:lnSpc>
                        <a:spcBef>
                          <a:spcPts val="0"/>
                        </a:spcBef>
                        <a:spcAft>
                          <a:spcPts val="0"/>
                        </a:spcAft>
                      </a:pPr>
                      <a:r>
                        <a:rPr lang="en-US" sz="1200" dirty="0">
                          <a:effectLst/>
                        </a:rPr>
                        <a:t>John exiled to Patmos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87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Refuses to worship Domitian as god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1566754597"/>
                  </a:ext>
                </a:extLst>
              </a:tr>
              <a:tr h="178026">
                <a:tc>
                  <a:txBody>
                    <a:bodyPr/>
                    <a:lstStyle/>
                    <a:p>
                      <a:pPr marL="0" marR="0">
                        <a:lnSpc>
                          <a:spcPct val="107000"/>
                        </a:lnSpc>
                        <a:spcBef>
                          <a:spcPts val="0"/>
                        </a:spcBef>
                        <a:spcAft>
                          <a:spcPts val="0"/>
                        </a:spcAft>
                      </a:pPr>
                      <a:r>
                        <a:rPr lang="en-US" sz="1200">
                          <a:effectLst/>
                        </a:rPr>
                        <a:t>John writes book of Revelation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95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John completes era of divine revelation by 100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98310742"/>
                  </a:ext>
                </a:extLst>
              </a:tr>
              <a:tr h="178026">
                <a:tc>
                  <a:txBody>
                    <a:bodyPr/>
                    <a:lstStyle/>
                    <a:p>
                      <a:pPr marL="0" marR="0">
                        <a:lnSpc>
                          <a:spcPct val="107000"/>
                        </a:lnSpc>
                        <a:spcBef>
                          <a:spcPts val="0"/>
                        </a:spcBef>
                        <a:spcAft>
                          <a:spcPts val="0"/>
                        </a:spcAft>
                      </a:pPr>
                      <a:r>
                        <a:rPr lang="en-US" sz="1200">
                          <a:effectLst/>
                        </a:rPr>
                        <a:t>Final revolt of Jews, lasts three years begins 132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135 A.D.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Jews replaced with Gentiles; land is renamed Syria-Palestine, worldwide dispersion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3697707493"/>
                  </a:ext>
                </a:extLst>
              </a:tr>
              <a:tr h="178026">
                <a:tc>
                  <a:txBody>
                    <a:bodyPr/>
                    <a:lstStyle/>
                    <a:p>
                      <a:pPr marL="0" marR="0">
                        <a:lnSpc>
                          <a:spcPct val="107000"/>
                        </a:lnSpc>
                        <a:spcBef>
                          <a:spcPts val="0"/>
                        </a:spcBef>
                        <a:spcAft>
                          <a:spcPts val="0"/>
                        </a:spcAft>
                      </a:pPr>
                      <a:r>
                        <a:rPr lang="en-US" sz="1200">
                          <a:effectLst/>
                        </a:rPr>
                        <a:t>Mystery Babylon born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313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dirty="0">
                          <a:effectLst/>
                        </a:rPr>
                        <a:t>Constantine initiates Mystery Babylon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3457580026"/>
                  </a:ext>
                </a:extLst>
              </a:tr>
              <a:tr h="178026">
                <a:tc>
                  <a:txBody>
                    <a:bodyPr/>
                    <a:lstStyle/>
                    <a:p>
                      <a:pPr marL="0" marR="0">
                        <a:lnSpc>
                          <a:spcPct val="107000"/>
                        </a:lnSpc>
                        <a:spcBef>
                          <a:spcPts val="0"/>
                        </a:spcBef>
                        <a:spcAft>
                          <a:spcPts val="0"/>
                        </a:spcAft>
                      </a:pPr>
                      <a:r>
                        <a:rPr lang="en-US" sz="1200">
                          <a:effectLst/>
                        </a:rPr>
                        <a:t>John Darby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1840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Reemergence of Dispensationalism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2477972844"/>
                  </a:ext>
                </a:extLst>
              </a:tr>
              <a:tr h="178026">
                <a:tc>
                  <a:txBody>
                    <a:bodyPr/>
                    <a:lstStyle/>
                    <a:p>
                      <a:pPr marL="0" marR="0">
                        <a:lnSpc>
                          <a:spcPct val="107000"/>
                        </a:lnSpc>
                        <a:spcBef>
                          <a:spcPts val="0"/>
                        </a:spcBef>
                        <a:spcAft>
                          <a:spcPts val="0"/>
                        </a:spcAft>
                      </a:pPr>
                      <a:r>
                        <a:rPr lang="en-US" sz="1200">
                          <a:effectLst/>
                        </a:rPr>
                        <a:t>Darwin Origins of Species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1859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Mythical atheist narrative to replace Genesis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3309468578"/>
                  </a:ext>
                </a:extLst>
              </a:tr>
              <a:tr h="178026">
                <a:tc>
                  <a:txBody>
                    <a:bodyPr/>
                    <a:lstStyle/>
                    <a:p>
                      <a:pPr marL="0" marR="0">
                        <a:lnSpc>
                          <a:spcPct val="107000"/>
                        </a:lnSpc>
                        <a:spcBef>
                          <a:spcPts val="0"/>
                        </a:spcBef>
                        <a:spcAft>
                          <a:spcPts val="0"/>
                        </a:spcAft>
                      </a:pPr>
                      <a:r>
                        <a:rPr lang="en-US" sz="1200" dirty="0">
                          <a:effectLst/>
                        </a:rPr>
                        <a:t>Karl Marx Das Kapital (begin leftism)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1867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dirty="0">
                          <a:effectLst/>
                        </a:rPr>
                        <a:t>Modern leftist movement begins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2144926528"/>
                  </a:ext>
                </a:extLst>
              </a:tr>
              <a:tr h="178026">
                <a:tc>
                  <a:txBody>
                    <a:bodyPr/>
                    <a:lstStyle/>
                    <a:p>
                      <a:pPr marL="0" marR="0">
                        <a:lnSpc>
                          <a:spcPct val="107000"/>
                        </a:lnSpc>
                        <a:spcBef>
                          <a:spcPts val="0"/>
                        </a:spcBef>
                        <a:spcAft>
                          <a:spcPts val="0"/>
                        </a:spcAft>
                      </a:pPr>
                      <a:r>
                        <a:rPr lang="en-US" sz="1200">
                          <a:effectLst/>
                        </a:rPr>
                        <a:t>Israel nation born in a day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1948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Isaiah 66:8 (May 14 UN recognizes)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3485731347"/>
                  </a:ext>
                </a:extLst>
              </a:tr>
              <a:tr h="178026">
                <a:tc>
                  <a:txBody>
                    <a:bodyPr/>
                    <a:lstStyle/>
                    <a:p>
                      <a:pPr marL="0" marR="0">
                        <a:lnSpc>
                          <a:spcPct val="107000"/>
                        </a:lnSpc>
                        <a:spcBef>
                          <a:spcPts val="0"/>
                        </a:spcBef>
                        <a:spcAft>
                          <a:spcPts val="0"/>
                        </a:spcAft>
                      </a:pPr>
                      <a:r>
                        <a:rPr lang="en-US" sz="1200">
                          <a:effectLst/>
                        </a:rPr>
                        <a:t>Microchip invented, tech explosion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1958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Instrumental in Mark of the Beast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4109413249"/>
                  </a:ext>
                </a:extLst>
              </a:tr>
              <a:tr h="178026">
                <a:tc>
                  <a:txBody>
                    <a:bodyPr/>
                    <a:lstStyle/>
                    <a:p>
                      <a:pPr marL="0" marR="0">
                        <a:lnSpc>
                          <a:spcPct val="107000"/>
                        </a:lnSpc>
                        <a:spcBef>
                          <a:spcPts val="0"/>
                        </a:spcBef>
                        <a:spcAft>
                          <a:spcPts val="0"/>
                        </a:spcAft>
                      </a:pPr>
                      <a:r>
                        <a:rPr lang="en-US" sz="1200">
                          <a:effectLst/>
                        </a:rPr>
                        <a:t>Vatican II concludes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1965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Protestants are ‘separated brethren.’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1435690015"/>
                  </a:ext>
                </a:extLst>
              </a:tr>
              <a:tr h="178026">
                <a:tc>
                  <a:txBody>
                    <a:bodyPr/>
                    <a:lstStyle/>
                    <a:p>
                      <a:pPr marL="0" marR="0">
                        <a:lnSpc>
                          <a:spcPct val="107000"/>
                        </a:lnSpc>
                        <a:spcBef>
                          <a:spcPts val="0"/>
                        </a:spcBef>
                        <a:spcAft>
                          <a:spcPts val="0"/>
                        </a:spcAft>
                      </a:pPr>
                      <a:r>
                        <a:rPr lang="en-US" sz="1200">
                          <a:effectLst/>
                        </a:rPr>
                        <a:t>Reunification of Jerusalem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1967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dirty="0">
                          <a:effectLst/>
                        </a:rPr>
                        <a:t>Zechariah 12:1-5 will be a cup of staggering to the world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1039043547"/>
                  </a:ext>
                </a:extLst>
              </a:tr>
              <a:tr h="178026">
                <a:tc>
                  <a:txBody>
                    <a:bodyPr/>
                    <a:lstStyle/>
                    <a:p>
                      <a:pPr marL="0" marR="0">
                        <a:lnSpc>
                          <a:spcPct val="107000"/>
                        </a:lnSpc>
                        <a:spcBef>
                          <a:spcPts val="0"/>
                        </a:spcBef>
                        <a:spcAft>
                          <a:spcPts val="0"/>
                        </a:spcAft>
                      </a:pPr>
                      <a:r>
                        <a:rPr lang="en-US" sz="1200">
                          <a:effectLst/>
                        </a:rPr>
                        <a:t>Summer of love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1968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dirty="0">
                          <a:effectLst/>
                        </a:rPr>
                        <a:t>Glorification of fornication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2020285918"/>
                  </a:ext>
                </a:extLst>
              </a:tr>
              <a:tr h="178026">
                <a:tc>
                  <a:txBody>
                    <a:bodyPr/>
                    <a:lstStyle/>
                    <a:p>
                      <a:pPr marL="0" marR="0">
                        <a:lnSpc>
                          <a:spcPct val="107000"/>
                        </a:lnSpc>
                        <a:spcBef>
                          <a:spcPts val="0"/>
                        </a:spcBef>
                        <a:spcAft>
                          <a:spcPts val="0"/>
                        </a:spcAft>
                      </a:pPr>
                      <a:r>
                        <a:rPr lang="en-US" sz="1200">
                          <a:effectLst/>
                        </a:rPr>
                        <a:t>Democratic Party Convention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1968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Marxists assert control of Democrat Party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4193769660"/>
                  </a:ext>
                </a:extLst>
              </a:tr>
              <a:tr h="178026">
                <a:tc>
                  <a:txBody>
                    <a:bodyPr/>
                    <a:lstStyle/>
                    <a:p>
                      <a:pPr marL="0" marR="0">
                        <a:lnSpc>
                          <a:spcPct val="107000"/>
                        </a:lnSpc>
                        <a:spcBef>
                          <a:spcPts val="0"/>
                        </a:spcBef>
                        <a:spcAft>
                          <a:spcPts val="0"/>
                        </a:spcAft>
                      </a:pPr>
                      <a:r>
                        <a:rPr lang="en-US" sz="1200">
                          <a:effectLst/>
                        </a:rPr>
                        <a:t>The Population Bomb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1968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Attack on be fruitful and multiply Genesis 1:28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2578861583"/>
                  </a:ext>
                </a:extLst>
              </a:tr>
              <a:tr h="178026">
                <a:tc>
                  <a:txBody>
                    <a:bodyPr/>
                    <a:lstStyle/>
                    <a:p>
                      <a:pPr marL="0" marR="0">
                        <a:lnSpc>
                          <a:spcPct val="107000"/>
                        </a:lnSpc>
                        <a:spcBef>
                          <a:spcPts val="0"/>
                        </a:spcBef>
                        <a:spcAft>
                          <a:spcPts val="0"/>
                        </a:spcAft>
                      </a:pPr>
                      <a:r>
                        <a:rPr lang="en-US" sz="1200">
                          <a:effectLst/>
                        </a:rPr>
                        <a:t>Stonewall riots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1969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Extreme breakdown of sexual morals (Romans 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924513119"/>
                  </a:ext>
                </a:extLst>
              </a:tr>
              <a:tr h="178026">
                <a:tc>
                  <a:txBody>
                    <a:bodyPr/>
                    <a:lstStyle/>
                    <a:p>
                      <a:pPr marL="0" marR="0">
                        <a:lnSpc>
                          <a:spcPct val="107000"/>
                        </a:lnSpc>
                        <a:spcBef>
                          <a:spcPts val="0"/>
                        </a:spcBef>
                        <a:spcAft>
                          <a:spcPts val="0"/>
                        </a:spcAft>
                      </a:pPr>
                      <a:r>
                        <a:rPr lang="en-US" sz="1200">
                          <a:effectLst/>
                        </a:rPr>
                        <a:t>Emergent Church movement begins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1970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dirty="0">
                          <a:effectLst/>
                        </a:rPr>
                        <a:t>Final apostasy begins to emerge, seeks to supplant Gospel with Social Justice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1953466204"/>
                  </a:ext>
                </a:extLst>
              </a:tr>
              <a:tr h="178026">
                <a:tc>
                  <a:txBody>
                    <a:bodyPr/>
                    <a:lstStyle/>
                    <a:p>
                      <a:pPr marL="0" marR="0">
                        <a:lnSpc>
                          <a:spcPct val="107000"/>
                        </a:lnSpc>
                        <a:spcBef>
                          <a:spcPts val="0"/>
                        </a:spcBef>
                        <a:spcAft>
                          <a:spcPts val="0"/>
                        </a:spcAft>
                      </a:pPr>
                      <a:r>
                        <a:rPr lang="en-US" sz="1200">
                          <a:effectLst/>
                        </a:rPr>
                        <a:t>Hal Lindsey Late Great Planet Earth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1970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Dispensationalism grows after years of suppression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3486230842"/>
                  </a:ext>
                </a:extLst>
              </a:tr>
              <a:tr h="178026">
                <a:tc>
                  <a:txBody>
                    <a:bodyPr/>
                    <a:lstStyle/>
                    <a:p>
                      <a:pPr marL="0" marR="0">
                        <a:lnSpc>
                          <a:spcPct val="107000"/>
                        </a:lnSpc>
                        <a:spcBef>
                          <a:spcPts val="0"/>
                        </a:spcBef>
                        <a:spcAft>
                          <a:spcPts val="0"/>
                        </a:spcAft>
                      </a:pPr>
                      <a:r>
                        <a:rPr lang="en-US" sz="1200">
                          <a:effectLst/>
                        </a:rPr>
                        <a:t>Marxist Critical Race Theory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1995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Designed to set ethnic group against ethnic group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815111710"/>
                  </a:ext>
                </a:extLst>
              </a:tr>
              <a:tr h="178026">
                <a:tc>
                  <a:txBody>
                    <a:bodyPr/>
                    <a:lstStyle/>
                    <a:p>
                      <a:pPr marL="0" marR="0">
                        <a:lnSpc>
                          <a:spcPct val="107000"/>
                        </a:lnSpc>
                        <a:spcBef>
                          <a:spcPts val="0"/>
                        </a:spcBef>
                        <a:spcAft>
                          <a:spcPts val="0"/>
                        </a:spcAft>
                      </a:pPr>
                      <a:r>
                        <a:rPr lang="en-US" sz="1200">
                          <a:effectLst/>
                        </a:rPr>
                        <a:t>Kyoto Protocols (global warming)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1997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Totalitarian ideology goes worldwide, mythical atheist narrative to replace Revelation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4290718998"/>
                  </a:ext>
                </a:extLst>
              </a:tr>
              <a:tr h="178026">
                <a:tc>
                  <a:txBody>
                    <a:bodyPr/>
                    <a:lstStyle/>
                    <a:p>
                      <a:pPr marL="0" marR="0">
                        <a:lnSpc>
                          <a:spcPct val="107000"/>
                        </a:lnSpc>
                        <a:spcBef>
                          <a:spcPts val="0"/>
                        </a:spcBef>
                        <a:spcAft>
                          <a:spcPts val="0"/>
                        </a:spcAft>
                      </a:pPr>
                      <a:r>
                        <a:rPr lang="en-US" sz="1200">
                          <a:effectLst/>
                        </a:rPr>
                        <a:t>Marxist Barak Obama elected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2008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Weakening of America accelerates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979721231"/>
                  </a:ext>
                </a:extLst>
              </a:tr>
              <a:tr h="178026">
                <a:tc>
                  <a:txBody>
                    <a:bodyPr/>
                    <a:lstStyle/>
                    <a:p>
                      <a:pPr marL="0" marR="0">
                        <a:lnSpc>
                          <a:spcPct val="107000"/>
                        </a:lnSpc>
                        <a:spcBef>
                          <a:spcPts val="0"/>
                        </a:spcBef>
                        <a:spcAft>
                          <a:spcPts val="0"/>
                        </a:spcAft>
                      </a:pPr>
                      <a:r>
                        <a:rPr lang="en-US" sz="1200">
                          <a:effectLst/>
                        </a:rPr>
                        <a:t>Mystery Babylon First Jesuit Pope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2013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dirty="0">
                          <a:effectLst/>
                        </a:rPr>
                        <a:t>Next Pope likely False Prophet (Francis Born 1936)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59625241"/>
                  </a:ext>
                </a:extLst>
              </a:tr>
              <a:tr h="178026">
                <a:tc>
                  <a:txBody>
                    <a:bodyPr/>
                    <a:lstStyle/>
                    <a:p>
                      <a:pPr marL="0" marR="0">
                        <a:lnSpc>
                          <a:spcPct val="107000"/>
                        </a:lnSpc>
                        <a:spcBef>
                          <a:spcPts val="0"/>
                        </a:spcBef>
                        <a:spcAft>
                          <a:spcPts val="0"/>
                        </a:spcAft>
                      </a:pPr>
                      <a:r>
                        <a:rPr lang="en-US" sz="1200">
                          <a:effectLst/>
                        </a:rPr>
                        <a:t>Gay marriage ruled constitutional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2013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Judgment of God against America and world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3428692842"/>
                  </a:ext>
                </a:extLst>
              </a:tr>
              <a:tr h="178026">
                <a:tc>
                  <a:txBody>
                    <a:bodyPr/>
                    <a:lstStyle/>
                    <a:p>
                      <a:pPr marL="0" marR="0">
                        <a:lnSpc>
                          <a:spcPct val="107000"/>
                        </a:lnSpc>
                        <a:spcBef>
                          <a:spcPts val="0"/>
                        </a:spcBef>
                        <a:spcAft>
                          <a:spcPts val="0"/>
                        </a:spcAft>
                      </a:pPr>
                      <a:r>
                        <a:rPr lang="en-US" sz="1200">
                          <a:effectLst/>
                        </a:rPr>
                        <a:t>Trump elected, last great President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2016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God grants America a brief reprieve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1254652630"/>
                  </a:ext>
                </a:extLst>
              </a:tr>
              <a:tr h="178026">
                <a:tc>
                  <a:txBody>
                    <a:bodyPr/>
                    <a:lstStyle/>
                    <a:p>
                      <a:pPr marL="0" marR="0">
                        <a:lnSpc>
                          <a:spcPct val="107000"/>
                        </a:lnSpc>
                        <a:spcBef>
                          <a:spcPts val="0"/>
                        </a:spcBef>
                        <a:spcAft>
                          <a:spcPts val="0"/>
                        </a:spcAft>
                      </a:pPr>
                      <a:r>
                        <a:rPr lang="en-US" sz="1200">
                          <a:effectLst/>
                        </a:rPr>
                        <a:t>COVID 19 (flu bug hysteria)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2020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Health care totalitarianism spreads worldwide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3264656744"/>
                  </a:ext>
                </a:extLst>
              </a:tr>
              <a:tr h="0">
                <a:tc>
                  <a:txBody>
                    <a:bodyPr/>
                    <a:lstStyle/>
                    <a:p>
                      <a:pPr marL="0" marR="0">
                        <a:lnSpc>
                          <a:spcPct val="107000"/>
                        </a:lnSpc>
                        <a:spcBef>
                          <a:spcPts val="0"/>
                        </a:spcBef>
                        <a:spcAft>
                          <a:spcPts val="0"/>
                        </a:spcAft>
                      </a:pPr>
                      <a:r>
                        <a:rPr lang="en-US" sz="1200">
                          <a:effectLst/>
                        </a:rPr>
                        <a:t>Left gains full control of government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2021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America not found in Bible prophecy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1721669826"/>
                  </a:ext>
                </a:extLst>
              </a:tr>
              <a:tr h="178026">
                <a:tc>
                  <a:txBody>
                    <a:bodyPr/>
                    <a:lstStyle/>
                    <a:p>
                      <a:pPr marL="0" marR="0">
                        <a:lnSpc>
                          <a:spcPct val="107000"/>
                        </a:lnSpc>
                        <a:spcBef>
                          <a:spcPts val="0"/>
                        </a:spcBef>
                        <a:spcAft>
                          <a:spcPts val="0"/>
                        </a:spcAft>
                      </a:pPr>
                      <a:r>
                        <a:rPr lang="en-US" sz="1200">
                          <a:effectLst/>
                        </a:rPr>
                        <a:t>Joe Biden installed as President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a:effectLst/>
                        </a:rPr>
                        <a:t>2021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tc>
                  <a:txBody>
                    <a:bodyPr/>
                    <a:lstStyle/>
                    <a:p>
                      <a:pPr marL="0" marR="0">
                        <a:lnSpc>
                          <a:spcPct val="107000"/>
                        </a:lnSpc>
                        <a:spcBef>
                          <a:spcPts val="0"/>
                        </a:spcBef>
                        <a:spcAft>
                          <a:spcPts val="0"/>
                        </a:spcAft>
                      </a:pPr>
                      <a:r>
                        <a:rPr lang="en-US" sz="1200" dirty="0">
                          <a:effectLst/>
                        </a:rPr>
                        <a:t>Left controls all media outlets and levers of power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6" marR="45886" marT="0" marB="0"/>
                </a:tc>
                <a:extLst>
                  <a:ext uri="{0D108BD9-81ED-4DB2-BD59-A6C34878D82A}">
                    <a16:rowId xmlns:a16="http://schemas.microsoft.com/office/drawing/2014/main" val="1538211499"/>
                  </a:ext>
                </a:extLst>
              </a:tr>
            </a:tbl>
          </a:graphicData>
        </a:graphic>
      </p:graphicFrame>
    </p:spTree>
    <p:extLst>
      <p:ext uri="{BB962C8B-B14F-4D97-AF65-F5344CB8AC3E}">
        <p14:creationId xmlns:p14="http://schemas.microsoft.com/office/powerpoint/2010/main" val="3525386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A69AD5-3C02-4FAC-B944-E5CEDAAC0A9F}"/>
              </a:ext>
            </a:extLst>
          </p:cNvPr>
          <p:cNvSpPr>
            <a:spLocks noGrp="1"/>
          </p:cNvSpPr>
          <p:nvPr>
            <p:ph type="title"/>
          </p:nvPr>
        </p:nvSpPr>
        <p:spPr>
          <a:xfrm>
            <a:off x="838200" y="365125"/>
            <a:ext cx="10515600" cy="1325563"/>
          </a:xfrm>
        </p:spPr>
        <p:txBody>
          <a:bodyPr>
            <a:normAutofit/>
          </a:bodyPr>
          <a:lstStyle/>
          <a:p>
            <a:pPr algn="ctr"/>
            <a:r>
              <a:rPr lang="en-US" sz="4600">
                <a:solidFill>
                  <a:srgbClr val="FFFFFF"/>
                </a:solidFill>
              </a:rPr>
              <a:t>Projected Dates of the End Times</a:t>
            </a:r>
          </a:p>
        </p:txBody>
      </p:sp>
      <p:graphicFrame>
        <p:nvGraphicFramePr>
          <p:cNvPr id="4" name="Content Placeholder 3">
            <a:extLst>
              <a:ext uri="{FF2B5EF4-FFF2-40B4-BE49-F238E27FC236}">
                <a16:creationId xmlns:a16="http://schemas.microsoft.com/office/drawing/2014/main" id="{937F5DCD-32F5-4AA7-A2D1-AFCF0AF1103D}"/>
              </a:ext>
            </a:extLst>
          </p:cNvPr>
          <p:cNvGraphicFramePr>
            <a:graphicFrameLocks noGrp="1"/>
          </p:cNvGraphicFramePr>
          <p:nvPr>
            <p:ph idx="1"/>
            <p:extLst>
              <p:ext uri="{D42A27DB-BD31-4B8C-83A1-F6EECF244321}">
                <p14:modId xmlns:p14="http://schemas.microsoft.com/office/powerpoint/2010/main" val="704559582"/>
              </p:ext>
            </p:extLst>
          </p:nvPr>
        </p:nvGraphicFramePr>
        <p:xfrm>
          <a:off x="970384" y="1911350"/>
          <a:ext cx="11066105" cy="4853354"/>
        </p:xfrm>
        <a:graphic>
          <a:graphicData uri="http://schemas.openxmlformats.org/drawingml/2006/table">
            <a:tbl>
              <a:tblPr firstRow="1" firstCol="1" bandRow="1">
                <a:tableStyleId>{5C22544A-7EE6-4342-B048-85BDC9FD1C3A}</a:tableStyleId>
              </a:tblPr>
              <a:tblGrid>
                <a:gridCol w="3700385">
                  <a:extLst>
                    <a:ext uri="{9D8B030D-6E8A-4147-A177-3AD203B41FA5}">
                      <a16:colId xmlns:a16="http://schemas.microsoft.com/office/drawing/2014/main" val="313089549"/>
                    </a:ext>
                  </a:extLst>
                </a:gridCol>
                <a:gridCol w="1911642">
                  <a:extLst>
                    <a:ext uri="{9D8B030D-6E8A-4147-A177-3AD203B41FA5}">
                      <a16:colId xmlns:a16="http://schemas.microsoft.com/office/drawing/2014/main" val="3571842808"/>
                    </a:ext>
                  </a:extLst>
                </a:gridCol>
                <a:gridCol w="5454078">
                  <a:extLst>
                    <a:ext uri="{9D8B030D-6E8A-4147-A177-3AD203B41FA5}">
                      <a16:colId xmlns:a16="http://schemas.microsoft.com/office/drawing/2014/main" val="1723477575"/>
                    </a:ext>
                  </a:extLst>
                </a:gridCol>
              </a:tblGrid>
              <a:tr h="220607">
                <a:tc>
                  <a:txBody>
                    <a:bodyPr/>
                    <a:lstStyle/>
                    <a:p>
                      <a:pPr marL="0" marR="0">
                        <a:spcBef>
                          <a:spcPts val="0"/>
                        </a:spcBef>
                        <a:spcAft>
                          <a:spcPts val="0"/>
                        </a:spcAft>
                      </a:pPr>
                      <a:r>
                        <a:rPr lang="en-US" sz="1200" dirty="0">
                          <a:effectLst/>
                        </a:rPr>
                        <a:t>Event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Date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Bible Verse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2944772716"/>
                  </a:ext>
                </a:extLst>
              </a:tr>
              <a:tr h="220607">
                <a:tc>
                  <a:txBody>
                    <a:bodyPr/>
                    <a:lstStyle/>
                    <a:p>
                      <a:pPr marL="0" marR="0">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3690448602"/>
                  </a:ext>
                </a:extLst>
              </a:tr>
              <a:tr h="220607">
                <a:tc>
                  <a:txBody>
                    <a:bodyPr/>
                    <a:lstStyle/>
                    <a:p>
                      <a:pPr marL="0" marR="0">
                        <a:spcBef>
                          <a:spcPts val="0"/>
                        </a:spcBef>
                        <a:spcAft>
                          <a:spcPts val="0"/>
                        </a:spcAft>
                      </a:pPr>
                      <a:r>
                        <a:rPr lang="en-US" sz="1200">
                          <a:effectLst/>
                        </a:rPr>
                        <a:t>Israel begins rebuilding temple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Seven years for Solomon temple to build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3411070900"/>
                  </a:ext>
                </a:extLst>
              </a:tr>
              <a:tr h="220607">
                <a:tc>
                  <a:txBody>
                    <a:bodyPr/>
                    <a:lstStyle/>
                    <a:p>
                      <a:pPr marL="0" marR="0">
                        <a:spcBef>
                          <a:spcPts val="0"/>
                        </a:spcBef>
                        <a:spcAft>
                          <a:spcPts val="0"/>
                        </a:spcAft>
                      </a:pPr>
                      <a:r>
                        <a:rPr lang="en-US" sz="1200">
                          <a:effectLst/>
                        </a:rPr>
                        <a:t>Rapture of the Church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2033 (June 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I Corinthians 15:51-52, Christ fulfills Pentecost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55324744"/>
                  </a:ext>
                </a:extLst>
              </a:tr>
              <a:tr h="220607">
                <a:tc>
                  <a:txBody>
                    <a:bodyPr/>
                    <a:lstStyle/>
                    <a:p>
                      <a:pPr marL="0" marR="0">
                        <a:spcBef>
                          <a:spcPts val="0"/>
                        </a:spcBef>
                        <a:spcAft>
                          <a:spcPts val="0"/>
                        </a:spcAft>
                      </a:pPr>
                      <a:r>
                        <a:rPr lang="en-US" sz="1200">
                          <a:effectLst/>
                        </a:rPr>
                        <a:t>Israel completes temple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Daniel 9:27; Matthew 24:15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2375079732"/>
                  </a:ext>
                </a:extLst>
              </a:tr>
              <a:tr h="220607">
                <a:tc>
                  <a:txBody>
                    <a:bodyPr/>
                    <a:lstStyle/>
                    <a:p>
                      <a:pPr marL="0" marR="0">
                        <a:spcBef>
                          <a:spcPts val="0"/>
                        </a:spcBef>
                        <a:spcAft>
                          <a:spcPts val="0"/>
                        </a:spcAft>
                      </a:pPr>
                      <a:r>
                        <a:rPr lang="en-US" sz="1200">
                          <a:effectLst/>
                        </a:rPr>
                        <a:t>Gog/Magog Invasion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2033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Ezekiel 38-39, Islam loses influence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3254564079"/>
                  </a:ext>
                </a:extLst>
              </a:tr>
              <a:tr h="220607">
                <a:tc>
                  <a:txBody>
                    <a:bodyPr/>
                    <a:lstStyle/>
                    <a:p>
                      <a:pPr marL="0" marR="0">
                        <a:spcBef>
                          <a:spcPts val="0"/>
                        </a:spcBef>
                        <a:spcAft>
                          <a:spcPts val="0"/>
                        </a:spcAft>
                      </a:pPr>
                      <a:r>
                        <a:rPr lang="en-US" sz="1200">
                          <a:effectLst/>
                        </a:rPr>
                        <a:t>Mystery Babylon Vatican City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Becomes main religious power on earth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1328325241"/>
                  </a:ext>
                </a:extLst>
              </a:tr>
              <a:tr h="220607">
                <a:tc>
                  <a:txBody>
                    <a:bodyPr/>
                    <a:lstStyle/>
                    <a:p>
                      <a:pPr marL="0" marR="0">
                        <a:spcBef>
                          <a:spcPts val="0"/>
                        </a:spcBef>
                        <a:spcAft>
                          <a:spcPts val="0"/>
                        </a:spcAft>
                      </a:pPr>
                      <a:r>
                        <a:rPr lang="en-US" sz="1200">
                          <a:effectLst/>
                        </a:rPr>
                        <a:t>Ten kings control world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Revelation 17:12; James 5:1-6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24576845"/>
                  </a:ext>
                </a:extLst>
              </a:tr>
              <a:tr h="220607">
                <a:tc>
                  <a:txBody>
                    <a:bodyPr/>
                    <a:lstStyle/>
                    <a:p>
                      <a:pPr marL="0" marR="0">
                        <a:spcBef>
                          <a:spcPts val="0"/>
                        </a:spcBef>
                        <a:spcAft>
                          <a:spcPts val="0"/>
                        </a:spcAft>
                      </a:pPr>
                      <a:r>
                        <a:rPr lang="en-US" sz="1200">
                          <a:effectLst/>
                        </a:rPr>
                        <a:t>Antichrist covenant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Daniel 9:27 Peace and security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1830071453"/>
                  </a:ext>
                </a:extLst>
              </a:tr>
              <a:tr h="220607">
                <a:tc>
                  <a:txBody>
                    <a:bodyPr/>
                    <a:lstStyle/>
                    <a:p>
                      <a:pPr marL="0" marR="0">
                        <a:spcBef>
                          <a:spcPts val="0"/>
                        </a:spcBef>
                        <a:spcAft>
                          <a:spcPts val="0"/>
                        </a:spcAft>
                      </a:pPr>
                      <a:r>
                        <a:rPr lang="en-US" sz="1200" dirty="0">
                          <a:effectLst/>
                        </a:rPr>
                        <a:t>Birth pangs begin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dirty="0">
                          <a:effectLst/>
                        </a:rPr>
                        <a:t>Wars and revolutions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100589774"/>
                  </a:ext>
                </a:extLst>
              </a:tr>
              <a:tr h="220607">
                <a:tc>
                  <a:txBody>
                    <a:bodyPr/>
                    <a:lstStyle/>
                    <a:p>
                      <a:pPr marL="0" marR="0">
                        <a:spcBef>
                          <a:spcPts val="0"/>
                        </a:spcBef>
                        <a:spcAft>
                          <a:spcPts val="0"/>
                        </a:spcAft>
                      </a:pPr>
                      <a:r>
                        <a:rPr lang="en-US" sz="1200">
                          <a:effectLst/>
                        </a:rPr>
                        <a:t>Seal judgments begin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Revelation 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3589856240"/>
                  </a:ext>
                </a:extLst>
              </a:tr>
              <a:tr h="220607">
                <a:tc>
                  <a:txBody>
                    <a:bodyPr/>
                    <a:lstStyle/>
                    <a:p>
                      <a:pPr marL="0" marR="0">
                        <a:spcBef>
                          <a:spcPts val="0"/>
                        </a:spcBef>
                        <a:spcAft>
                          <a:spcPts val="0"/>
                        </a:spcAft>
                      </a:pPr>
                      <a:r>
                        <a:rPr lang="en-US" sz="1200">
                          <a:effectLst/>
                        </a:rPr>
                        <a:t>144,000 sealed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Revelation 7:4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402380089"/>
                  </a:ext>
                </a:extLst>
              </a:tr>
              <a:tr h="220607">
                <a:tc>
                  <a:txBody>
                    <a:bodyPr/>
                    <a:lstStyle/>
                    <a:p>
                      <a:pPr marL="0" marR="0">
                        <a:spcBef>
                          <a:spcPts val="0"/>
                        </a:spcBef>
                        <a:spcAft>
                          <a:spcPts val="0"/>
                        </a:spcAft>
                      </a:pPr>
                      <a:r>
                        <a:rPr lang="en-US" sz="1200">
                          <a:effectLst/>
                        </a:rPr>
                        <a:t>False Prophet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Revelation 13:11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83188393"/>
                  </a:ext>
                </a:extLst>
              </a:tr>
              <a:tr h="220607">
                <a:tc>
                  <a:txBody>
                    <a:bodyPr/>
                    <a:lstStyle/>
                    <a:p>
                      <a:pPr marL="0" marR="0">
                        <a:spcBef>
                          <a:spcPts val="0"/>
                        </a:spcBef>
                        <a:spcAft>
                          <a:spcPts val="0"/>
                        </a:spcAft>
                      </a:pPr>
                      <a:r>
                        <a:rPr lang="en-US" sz="1200">
                          <a:effectLst/>
                        </a:rPr>
                        <a:t>The Two Witnesses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Enoch and Elijah, prophecy 1,260 days outside of temple, for 42 months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132182088"/>
                  </a:ext>
                </a:extLst>
              </a:tr>
              <a:tr h="220607">
                <a:tc>
                  <a:txBody>
                    <a:bodyPr/>
                    <a:lstStyle/>
                    <a:p>
                      <a:pPr marL="0" marR="0">
                        <a:spcBef>
                          <a:spcPts val="0"/>
                        </a:spcBef>
                        <a:spcAft>
                          <a:spcPts val="0"/>
                        </a:spcAft>
                      </a:pPr>
                      <a:r>
                        <a:rPr lang="en-US" sz="1200">
                          <a:effectLst/>
                        </a:rPr>
                        <a:t>War in heaven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dirty="0">
                          <a:effectLst/>
                        </a:rPr>
                        <a:t>Revelation 12:14 Satan thrown down from heaven for 42 months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2713692623"/>
                  </a:ext>
                </a:extLst>
              </a:tr>
              <a:tr h="220607">
                <a:tc>
                  <a:txBody>
                    <a:bodyPr/>
                    <a:lstStyle/>
                    <a:p>
                      <a:pPr marL="0" marR="0">
                        <a:spcBef>
                          <a:spcPts val="0"/>
                        </a:spcBef>
                        <a:spcAft>
                          <a:spcPts val="0"/>
                        </a:spcAft>
                      </a:pPr>
                      <a:r>
                        <a:rPr lang="en-US" sz="1200">
                          <a:effectLst/>
                        </a:rPr>
                        <a:t>Two Witnesses killed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Revelation 11: 2, 42 months ends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2863523487"/>
                  </a:ext>
                </a:extLst>
              </a:tr>
              <a:tr h="220607">
                <a:tc>
                  <a:txBody>
                    <a:bodyPr/>
                    <a:lstStyle/>
                    <a:p>
                      <a:pPr marL="0" marR="0">
                        <a:spcBef>
                          <a:spcPts val="0"/>
                        </a:spcBef>
                        <a:spcAft>
                          <a:spcPts val="0"/>
                        </a:spcAft>
                      </a:pPr>
                      <a:r>
                        <a:rPr lang="en-US" sz="1200">
                          <a:effectLst/>
                        </a:rPr>
                        <a:t>Ten kings hand over power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dirty="0">
                          <a:effectLst/>
                        </a:rPr>
                        <a:t>Antichrist rules the world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1039097511"/>
                  </a:ext>
                </a:extLst>
              </a:tr>
              <a:tr h="220607">
                <a:tc>
                  <a:txBody>
                    <a:bodyPr/>
                    <a:lstStyle/>
                    <a:p>
                      <a:pPr marL="0" marR="0">
                        <a:spcBef>
                          <a:spcPts val="0"/>
                        </a:spcBef>
                        <a:spcAft>
                          <a:spcPts val="0"/>
                        </a:spcAft>
                      </a:pPr>
                      <a:r>
                        <a:rPr lang="en-US" sz="1200">
                          <a:effectLst/>
                        </a:rPr>
                        <a:t>Mystery Babylon destroyed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Vatican City destroyed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2153084798"/>
                  </a:ext>
                </a:extLst>
              </a:tr>
              <a:tr h="220607">
                <a:tc>
                  <a:txBody>
                    <a:bodyPr/>
                    <a:lstStyle/>
                    <a:p>
                      <a:pPr marL="0" marR="0">
                        <a:spcBef>
                          <a:spcPts val="0"/>
                        </a:spcBef>
                        <a:spcAft>
                          <a:spcPts val="0"/>
                        </a:spcAft>
                      </a:pPr>
                      <a:r>
                        <a:rPr lang="en-US" sz="1200">
                          <a:effectLst/>
                        </a:rPr>
                        <a:t>Antichrist breaks covenant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Daniel 9:27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787469106"/>
                  </a:ext>
                </a:extLst>
              </a:tr>
              <a:tr h="220607">
                <a:tc>
                  <a:txBody>
                    <a:bodyPr/>
                    <a:lstStyle/>
                    <a:p>
                      <a:pPr marL="0" marR="0">
                        <a:spcBef>
                          <a:spcPts val="0"/>
                        </a:spcBef>
                        <a:spcAft>
                          <a:spcPts val="0"/>
                        </a:spcAft>
                      </a:pPr>
                      <a:r>
                        <a:rPr lang="en-US" sz="1200">
                          <a:effectLst/>
                        </a:rPr>
                        <a:t>Antichrist enters temple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To be worshipped as God, ends temple services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1129154981"/>
                  </a:ext>
                </a:extLst>
              </a:tr>
              <a:tr h="220607">
                <a:tc>
                  <a:txBody>
                    <a:bodyPr/>
                    <a:lstStyle/>
                    <a:p>
                      <a:pPr marL="0" marR="0">
                        <a:spcBef>
                          <a:spcPts val="0"/>
                        </a:spcBef>
                        <a:spcAft>
                          <a:spcPts val="0"/>
                        </a:spcAft>
                      </a:pPr>
                      <a:r>
                        <a:rPr lang="en-US" sz="1200">
                          <a:effectLst/>
                        </a:rPr>
                        <a:t>Faithful Israel flees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Revelation 12:6, 14-17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16256809"/>
                  </a:ext>
                </a:extLst>
              </a:tr>
              <a:tr h="220607">
                <a:tc>
                  <a:txBody>
                    <a:bodyPr/>
                    <a:lstStyle/>
                    <a:p>
                      <a:pPr marL="0" marR="0">
                        <a:spcBef>
                          <a:spcPts val="0"/>
                        </a:spcBef>
                        <a:spcAft>
                          <a:spcPts val="0"/>
                        </a:spcAft>
                      </a:pPr>
                      <a:r>
                        <a:rPr lang="en-US" sz="1200">
                          <a:effectLst/>
                        </a:rPr>
                        <a:t>Mark of the Beast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a:effectLst/>
                        </a:rPr>
                        <a:t>2037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tc>
                  <a:txBody>
                    <a:bodyPr/>
                    <a:lstStyle/>
                    <a:p>
                      <a:pPr marL="0" marR="0">
                        <a:spcBef>
                          <a:spcPts val="0"/>
                        </a:spcBef>
                        <a:spcAft>
                          <a:spcPts val="0"/>
                        </a:spcAft>
                      </a:pPr>
                      <a:r>
                        <a:rPr lang="en-US" sz="1200" dirty="0">
                          <a:effectLst/>
                        </a:rPr>
                        <a:t>Revelation 13:18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068" marR="57068" marT="0" marB="0"/>
                </a:tc>
                <a:extLst>
                  <a:ext uri="{0D108BD9-81ED-4DB2-BD59-A6C34878D82A}">
                    <a16:rowId xmlns:a16="http://schemas.microsoft.com/office/drawing/2014/main" val="2655672424"/>
                  </a:ext>
                </a:extLst>
              </a:tr>
            </a:tbl>
          </a:graphicData>
        </a:graphic>
      </p:graphicFrame>
    </p:spTree>
    <p:extLst>
      <p:ext uri="{BB962C8B-B14F-4D97-AF65-F5344CB8AC3E}">
        <p14:creationId xmlns:p14="http://schemas.microsoft.com/office/powerpoint/2010/main" val="4291302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552D63-0D85-46B2-8179-7AF88D0D5239}"/>
              </a:ext>
            </a:extLst>
          </p:cNvPr>
          <p:cNvSpPr>
            <a:spLocks noGrp="1"/>
          </p:cNvSpPr>
          <p:nvPr>
            <p:ph type="title"/>
          </p:nvPr>
        </p:nvSpPr>
        <p:spPr>
          <a:xfrm>
            <a:off x="838200" y="365125"/>
            <a:ext cx="10515600" cy="1325563"/>
          </a:xfrm>
        </p:spPr>
        <p:txBody>
          <a:bodyPr>
            <a:normAutofit/>
          </a:bodyPr>
          <a:lstStyle/>
          <a:p>
            <a:pPr algn="ctr"/>
            <a:r>
              <a:rPr lang="en-US" sz="4600">
                <a:solidFill>
                  <a:srgbClr val="FFFFFF"/>
                </a:solidFill>
              </a:rPr>
              <a:t>Projected End Times Dates cont.</a:t>
            </a:r>
          </a:p>
        </p:txBody>
      </p:sp>
      <p:graphicFrame>
        <p:nvGraphicFramePr>
          <p:cNvPr id="4" name="Content Placeholder 3">
            <a:extLst>
              <a:ext uri="{FF2B5EF4-FFF2-40B4-BE49-F238E27FC236}">
                <a16:creationId xmlns:a16="http://schemas.microsoft.com/office/drawing/2014/main" id="{77996879-36AA-49BD-B79B-4353A1C39F24}"/>
              </a:ext>
            </a:extLst>
          </p:cNvPr>
          <p:cNvGraphicFramePr>
            <a:graphicFrameLocks noGrp="1"/>
          </p:cNvGraphicFramePr>
          <p:nvPr>
            <p:ph idx="1"/>
            <p:extLst>
              <p:ext uri="{D42A27DB-BD31-4B8C-83A1-F6EECF244321}">
                <p14:modId xmlns:p14="http://schemas.microsoft.com/office/powerpoint/2010/main" val="2815326977"/>
              </p:ext>
            </p:extLst>
          </p:nvPr>
        </p:nvGraphicFramePr>
        <p:xfrm>
          <a:off x="562062" y="1979801"/>
          <a:ext cx="11476140" cy="4781721"/>
        </p:xfrm>
        <a:graphic>
          <a:graphicData uri="http://schemas.openxmlformats.org/drawingml/2006/table">
            <a:tbl>
              <a:tblPr firstRow="1" firstCol="1" bandRow="1">
                <a:tableStyleId>{5C22544A-7EE6-4342-B048-85BDC9FD1C3A}</a:tableStyleId>
              </a:tblPr>
              <a:tblGrid>
                <a:gridCol w="3973592">
                  <a:extLst>
                    <a:ext uri="{9D8B030D-6E8A-4147-A177-3AD203B41FA5}">
                      <a16:colId xmlns:a16="http://schemas.microsoft.com/office/drawing/2014/main" val="2666368283"/>
                    </a:ext>
                  </a:extLst>
                </a:gridCol>
                <a:gridCol w="1722049">
                  <a:extLst>
                    <a:ext uri="{9D8B030D-6E8A-4147-A177-3AD203B41FA5}">
                      <a16:colId xmlns:a16="http://schemas.microsoft.com/office/drawing/2014/main" val="1243229648"/>
                    </a:ext>
                  </a:extLst>
                </a:gridCol>
                <a:gridCol w="5780499">
                  <a:extLst>
                    <a:ext uri="{9D8B030D-6E8A-4147-A177-3AD203B41FA5}">
                      <a16:colId xmlns:a16="http://schemas.microsoft.com/office/drawing/2014/main" val="1924186690"/>
                    </a:ext>
                  </a:extLst>
                </a:gridCol>
              </a:tblGrid>
              <a:tr h="702669">
                <a:tc>
                  <a:txBody>
                    <a:bodyPr/>
                    <a:lstStyle/>
                    <a:p>
                      <a:pPr marL="0" marR="0">
                        <a:spcBef>
                          <a:spcPts val="0"/>
                        </a:spcBef>
                        <a:spcAft>
                          <a:spcPts val="0"/>
                        </a:spcAft>
                      </a:pPr>
                      <a:r>
                        <a:rPr lang="en-US" sz="1200">
                          <a:effectLst/>
                        </a:rPr>
                        <a:t>Last of 144,000 martyred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2037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Revelation 14:1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extLst>
                  <a:ext uri="{0D108BD9-81ED-4DB2-BD59-A6C34878D82A}">
                    <a16:rowId xmlns:a16="http://schemas.microsoft.com/office/drawing/2014/main" val="202041815"/>
                  </a:ext>
                </a:extLst>
              </a:tr>
              <a:tr h="275223">
                <a:tc>
                  <a:txBody>
                    <a:bodyPr/>
                    <a:lstStyle/>
                    <a:p>
                      <a:pPr marL="0" marR="0">
                        <a:spcBef>
                          <a:spcPts val="0"/>
                        </a:spcBef>
                        <a:spcAft>
                          <a:spcPts val="0"/>
                        </a:spcAft>
                      </a:pPr>
                      <a:r>
                        <a:rPr lang="en-US" sz="1200">
                          <a:effectLst/>
                        </a:rPr>
                        <a:t>The Great Delusion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2037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II Thessalonians 2:11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extLst>
                  <a:ext uri="{0D108BD9-81ED-4DB2-BD59-A6C34878D82A}">
                    <a16:rowId xmlns:a16="http://schemas.microsoft.com/office/drawing/2014/main" val="512348859"/>
                  </a:ext>
                </a:extLst>
              </a:tr>
              <a:tr h="275223">
                <a:tc>
                  <a:txBody>
                    <a:bodyPr/>
                    <a:lstStyle/>
                    <a:p>
                      <a:pPr marL="0" marR="0">
                        <a:spcBef>
                          <a:spcPts val="0"/>
                        </a:spcBef>
                        <a:spcAft>
                          <a:spcPts val="0"/>
                        </a:spcAft>
                      </a:pPr>
                      <a:r>
                        <a:rPr lang="en-US" sz="1200">
                          <a:effectLst/>
                        </a:rPr>
                        <a:t>Three angels proclaim Gospel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2037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Revelation 14:6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extLst>
                  <a:ext uri="{0D108BD9-81ED-4DB2-BD59-A6C34878D82A}">
                    <a16:rowId xmlns:a16="http://schemas.microsoft.com/office/drawing/2014/main" val="1390807645"/>
                  </a:ext>
                </a:extLst>
              </a:tr>
              <a:tr h="275223">
                <a:tc>
                  <a:txBody>
                    <a:bodyPr/>
                    <a:lstStyle/>
                    <a:p>
                      <a:pPr marL="0" marR="0">
                        <a:spcBef>
                          <a:spcPts val="0"/>
                        </a:spcBef>
                        <a:spcAft>
                          <a:spcPts val="0"/>
                        </a:spcAft>
                      </a:pPr>
                      <a:r>
                        <a:rPr lang="en-US" sz="1200">
                          <a:effectLst/>
                        </a:rPr>
                        <a:t>Trumpet Judgments begin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2037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dirty="0">
                          <a:effectLst/>
                        </a:rPr>
                        <a:t>Revelation 8-9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extLst>
                  <a:ext uri="{0D108BD9-81ED-4DB2-BD59-A6C34878D82A}">
                    <a16:rowId xmlns:a16="http://schemas.microsoft.com/office/drawing/2014/main" val="3627443840"/>
                  </a:ext>
                </a:extLst>
              </a:tr>
              <a:tr h="275223">
                <a:tc>
                  <a:txBody>
                    <a:bodyPr/>
                    <a:lstStyle/>
                    <a:p>
                      <a:pPr marL="0" marR="0">
                        <a:spcBef>
                          <a:spcPts val="0"/>
                        </a:spcBef>
                        <a:spcAft>
                          <a:spcPts val="0"/>
                        </a:spcAft>
                      </a:pPr>
                      <a:r>
                        <a:rPr lang="en-US" sz="1200">
                          <a:effectLst/>
                        </a:rPr>
                        <a:t>Bowl Judgments begin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2039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Revelation 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extLst>
                  <a:ext uri="{0D108BD9-81ED-4DB2-BD59-A6C34878D82A}">
                    <a16:rowId xmlns:a16="http://schemas.microsoft.com/office/drawing/2014/main" val="424372477"/>
                  </a:ext>
                </a:extLst>
              </a:tr>
              <a:tr h="275223">
                <a:tc>
                  <a:txBody>
                    <a:bodyPr/>
                    <a:lstStyle/>
                    <a:p>
                      <a:pPr marL="0" marR="0">
                        <a:spcBef>
                          <a:spcPts val="0"/>
                        </a:spcBef>
                        <a:spcAft>
                          <a:spcPts val="0"/>
                        </a:spcAft>
                      </a:pPr>
                      <a:r>
                        <a:rPr lang="en-US" sz="1200">
                          <a:effectLst/>
                        </a:rPr>
                        <a:t>Armageddon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2040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Revelation 16:16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extLst>
                  <a:ext uri="{0D108BD9-81ED-4DB2-BD59-A6C34878D82A}">
                    <a16:rowId xmlns:a16="http://schemas.microsoft.com/office/drawing/2014/main" val="4135149119"/>
                  </a:ext>
                </a:extLst>
              </a:tr>
              <a:tr h="275223">
                <a:tc>
                  <a:txBody>
                    <a:bodyPr/>
                    <a:lstStyle/>
                    <a:p>
                      <a:pPr marL="0" marR="0">
                        <a:spcBef>
                          <a:spcPts val="0"/>
                        </a:spcBef>
                        <a:spcAft>
                          <a:spcPts val="0"/>
                        </a:spcAft>
                      </a:pPr>
                      <a:r>
                        <a:rPr lang="en-US" sz="1200">
                          <a:effectLst/>
                        </a:rPr>
                        <a:t>Christ’s Victorious return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2040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Christ fulfills Feast of Trumpets 09-08-40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extLst>
                  <a:ext uri="{0D108BD9-81ED-4DB2-BD59-A6C34878D82A}">
                    <a16:rowId xmlns:a16="http://schemas.microsoft.com/office/drawing/2014/main" val="4214867907"/>
                  </a:ext>
                </a:extLst>
              </a:tr>
              <a:tr h="275223">
                <a:tc>
                  <a:txBody>
                    <a:bodyPr/>
                    <a:lstStyle/>
                    <a:p>
                      <a:pPr marL="0" marR="0">
                        <a:spcBef>
                          <a:spcPts val="0"/>
                        </a:spcBef>
                        <a:spcAft>
                          <a:spcPts val="0"/>
                        </a:spcAft>
                      </a:pPr>
                      <a:r>
                        <a:rPr lang="en-US" sz="1200">
                          <a:effectLst/>
                        </a:rPr>
                        <a:t>Israel mourns for the one they have pierced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2040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Christ fulfills Feast of Atonement, Zechariah 12:10 (09-17-40)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extLst>
                  <a:ext uri="{0D108BD9-81ED-4DB2-BD59-A6C34878D82A}">
                    <a16:rowId xmlns:a16="http://schemas.microsoft.com/office/drawing/2014/main" val="2107211629"/>
                  </a:ext>
                </a:extLst>
              </a:tr>
              <a:tr h="275223">
                <a:tc>
                  <a:txBody>
                    <a:bodyPr/>
                    <a:lstStyle/>
                    <a:p>
                      <a:pPr marL="0" marR="0">
                        <a:spcBef>
                          <a:spcPts val="0"/>
                        </a:spcBef>
                        <a:spcAft>
                          <a:spcPts val="0"/>
                        </a:spcAft>
                      </a:pPr>
                      <a:r>
                        <a:rPr lang="en-US" sz="1200">
                          <a:effectLst/>
                        </a:rPr>
                        <a:t>Sheep and Goats Judgment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2040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Matthew 25:31-46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extLst>
                  <a:ext uri="{0D108BD9-81ED-4DB2-BD59-A6C34878D82A}">
                    <a16:rowId xmlns:a16="http://schemas.microsoft.com/office/drawing/2014/main" val="570889646"/>
                  </a:ext>
                </a:extLst>
              </a:tr>
              <a:tr h="501153">
                <a:tc>
                  <a:txBody>
                    <a:bodyPr/>
                    <a:lstStyle/>
                    <a:p>
                      <a:pPr marL="0" marR="0">
                        <a:spcBef>
                          <a:spcPts val="0"/>
                        </a:spcBef>
                        <a:spcAft>
                          <a:spcPts val="0"/>
                        </a:spcAft>
                      </a:pPr>
                      <a:r>
                        <a:rPr lang="en-US" sz="1200">
                          <a:effectLst/>
                        </a:rPr>
                        <a:t>Resurrection of the Saints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2040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Revelation 20:4, 1335 days after Antichrist enters temple (Daniel 12:12)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extLst>
                  <a:ext uri="{0D108BD9-81ED-4DB2-BD59-A6C34878D82A}">
                    <a16:rowId xmlns:a16="http://schemas.microsoft.com/office/drawing/2014/main" val="2247926667"/>
                  </a:ext>
                </a:extLst>
              </a:tr>
              <a:tr h="275223">
                <a:tc>
                  <a:txBody>
                    <a:bodyPr/>
                    <a:lstStyle/>
                    <a:p>
                      <a:pPr marL="0" marR="0">
                        <a:spcBef>
                          <a:spcPts val="0"/>
                        </a:spcBef>
                        <a:spcAft>
                          <a:spcPts val="0"/>
                        </a:spcAft>
                      </a:pPr>
                      <a:r>
                        <a:rPr lang="en-US" sz="1200">
                          <a:effectLst/>
                        </a:rPr>
                        <a:t>Christ’s Millennial Kingdom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2040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Christ fulfills Feast of Tabernacles (09-22-40)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extLst>
                  <a:ext uri="{0D108BD9-81ED-4DB2-BD59-A6C34878D82A}">
                    <a16:rowId xmlns:a16="http://schemas.microsoft.com/office/drawing/2014/main" val="69335099"/>
                  </a:ext>
                </a:extLst>
              </a:tr>
              <a:tr h="275223">
                <a:tc>
                  <a:txBody>
                    <a:bodyPr/>
                    <a:lstStyle/>
                    <a:p>
                      <a:pPr marL="0" marR="0">
                        <a:spcBef>
                          <a:spcPts val="0"/>
                        </a:spcBef>
                        <a:spcAft>
                          <a:spcPts val="0"/>
                        </a:spcAft>
                      </a:pPr>
                      <a:r>
                        <a:rPr lang="en-US" sz="1200">
                          <a:effectLst/>
                        </a:rPr>
                        <a:t>Satan released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3040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Revelation 20:7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extLst>
                  <a:ext uri="{0D108BD9-81ED-4DB2-BD59-A6C34878D82A}">
                    <a16:rowId xmlns:a16="http://schemas.microsoft.com/office/drawing/2014/main" val="1153467744"/>
                  </a:ext>
                </a:extLst>
              </a:tr>
              <a:tr h="275223">
                <a:tc>
                  <a:txBody>
                    <a:bodyPr/>
                    <a:lstStyle/>
                    <a:p>
                      <a:pPr marL="0" marR="0">
                        <a:spcBef>
                          <a:spcPts val="0"/>
                        </a:spcBef>
                        <a:spcAft>
                          <a:spcPts val="0"/>
                        </a:spcAft>
                      </a:pPr>
                      <a:r>
                        <a:rPr lang="en-US" sz="1200">
                          <a:effectLst/>
                        </a:rPr>
                        <a:t>Satan, Death and Hades thrown into lake of fire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3040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Revelation 20:10-14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extLst>
                  <a:ext uri="{0D108BD9-81ED-4DB2-BD59-A6C34878D82A}">
                    <a16:rowId xmlns:a16="http://schemas.microsoft.com/office/drawing/2014/main" val="492919970"/>
                  </a:ext>
                </a:extLst>
              </a:tr>
              <a:tr h="275223">
                <a:tc>
                  <a:txBody>
                    <a:bodyPr/>
                    <a:lstStyle/>
                    <a:p>
                      <a:pPr marL="0" marR="0">
                        <a:spcBef>
                          <a:spcPts val="0"/>
                        </a:spcBef>
                        <a:spcAft>
                          <a:spcPts val="0"/>
                        </a:spcAft>
                      </a:pPr>
                      <a:r>
                        <a:rPr lang="en-US" sz="1200">
                          <a:effectLst/>
                        </a:rPr>
                        <a:t>Great White Throne Judgment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3040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Revelation 20:11-15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extLst>
                  <a:ext uri="{0D108BD9-81ED-4DB2-BD59-A6C34878D82A}">
                    <a16:rowId xmlns:a16="http://schemas.microsoft.com/office/drawing/2014/main" val="3871189642"/>
                  </a:ext>
                </a:extLst>
              </a:tr>
              <a:tr h="275223">
                <a:tc>
                  <a:txBody>
                    <a:bodyPr/>
                    <a:lstStyle/>
                    <a:p>
                      <a:pPr marL="0" marR="0">
                        <a:spcBef>
                          <a:spcPts val="0"/>
                        </a:spcBef>
                        <a:spcAft>
                          <a:spcPts val="0"/>
                        </a:spcAft>
                      </a:pPr>
                      <a:r>
                        <a:rPr lang="en-US" sz="1200">
                          <a:effectLst/>
                        </a:rPr>
                        <a:t>Eternity: New Heavens and New Earth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a:effectLst/>
                        </a:rPr>
                        <a:t>3040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tc>
                  <a:txBody>
                    <a:bodyPr/>
                    <a:lstStyle/>
                    <a:p>
                      <a:pPr marL="0" marR="0">
                        <a:spcBef>
                          <a:spcPts val="0"/>
                        </a:spcBef>
                        <a:spcAft>
                          <a:spcPts val="0"/>
                        </a:spcAft>
                      </a:pPr>
                      <a:r>
                        <a:rPr lang="en-US" sz="1200" dirty="0">
                          <a:effectLst/>
                        </a:rPr>
                        <a:t>Time ends after seven thousand years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9356" marR="79356" marT="0" marB="0"/>
                </a:tc>
                <a:extLst>
                  <a:ext uri="{0D108BD9-81ED-4DB2-BD59-A6C34878D82A}">
                    <a16:rowId xmlns:a16="http://schemas.microsoft.com/office/drawing/2014/main" val="3636780743"/>
                  </a:ext>
                </a:extLst>
              </a:tr>
            </a:tbl>
          </a:graphicData>
        </a:graphic>
      </p:graphicFrame>
    </p:spTree>
    <p:extLst>
      <p:ext uri="{BB962C8B-B14F-4D97-AF65-F5344CB8AC3E}">
        <p14:creationId xmlns:p14="http://schemas.microsoft.com/office/powerpoint/2010/main" val="2636818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100" y="349250"/>
            <a:ext cx="11099800" cy="1803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BD198E-3242-4401-9374-90957BBE4423}"/>
              </a:ext>
            </a:extLst>
          </p:cNvPr>
          <p:cNvSpPr>
            <a:spLocks noGrp="1"/>
          </p:cNvSpPr>
          <p:nvPr>
            <p:ph type="title"/>
          </p:nvPr>
        </p:nvSpPr>
        <p:spPr>
          <a:xfrm>
            <a:off x="838200" y="588168"/>
            <a:ext cx="10515600" cy="1325563"/>
          </a:xfrm>
        </p:spPr>
        <p:txBody>
          <a:bodyPr>
            <a:normAutofit/>
          </a:bodyPr>
          <a:lstStyle/>
          <a:p>
            <a:pPr algn="ctr"/>
            <a:r>
              <a:rPr lang="en-US" sz="4600">
                <a:solidFill>
                  <a:srgbClr val="FFFFFF"/>
                </a:solidFill>
              </a:rPr>
              <a:t>Final Notes</a:t>
            </a:r>
          </a:p>
        </p:txBody>
      </p:sp>
      <p:sp>
        <p:nvSpPr>
          <p:cNvPr id="3" name="Content Placeholder 2">
            <a:extLst>
              <a:ext uri="{FF2B5EF4-FFF2-40B4-BE49-F238E27FC236}">
                <a16:creationId xmlns:a16="http://schemas.microsoft.com/office/drawing/2014/main" id="{70EB6A83-A087-4453-9F60-818DB9E8B5F6}"/>
              </a:ext>
            </a:extLst>
          </p:cNvPr>
          <p:cNvSpPr>
            <a:spLocks noGrp="1"/>
          </p:cNvSpPr>
          <p:nvPr>
            <p:ph idx="1"/>
          </p:nvPr>
        </p:nvSpPr>
        <p:spPr>
          <a:xfrm>
            <a:off x="838200" y="2391568"/>
            <a:ext cx="10515600" cy="3785394"/>
          </a:xfrm>
        </p:spPr>
        <p:txBody>
          <a:bodyPr anchor="ctr">
            <a:normAutofit/>
          </a:bodyPr>
          <a:lstStyle/>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Note: Jesus had to have been crucified between 30 A.D. and 33 A.D., therefore 2033 A.D. represents the latest the rapture can occur according to this theory.  We know that a generation according to Jesus was 40 years (Matthew 23:36) because Israel was destroyed in 70 A.D. after Jesus prophesied (See also Numbers 32:13; Psalms 95:10; Hebrews 3:8-10; Acts 13:36).  Therefore the 2000-year anniversary of the ministry of the Holy Spirit and his departure takes place between 2030 to 2033 A.D. so this timeline can be three years off.</a:t>
            </a:r>
          </a:p>
          <a:p>
            <a:pPr marL="0" marR="0" indent="0">
              <a:spcBef>
                <a:spcPts val="0"/>
              </a:spcBef>
              <a:spcAft>
                <a:spcPts val="80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Note: It is coincidental that we are approaching the 2000</a:t>
            </a:r>
            <a:r>
              <a:rPr lang="en-US" sz="1800" baseline="30000" dirty="0">
                <a:effectLst/>
                <a:latin typeface="Times New Roman" panose="02020603050405020304" pitchFamily="18" charset="0"/>
                <a:ea typeface="Calibri" panose="020F0502020204030204" pitchFamily="34" charset="0"/>
                <a:cs typeface="Times New Roman" panose="02020603050405020304" pitchFamily="18" charset="0"/>
              </a:rPr>
              <a:t>th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year of the ministry of the Holy Spirit at a point when we are living in a time like the days of Noah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violence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Lot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extreme sexual perversion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indent="0">
              <a:spcBef>
                <a:spcPts val="0"/>
              </a:spcBef>
              <a:spcAft>
                <a:spcPts val="800"/>
              </a:spcAft>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Note: COVID 19 revealed that people all over the world ar</a:t>
            </a:r>
            <a:r>
              <a:rPr lang="en-US" sz="1800" dirty="0">
                <a:latin typeface="Times New Roman" panose="02020603050405020304" pitchFamily="18" charset="0"/>
                <a:ea typeface="Calibri" panose="020F0502020204030204" pitchFamily="34" charset="0"/>
                <a:cs typeface="Times New Roman" panose="02020603050405020304" pitchFamily="18" charset="0"/>
              </a:rPr>
              <a:t>e highly susceptible to mass hysteria, due to their lack of faith and moral fortitude, and will be easy prey for Antichrist.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900" dirty="0"/>
          </a:p>
        </p:txBody>
      </p:sp>
    </p:spTree>
    <p:extLst>
      <p:ext uri="{BB962C8B-B14F-4D97-AF65-F5344CB8AC3E}">
        <p14:creationId xmlns:p14="http://schemas.microsoft.com/office/powerpoint/2010/main" val="3943908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100" y="349250"/>
            <a:ext cx="11099800" cy="1803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D8616F-E921-4C87-BC86-EDFE91432B15}"/>
              </a:ext>
            </a:extLst>
          </p:cNvPr>
          <p:cNvSpPr>
            <a:spLocks noGrp="1"/>
          </p:cNvSpPr>
          <p:nvPr>
            <p:ph type="title"/>
          </p:nvPr>
        </p:nvSpPr>
        <p:spPr>
          <a:xfrm>
            <a:off x="838200" y="588168"/>
            <a:ext cx="10515600" cy="1325563"/>
          </a:xfrm>
        </p:spPr>
        <p:txBody>
          <a:bodyPr>
            <a:normAutofit/>
          </a:bodyPr>
          <a:lstStyle/>
          <a:p>
            <a:pPr algn="ctr"/>
            <a:r>
              <a:rPr lang="en-US" sz="4600" dirty="0">
                <a:solidFill>
                  <a:srgbClr val="FFFFFF"/>
                </a:solidFill>
              </a:rPr>
              <a:t>Scriptural Support for the Bible Timeline</a:t>
            </a:r>
          </a:p>
        </p:txBody>
      </p:sp>
      <p:sp>
        <p:nvSpPr>
          <p:cNvPr id="3" name="Content Placeholder 2">
            <a:extLst>
              <a:ext uri="{FF2B5EF4-FFF2-40B4-BE49-F238E27FC236}">
                <a16:creationId xmlns:a16="http://schemas.microsoft.com/office/drawing/2014/main" id="{96780A69-D8D7-41CB-A2D7-E55051240A05}"/>
              </a:ext>
            </a:extLst>
          </p:cNvPr>
          <p:cNvSpPr>
            <a:spLocks noGrp="1"/>
          </p:cNvSpPr>
          <p:nvPr>
            <p:ph idx="1"/>
          </p:nvPr>
        </p:nvSpPr>
        <p:spPr>
          <a:xfrm>
            <a:off x="838200" y="2391568"/>
            <a:ext cx="10515600" cy="3785394"/>
          </a:xfrm>
        </p:spPr>
        <p:txBody>
          <a:bodyPr anchor="ctr">
            <a:normAutofit/>
          </a:bodyPr>
          <a:lstStyle/>
          <a:p>
            <a:pPr marL="0" indent="0">
              <a:buNone/>
            </a:pPr>
            <a:r>
              <a:rPr lang="en-US" sz="1900" dirty="0">
                <a:effectLst/>
                <a:latin typeface="Times New Roman" panose="02020603050405020304" pitchFamily="18" charset="0"/>
                <a:cs typeface="Times New Roman" panose="02020603050405020304" pitchFamily="18" charset="0"/>
              </a:rPr>
              <a:t>Jesus said, “Nevertheless, I tell you the truth: it is to your advantage that I go away, for if I do not go away, the Helper (</a:t>
            </a:r>
            <a:r>
              <a:rPr lang="en-US" sz="1900" b="1" dirty="0">
                <a:effectLst/>
                <a:latin typeface="Times New Roman" panose="02020603050405020304" pitchFamily="18" charset="0"/>
                <a:cs typeface="Times New Roman" panose="02020603050405020304" pitchFamily="18" charset="0"/>
              </a:rPr>
              <a:t>Holy Spirit</a:t>
            </a:r>
            <a:r>
              <a:rPr lang="en-US" sz="1900" dirty="0">
                <a:effectLst/>
                <a:latin typeface="Times New Roman" panose="02020603050405020304" pitchFamily="18" charset="0"/>
                <a:cs typeface="Times New Roman" panose="02020603050405020304" pitchFamily="18" charset="0"/>
              </a:rPr>
              <a:t>) will not come to you.  But if I go (</a:t>
            </a:r>
            <a:r>
              <a:rPr lang="en-US" sz="1900" b="1" dirty="0">
                <a:effectLst/>
                <a:latin typeface="Times New Roman" panose="02020603050405020304" pitchFamily="18" charset="0"/>
                <a:cs typeface="Times New Roman" panose="02020603050405020304" pitchFamily="18" charset="0"/>
              </a:rPr>
              <a:t>to prepare a place for you</a:t>
            </a:r>
            <a:r>
              <a:rPr lang="en-US" sz="1900" dirty="0">
                <a:effectLst/>
                <a:latin typeface="Times New Roman" panose="02020603050405020304" pitchFamily="18" charset="0"/>
                <a:cs typeface="Times New Roman" panose="02020603050405020304" pitchFamily="18" charset="0"/>
              </a:rPr>
              <a:t>), I will send him to you.  And when he comes, he will convict the world concerning sin and righteousness and judgment:  concerning sin, because they do not believe in me (</a:t>
            </a:r>
            <a:r>
              <a:rPr lang="en-US" sz="1900" b="1" dirty="0">
                <a:effectLst/>
                <a:latin typeface="Times New Roman" panose="02020603050405020304" pitchFamily="18" charset="0"/>
                <a:cs typeface="Times New Roman" panose="02020603050405020304" pitchFamily="18" charset="0"/>
              </a:rPr>
              <a:t>they have rejected me and my Gospel</a:t>
            </a:r>
            <a:r>
              <a:rPr lang="en-US" sz="1900" dirty="0">
                <a:effectLst/>
                <a:latin typeface="Times New Roman" panose="02020603050405020304" pitchFamily="18" charset="0"/>
                <a:cs typeface="Times New Roman" panose="02020603050405020304" pitchFamily="18" charset="0"/>
              </a:rPr>
              <a:t>); concerning righteousness, because I go to the Father (</a:t>
            </a:r>
            <a:r>
              <a:rPr lang="en-US" sz="1900" b="1" dirty="0">
                <a:effectLst/>
                <a:latin typeface="Times New Roman" panose="02020603050405020304" pitchFamily="18" charset="0"/>
                <a:cs typeface="Times New Roman" panose="02020603050405020304" pitchFamily="18" charset="0"/>
              </a:rPr>
              <a:t>I will be resurrected from the dead and become the perfect sacrifice for your sins</a:t>
            </a:r>
            <a:r>
              <a:rPr lang="en-US" sz="1900" dirty="0">
                <a:effectLst/>
                <a:latin typeface="Times New Roman" panose="02020603050405020304" pitchFamily="18" charset="0"/>
                <a:cs typeface="Times New Roman" panose="02020603050405020304" pitchFamily="18" charset="0"/>
              </a:rPr>
              <a:t>), and you will see me no longer (</a:t>
            </a:r>
            <a:r>
              <a:rPr lang="en-US" sz="1900" b="1" dirty="0">
                <a:effectLst/>
                <a:latin typeface="Times New Roman" panose="02020603050405020304" pitchFamily="18" charset="0"/>
                <a:cs typeface="Times New Roman" panose="02020603050405020304" pitchFamily="18" charset="0"/>
              </a:rPr>
              <a:t>the Holy Spirit will take my place until I come for you</a:t>
            </a:r>
            <a:r>
              <a:rPr lang="en-US" sz="1900" dirty="0">
                <a:effectLst/>
                <a:latin typeface="Times New Roman" panose="02020603050405020304" pitchFamily="18" charset="0"/>
                <a:cs typeface="Times New Roman" panose="02020603050405020304" pitchFamily="18" charset="0"/>
              </a:rPr>
              <a:t>); concerning judgment, because the ruler of this world (</a:t>
            </a:r>
            <a:r>
              <a:rPr lang="en-US" sz="1900" b="1" dirty="0">
                <a:effectLst/>
                <a:latin typeface="Times New Roman" panose="02020603050405020304" pitchFamily="18" charset="0"/>
                <a:cs typeface="Times New Roman" panose="02020603050405020304" pitchFamily="18" charset="0"/>
              </a:rPr>
              <a:t>Satan</a:t>
            </a:r>
            <a:r>
              <a:rPr lang="en-US" sz="1900" dirty="0">
                <a:effectLst/>
                <a:latin typeface="Times New Roman" panose="02020603050405020304" pitchFamily="18" charset="0"/>
                <a:cs typeface="Times New Roman" panose="02020603050405020304" pitchFamily="18" charset="0"/>
              </a:rPr>
              <a:t>) is judged (</a:t>
            </a:r>
            <a:r>
              <a:rPr lang="en-US" sz="1900" b="1" dirty="0">
                <a:effectLst/>
                <a:latin typeface="Times New Roman" panose="02020603050405020304" pitchFamily="18" charset="0"/>
                <a:cs typeface="Times New Roman" panose="02020603050405020304" pitchFamily="18" charset="0"/>
              </a:rPr>
              <a:t>as explained in Revelation</a:t>
            </a:r>
            <a:r>
              <a:rPr lang="en-US" sz="1900" dirty="0">
                <a:effectLst/>
                <a:latin typeface="Times New Roman" panose="02020603050405020304" pitchFamily="18" charset="0"/>
                <a:cs typeface="Times New Roman" panose="02020603050405020304" pitchFamily="18" charset="0"/>
              </a:rPr>
              <a:t>) (John 16: 7-11).</a:t>
            </a:r>
          </a:p>
          <a:p>
            <a:pPr indent="-228600">
              <a:buFont typeface="Arial" panose="020B0604020202020204" pitchFamily="34" charset="0"/>
              <a:buChar char="•"/>
            </a:pPr>
            <a:endParaRPr lang="en-US" sz="1900" dirty="0">
              <a:effectLst/>
              <a:latin typeface="Times New Roman" panose="02020603050405020304" pitchFamily="18" charset="0"/>
              <a:cs typeface="Times New Roman" panose="02020603050405020304" pitchFamily="18" charset="0"/>
            </a:endParaRPr>
          </a:p>
          <a:p>
            <a:pPr marL="0" indent="0">
              <a:buNone/>
            </a:pPr>
            <a:r>
              <a:rPr lang="en-US" sz="1900" dirty="0">
                <a:effectLst/>
                <a:latin typeface="Times New Roman" panose="02020603050405020304" pitchFamily="18" charset="0"/>
                <a:cs typeface="Times New Roman" panose="02020603050405020304" pitchFamily="18" charset="0"/>
              </a:rPr>
              <a:t>In my Father’s house (</a:t>
            </a:r>
            <a:r>
              <a:rPr lang="en-US" sz="1900" b="1" dirty="0">
                <a:effectLst/>
                <a:latin typeface="Times New Roman" panose="02020603050405020304" pitchFamily="18" charset="0"/>
                <a:cs typeface="Times New Roman" panose="02020603050405020304" pitchFamily="18" charset="0"/>
              </a:rPr>
              <a:t>heaven</a:t>
            </a:r>
            <a:r>
              <a:rPr lang="en-US" sz="1900" dirty="0">
                <a:effectLst/>
                <a:latin typeface="Times New Roman" panose="02020603050405020304" pitchFamily="18" charset="0"/>
                <a:cs typeface="Times New Roman" panose="02020603050405020304" pitchFamily="18" charset="0"/>
              </a:rPr>
              <a:t>) are many rooms, if it were not so, would I have told you that I go to prepare a place for you (</a:t>
            </a:r>
            <a:r>
              <a:rPr lang="en-US" sz="1900" b="1" dirty="0">
                <a:effectLst/>
                <a:latin typeface="Times New Roman" panose="02020603050405020304" pitchFamily="18" charset="0"/>
                <a:cs typeface="Times New Roman" panose="02020603050405020304" pitchFamily="18" charset="0"/>
              </a:rPr>
              <a:t>those who believe in me</a:t>
            </a:r>
            <a:r>
              <a:rPr lang="en-US" sz="1900" dirty="0">
                <a:effectLst/>
                <a:latin typeface="Times New Roman" panose="02020603050405020304" pitchFamily="18" charset="0"/>
                <a:cs typeface="Times New Roman" panose="02020603050405020304" pitchFamily="18" charset="0"/>
              </a:rPr>
              <a:t>)?  And if I go and prepare a place for you, I will come again (</a:t>
            </a:r>
            <a:r>
              <a:rPr lang="en-US" sz="1900" b="1" dirty="0">
                <a:effectLst/>
                <a:latin typeface="Times New Roman" panose="02020603050405020304" pitchFamily="18" charset="0"/>
                <a:cs typeface="Times New Roman" panose="02020603050405020304" pitchFamily="18" charset="0"/>
              </a:rPr>
              <a:t>at the rapture</a:t>
            </a:r>
            <a:r>
              <a:rPr lang="en-US" sz="1900" dirty="0">
                <a:effectLst/>
                <a:latin typeface="Times New Roman" panose="02020603050405020304" pitchFamily="18" charset="0"/>
                <a:cs typeface="Times New Roman" panose="02020603050405020304" pitchFamily="18" charset="0"/>
              </a:rPr>
              <a:t>) and I will take you to myself, that where I am you may be also (John 14:2-3).</a:t>
            </a:r>
          </a:p>
          <a:p>
            <a:pPr marL="0" indent="0">
              <a:buNone/>
            </a:pPr>
            <a:endParaRPr lang="en-US" sz="1900" dirty="0"/>
          </a:p>
        </p:txBody>
      </p:sp>
    </p:spTree>
    <p:extLst>
      <p:ext uri="{BB962C8B-B14F-4D97-AF65-F5344CB8AC3E}">
        <p14:creationId xmlns:p14="http://schemas.microsoft.com/office/powerpoint/2010/main" val="724118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100" y="349250"/>
            <a:ext cx="11099800" cy="1803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68BAA5-1C0F-4275-B5E8-8318D884C3AE}"/>
              </a:ext>
            </a:extLst>
          </p:cNvPr>
          <p:cNvSpPr>
            <a:spLocks noGrp="1"/>
          </p:cNvSpPr>
          <p:nvPr>
            <p:ph type="title"/>
          </p:nvPr>
        </p:nvSpPr>
        <p:spPr>
          <a:xfrm>
            <a:off x="838200" y="588168"/>
            <a:ext cx="10515600" cy="1325563"/>
          </a:xfrm>
        </p:spPr>
        <p:txBody>
          <a:bodyPr>
            <a:normAutofit/>
          </a:bodyPr>
          <a:lstStyle/>
          <a:p>
            <a:pPr algn="ctr"/>
            <a:r>
              <a:rPr lang="en-US" sz="4600" dirty="0">
                <a:solidFill>
                  <a:srgbClr val="FFFFFF"/>
                </a:solidFill>
              </a:rPr>
              <a:t>Scriptural Support for the Bible Timeline</a:t>
            </a:r>
          </a:p>
        </p:txBody>
      </p:sp>
      <p:sp>
        <p:nvSpPr>
          <p:cNvPr id="3" name="Content Placeholder 2">
            <a:extLst>
              <a:ext uri="{FF2B5EF4-FFF2-40B4-BE49-F238E27FC236}">
                <a16:creationId xmlns:a16="http://schemas.microsoft.com/office/drawing/2014/main" id="{F56D6703-1DEE-4EF3-B1AE-360F51D5893F}"/>
              </a:ext>
            </a:extLst>
          </p:cNvPr>
          <p:cNvSpPr>
            <a:spLocks noGrp="1"/>
          </p:cNvSpPr>
          <p:nvPr>
            <p:ph idx="1"/>
          </p:nvPr>
        </p:nvSpPr>
        <p:spPr>
          <a:xfrm>
            <a:off x="546100" y="2230016"/>
            <a:ext cx="11645900" cy="4627984"/>
          </a:xfrm>
        </p:spPr>
        <p:txBody>
          <a:bodyPr anchor="ctr">
            <a:normAutofit/>
          </a:bodyPr>
          <a:lstStyle/>
          <a:p>
            <a:pPr marL="0" indent="0">
              <a:buNone/>
            </a:pPr>
            <a:r>
              <a:rPr lang="en-US" sz="1800" b="1" i="0" dirty="0">
                <a:effectLst/>
                <a:latin typeface="Times New Roman" panose="02020603050405020304" pitchFamily="18" charset="0"/>
                <a:cs typeface="Times New Roman" panose="02020603050405020304" pitchFamily="18" charset="0"/>
              </a:rPr>
              <a:t>The Day of the Lord Will Come</a:t>
            </a:r>
          </a:p>
          <a:p>
            <a:pPr marL="0" indent="0">
              <a:buNone/>
            </a:pPr>
            <a:r>
              <a:rPr lang="en-US" sz="1800" b="1" i="0" dirty="0">
                <a:effectLst/>
                <a:latin typeface="Times New Roman" panose="02020603050405020304" pitchFamily="18" charset="0"/>
                <a:cs typeface="Times New Roman" panose="02020603050405020304" pitchFamily="18" charset="0"/>
              </a:rPr>
              <a:t>3 </a:t>
            </a:r>
            <a:r>
              <a:rPr lang="en-US" sz="1800" b="0" i="0" dirty="0">
                <a:effectLst/>
                <a:latin typeface="Times New Roman" panose="02020603050405020304" pitchFamily="18" charset="0"/>
                <a:cs typeface="Times New Roman" panose="02020603050405020304" pitchFamily="18" charset="0"/>
              </a:rPr>
              <a:t>This is now the second letter that I am writing to you, beloved. In both of them I am stirring up your sincere mind by way of reminder, </a:t>
            </a:r>
            <a:r>
              <a:rPr lang="en-US" sz="1800" b="1" i="0" baseline="30000" dirty="0">
                <a:effectLst/>
                <a:latin typeface="Times New Roman" panose="02020603050405020304" pitchFamily="18" charset="0"/>
                <a:cs typeface="Times New Roman" panose="02020603050405020304" pitchFamily="18" charset="0"/>
              </a:rPr>
              <a:t>2 </a:t>
            </a:r>
            <a:r>
              <a:rPr lang="en-US" sz="1800" b="0" i="0" dirty="0">
                <a:effectLst/>
                <a:latin typeface="Times New Roman" panose="02020603050405020304" pitchFamily="18" charset="0"/>
                <a:cs typeface="Times New Roman" panose="02020603050405020304" pitchFamily="18" charset="0"/>
              </a:rPr>
              <a:t>that </a:t>
            </a:r>
            <a:r>
              <a:rPr lang="en-US" sz="1800" b="1" i="0" dirty="0">
                <a:effectLst/>
                <a:latin typeface="Times New Roman" panose="02020603050405020304" pitchFamily="18" charset="0"/>
                <a:cs typeface="Times New Roman" panose="02020603050405020304" pitchFamily="18" charset="0"/>
              </a:rPr>
              <a:t>you should remember the predictions of the holy prophets and the commandment of the Lord and Savior through your apostles</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3 </a:t>
            </a:r>
            <a:r>
              <a:rPr lang="en-US" sz="1800" b="0" i="0" dirty="0">
                <a:effectLst/>
                <a:latin typeface="Times New Roman" panose="02020603050405020304" pitchFamily="18" charset="0"/>
                <a:cs typeface="Times New Roman" panose="02020603050405020304" pitchFamily="18" charset="0"/>
              </a:rPr>
              <a:t>knowing this first of all, that scoffers will come in the </a:t>
            </a:r>
            <a:r>
              <a:rPr lang="en-US" sz="1800" b="1" i="0" dirty="0">
                <a:effectLst/>
                <a:latin typeface="Times New Roman" panose="02020603050405020304" pitchFamily="18" charset="0"/>
                <a:cs typeface="Times New Roman" panose="02020603050405020304" pitchFamily="18" charset="0"/>
              </a:rPr>
              <a:t>last days </a:t>
            </a:r>
            <a:r>
              <a:rPr lang="en-US" sz="1800" b="0" i="0" dirty="0">
                <a:effectLst/>
                <a:latin typeface="Times New Roman" panose="02020603050405020304" pitchFamily="18" charset="0"/>
                <a:cs typeface="Times New Roman" panose="02020603050405020304" pitchFamily="18" charset="0"/>
              </a:rPr>
              <a:t>with scoffing, following their own sinful desires. </a:t>
            </a:r>
            <a:r>
              <a:rPr lang="en-US" sz="1800" b="1" i="0" baseline="30000" dirty="0">
                <a:effectLst/>
                <a:latin typeface="Times New Roman" panose="02020603050405020304" pitchFamily="18" charset="0"/>
                <a:cs typeface="Times New Roman" panose="02020603050405020304" pitchFamily="18" charset="0"/>
              </a:rPr>
              <a:t>4 </a:t>
            </a:r>
            <a:r>
              <a:rPr lang="en-US" sz="1800" b="0" i="0" dirty="0">
                <a:effectLst/>
                <a:latin typeface="Times New Roman" panose="02020603050405020304" pitchFamily="18" charset="0"/>
                <a:cs typeface="Times New Roman" panose="02020603050405020304" pitchFamily="18" charset="0"/>
              </a:rPr>
              <a:t>They will say, “Where is the promise of his coming? For ever since the fathers fell asleep, all things are </a:t>
            </a:r>
            <a:r>
              <a:rPr lang="en-US" sz="1800" b="1" i="0" dirty="0">
                <a:effectLst/>
                <a:latin typeface="Times New Roman" panose="02020603050405020304" pitchFamily="18" charset="0"/>
                <a:cs typeface="Times New Roman" panose="02020603050405020304" pitchFamily="18" charset="0"/>
              </a:rPr>
              <a:t>continuing as they were from the beginning of creation</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5 </a:t>
            </a:r>
            <a:r>
              <a:rPr lang="en-US" sz="1800" b="0" i="0" dirty="0">
                <a:effectLst/>
                <a:latin typeface="Times New Roman" panose="02020603050405020304" pitchFamily="18" charset="0"/>
                <a:cs typeface="Times New Roman" panose="02020603050405020304" pitchFamily="18" charset="0"/>
              </a:rPr>
              <a:t>For they deliberately overlook this fact, that the heavens existed long ago, and the earth was formed out of water and through water by the word of God (</a:t>
            </a:r>
            <a:r>
              <a:rPr lang="en-US" sz="1800" b="1" i="0" dirty="0">
                <a:effectLst/>
                <a:latin typeface="Times New Roman" panose="02020603050405020304" pitchFamily="18" charset="0"/>
                <a:cs typeface="Times New Roman" panose="02020603050405020304" pitchFamily="18" charset="0"/>
              </a:rPr>
              <a:t>as described in Genesis</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6 </a:t>
            </a:r>
            <a:r>
              <a:rPr lang="en-US" sz="1800" b="0" i="0" dirty="0">
                <a:effectLst/>
                <a:latin typeface="Times New Roman" panose="02020603050405020304" pitchFamily="18" charset="0"/>
                <a:cs typeface="Times New Roman" panose="02020603050405020304" pitchFamily="18" charset="0"/>
              </a:rPr>
              <a:t>and that by means of these the world that then existed was deluged with water and perished (</a:t>
            </a:r>
            <a:r>
              <a:rPr lang="en-US" sz="1800" b="1" i="0" dirty="0">
                <a:effectLst/>
                <a:latin typeface="Times New Roman" panose="02020603050405020304" pitchFamily="18" charset="0"/>
                <a:cs typeface="Times New Roman" panose="02020603050405020304" pitchFamily="18" charset="0"/>
              </a:rPr>
              <a:t>Noah’s Flood</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7 </a:t>
            </a:r>
            <a:r>
              <a:rPr lang="en-US" sz="1800" b="0" i="0" dirty="0">
                <a:effectLst/>
                <a:latin typeface="Times New Roman" panose="02020603050405020304" pitchFamily="18" charset="0"/>
                <a:cs typeface="Times New Roman" panose="02020603050405020304" pitchFamily="18" charset="0"/>
              </a:rPr>
              <a:t>But by the same word the heavens and earth that now exist are stored up for fire, being kept until the day of judgment and destruction of the ungodly (</a:t>
            </a:r>
            <a:r>
              <a:rPr lang="en-US" sz="1800" b="1" i="0" dirty="0">
                <a:effectLst/>
                <a:latin typeface="Times New Roman" panose="02020603050405020304" pitchFamily="18" charset="0"/>
                <a:cs typeface="Times New Roman" panose="02020603050405020304" pitchFamily="18" charset="0"/>
              </a:rPr>
              <a:t>as described in Revelation</a:t>
            </a:r>
            <a:r>
              <a:rPr lang="en-US" sz="1800" b="0" i="0" dirty="0">
                <a:effectLst/>
                <a:latin typeface="Times New Roman" panose="02020603050405020304" pitchFamily="18" charset="0"/>
                <a:cs typeface="Times New Roman" panose="02020603050405020304" pitchFamily="18" charset="0"/>
              </a:rPr>
              <a:t>).</a:t>
            </a:r>
          </a:p>
          <a:p>
            <a:pPr marL="0" indent="0">
              <a:buNone/>
            </a:pPr>
            <a:r>
              <a:rPr lang="en-US" sz="1800" b="1" i="0" baseline="30000" dirty="0">
                <a:effectLst/>
                <a:latin typeface="Times New Roman" panose="02020603050405020304" pitchFamily="18" charset="0"/>
                <a:cs typeface="Times New Roman" panose="02020603050405020304" pitchFamily="18" charset="0"/>
              </a:rPr>
              <a:t>8 </a:t>
            </a:r>
            <a:r>
              <a:rPr lang="en-US" sz="1800" b="0" i="0" dirty="0">
                <a:effectLst/>
                <a:latin typeface="Times New Roman" panose="02020603050405020304" pitchFamily="18" charset="0"/>
                <a:cs typeface="Times New Roman" panose="02020603050405020304" pitchFamily="18" charset="0"/>
              </a:rPr>
              <a:t>But do not overlook this one fact, beloved, that with the Lord one day is as a thousand years, and a thousand years as one day (</a:t>
            </a:r>
            <a:r>
              <a:rPr lang="en-US" sz="1800" b="1" i="0" dirty="0">
                <a:effectLst/>
                <a:latin typeface="Times New Roman" panose="02020603050405020304" pitchFamily="18" charset="0"/>
                <a:cs typeface="Times New Roman" panose="02020603050405020304" pitchFamily="18" charset="0"/>
              </a:rPr>
              <a:t>the Lord created the heavens and the earth in six days</a:t>
            </a:r>
            <a:r>
              <a:rPr lang="en-US" sz="1800" b="0" i="0" dirty="0">
                <a:effectLst/>
                <a:latin typeface="Times New Roman" panose="02020603050405020304" pitchFamily="18" charset="0"/>
                <a:cs typeface="Times New Roman" panose="02020603050405020304" pitchFamily="18" charset="0"/>
              </a:rPr>
              <a:t>). </a:t>
            </a:r>
            <a:r>
              <a:rPr lang="en-US" sz="1800" b="1" i="0" baseline="30000" dirty="0">
                <a:effectLst/>
                <a:latin typeface="Times New Roman" panose="02020603050405020304" pitchFamily="18" charset="0"/>
                <a:cs typeface="Times New Roman" panose="02020603050405020304" pitchFamily="18" charset="0"/>
              </a:rPr>
              <a:t>9 </a:t>
            </a:r>
            <a:r>
              <a:rPr lang="en-US" sz="1800" b="0" i="0" dirty="0">
                <a:effectLst/>
                <a:latin typeface="Times New Roman" panose="02020603050405020304" pitchFamily="18" charset="0"/>
                <a:cs typeface="Times New Roman" panose="02020603050405020304" pitchFamily="18" charset="0"/>
              </a:rPr>
              <a:t>The Lord is not slow to fulfill his promise as some count slowness, but is patient toward you, not wishing that any should perish, but that all should reach repentance. </a:t>
            </a:r>
            <a:r>
              <a:rPr lang="en-US" sz="1800" b="1" i="0" baseline="30000" dirty="0">
                <a:effectLst/>
                <a:latin typeface="Times New Roman" panose="02020603050405020304" pitchFamily="18" charset="0"/>
                <a:cs typeface="Times New Roman" panose="02020603050405020304" pitchFamily="18" charset="0"/>
              </a:rPr>
              <a:t>10 </a:t>
            </a:r>
            <a:r>
              <a:rPr lang="en-US" sz="1800" b="0" i="0" dirty="0">
                <a:effectLst/>
                <a:latin typeface="Times New Roman" panose="02020603050405020304" pitchFamily="18" charset="0"/>
                <a:cs typeface="Times New Roman" panose="02020603050405020304" pitchFamily="18" charset="0"/>
              </a:rPr>
              <a:t>But the day of the Lord will come like a thief, and then the heavens will pass away with a roar, and the heavenly bodies will be burned up and dissolved, and the earth and the works that are done on it will be exposed (</a:t>
            </a:r>
            <a:r>
              <a:rPr lang="en-US" sz="1800" b="1" i="0" dirty="0">
                <a:effectLst/>
                <a:latin typeface="Times New Roman" panose="02020603050405020304" pitchFamily="18" charset="0"/>
                <a:cs typeface="Times New Roman" panose="02020603050405020304" pitchFamily="18" charset="0"/>
              </a:rPr>
              <a:t>as described in Revelation</a:t>
            </a:r>
            <a:r>
              <a:rPr lang="en-US" sz="1800" b="0" i="0" dirty="0">
                <a:effectLst/>
                <a:latin typeface="Times New Roman" panose="02020603050405020304" pitchFamily="18" charset="0"/>
                <a:cs typeface="Times New Roman" panose="02020603050405020304" pitchFamily="18" charset="0"/>
              </a:rPr>
              <a:t>).</a:t>
            </a:r>
          </a:p>
          <a:p>
            <a:pPr marL="0" indent="0">
              <a:buNone/>
            </a:pPr>
            <a:endParaRPr lang="en-US" sz="1500" dirty="0"/>
          </a:p>
        </p:txBody>
      </p:sp>
    </p:spTree>
    <p:extLst>
      <p:ext uri="{BB962C8B-B14F-4D97-AF65-F5344CB8AC3E}">
        <p14:creationId xmlns:p14="http://schemas.microsoft.com/office/powerpoint/2010/main" val="3580522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100" y="349250"/>
            <a:ext cx="11099800" cy="1803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DD0090-8A88-4FB2-80C3-837C38AFD4F0}"/>
              </a:ext>
            </a:extLst>
          </p:cNvPr>
          <p:cNvSpPr>
            <a:spLocks noGrp="1"/>
          </p:cNvSpPr>
          <p:nvPr>
            <p:ph type="title"/>
          </p:nvPr>
        </p:nvSpPr>
        <p:spPr>
          <a:xfrm>
            <a:off x="838200" y="588168"/>
            <a:ext cx="10515600" cy="1325563"/>
          </a:xfrm>
        </p:spPr>
        <p:txBody>
          <a:bodyPr>
            <a:normAutofit/>
          </a:bodyPr>
          <a:lstStyle/>
          <a:p>
            <a:pPr algn="ctr"/>
            <a:r>
              <a:rPr lang="en-US" sz="4600" dirty="0">
                <a:solidFill>
                  <a:srgbClr val="FFFFFF"/>
                </a:solidFill>
              </a:rPr>
              <a:t>Scriptural Support for the Bible Timeline</a:t>
            </a:r>
          </a:p>
        </p:txBody>
      </p:sp>
      <p:sp>
        <p:nvSpPr>
          <p:cNvPr id="3" name="Content Placeholder 2">
            <a:extLst>
              <a:ext uri="{FF2B5EF4-FFF2-40B4-BE49-F238E27FC236}">
                <a16:creationId xmlns:a16="http://schemas.microsoft.com/office/drawing/2014/main" id="{0175C6C3-D278-4DC9-846E-2A042A71B4DB}"/>
              </a:ext>
            </a:extLst>
          </p:cNvPr>
          <p:cNvSpPr>
            <a:spLocks noGrp="1"/>
          </p:cNvSpPr>
          <p:nvPr>
            <p:ph idx="1"/>
          </p:nvPr>
        </p:nvSpPr>
        <p:spPr>
          <a:xfrm>
            <a:off x="643812" y="2152649"/>
            <a:ext cx="11402008" cy="4584053"/>
          </a:xfrm>
        </p:spPr>
        <p:txBody>
          <a:bodyPr anchor="ctr">
            <a:normAutofit/>
          </a:bodyPr>
          <a:lstStyle/>
          <a:p>
            <a:pPr marL="0" marR="0" indent="0">
              <a:spcBef>
                <a:spcPts val="0"/>
              </a:spcBef>
              <a:spcAft>
                <a:spcPts val="0"/>
              </a:spcAft>
              <a:buNone/>
            </a:pP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15 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 will return again to my place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 heaven after the crucifixion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until they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Israel, not the church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acknowledge their guilt and seek my face,</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in their distress earnestly seek me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Armageddon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indent="0">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6 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“Come, let us return to the </a:t>
            </a:r>
            <a:r>
              <a:rPr lang="en-US" sz="1800" cap="small" dirty="0">
                <a:effectLst/>
                <a:latin typeface="Times New Roman" panose="02020603050405020304" pitchFamily="18" charset="0"/>
                <a:ea typeface="Calibri" panose="020F0502020204030204" pitchFamily="34" charset="0"/>
                <a:cs typeface="Times New Roman" panose="02020603050405020304" pitchFamily="18" charset="0"/>
              </a:rPr>
              <a:t>Lord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for he has torn us, that he may heal us;</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he has struck us down, and he will bind us up.</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en-US" sz="1800" b="1" baseline="30000"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After two days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2000 years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he will revive us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II Peter 3:1-10</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on the third day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as Christ was raised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he will raise us up,</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that we may live before him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 the Millennium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(Hosea 5:15 – 6:1-2).</a:t>
            </a:r>
          </a:p>
          <a:p>
            <a:pPr marL="0" indent="0">
              <a:buNone/>
            </a:pPr>
            <a:endParaRPr lang="en-US" sz="2400" dirty="0"/>
          </a:p>
        </p:txBody>
      </p:sp>
    </p:spTree>
    <p:extLst>
      <p:ext uri="{BB962C8B-B14F-4D97-AF65-F5344CB8AC3E}">
        <p14:creationId xmlns:p14="http://schemas.microsoft.com/office/powerpoint/2010/main" val="4057904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100" y="349250"/>
            <a:ext cx="11099800" cy="1803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9FE26F-833E-4D41-9ED2-6C9CC06A99B3}"/>
              </a:ext>
            </a:extLst>
          </p:cNvPr>
          <p:cNvSpPr>
            <a:spLocks noGrp="1"/>
          </p:cNvSpPr>
          <p:nvPr>
            <p:ph type="title"/>
          </p:nvPr>
        </p:nvSpPr>
        <p:spPr>
          <a:xfrm>
            <a:off x="838200" y="588168"/>
            <a:ext cx="10515600" cy="1325563"/>
          </a:xfrm>
        </p:spPr>
        <p:txBody>
          <a:bodyPr>
            <a:normAutofit/>
          </a:bodyPr>
          <a:lstStyle/>
          <a:p>
            <a:pPr algn="ctr"/>
            <a:r>
              <a:rPr lang="en-US" sz="4600">
                <a:solidFill>
                  <a:srgbClr val="FFFFFF"/>
                </a:solidFill>
              </a:rPr>
              <a:t>Important Timeline Points</a:t>
            </a:r>
          </a:p>
        </p:txBody>
      </p:sp>
      <p:sp>
        <p:nvSpPr>
          <p:cNvPr id="3" name="Content Placeholder 2">
            <a:extLst>
              <a:ext uri="{FF2B5EF4-FFF2-40B4-BE49-F238E27FC236}">
                <a16:creationId xmlns:a16="http://schemas.microsoft.com/office/drawing/2014/main" id="{6BEC5F4D-C19C-474A-9754-D933C8C36155}"/>
              </a:ext>
            </a:extLst>
          </p:cNvPr>
          <p:cNvSpPr>
            <a:spLocks noGrp="1"/>
          </p:cNvSpPr>
          <p:nvPr>
            <p:ph idx="1"/>
          </p:nvPr>
        </p:nvSpPr>
        <p:spPr>
          <a:xfrm>
            <a:off x="546099" y="2152649"/>
            <a:ext cx="11546373" cy="4621375"/>
          </a:xfrm>
        </p:spPr>
        <p:txBody>
          <a:bodyPr anchor="ctr">
            <a:normAutofit/>
          </a:bodyPr>
          <a:lstStyle/>
          <a:p>
            <a:pPr marL="342900" marR="0" lvl="0" indent="-342900">
              <a:spcBef>
                <a:spcPts val="0"/>
              </a:spcBef>
              <a:spcAft>
                <a:spcPts val="0"/>
              </a:spcAft>
              <a:buFont typeface="Symbol" panose="05050102010706020507" pitchFamily="18" charset="2"/>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This timeline is only theoretical (I do not ‘know’) and not the result of divine revelation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solar/Gregorian calendar is 365.2425 days</a:t>
            </a:r>
          </a:p>
          <a:p>
            <a:pPr marL="342900" marR="0" lvl="0"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Daniel’s prophecy based on 360-day calendar</a:t>
            </a:r>
          </a:p>
          <a:p>
            <a:pPr marL="342900" marR="0" lvl="0"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Bishop Ussher believed creation began on October 23, 4004 B.C.</a:t>
            </a:r>
          </a:p>
          <a:p>
            <a:pPr marL="342900" marR="0" lvl="0"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Sir Isaac Newton believed creation began on 4000 B.C.</a:t>
            </a:r>
          </a:p>
          <a:p>
            <a:pPr marL="342900" marR="0" lvl="0"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Johannes Kepler (German Astronomer) believed creation began on 3992 B.C.</a:t>
            </a:r>
          </a:p>
          <a:p>
            <a:pPr marL="342900" marR="0" lvl="0"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Saint Bede (English Benedictine Monk) believed creation began on 3952 B.C.</a:t>
            </a:r>
          </a:p>
          <a:p>
            <a:pPr marL="342900" marR="0" lvl="0"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Joseph Justus Scaliger (Calvinist religious scholar) estimated creation began in 3949 B.C.</a:t>
            </a:r>
          </a:p>
          <a:p>
            <a:pPr marL="0" marR="0" lvl="0" indent="0">
              <a:spcBef>
                <a:spcPts val="0"/>
              </a:spcBef>
              <a:spcAft>
                <a:spcPts val="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It is theorized that the Holy Spirit will withdraw from the world after 2000 years of ministry</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When the Holy Spirit withdraws, Christ will take (rapture) the church </a:t>
            </a:r>
          </a:p>
          <a:p>
            <a:pPr marL="342900" marR="0" lvl="0" indent="-342900">
              <a:spcBef>
                <a:spcPts val="0"/>
              </a:spcBef>
              <a:spcAft>
                <a:spcPts val="0"/>
              </a:spcAft>
              <a:buFont typeface="Symbol" panose="05050102010706020507" pitchFamily="18" charset="2"/>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There will be a minimum of seven years (of tribulation) after the rapture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It is further theorized that the Millennium will begin 6000 years after creation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ministry (Acts 2:1-4) and withdrawal (II Thessalonians 2:7) of the Holy Spirit and the Genesis 1 account of creation (6 days = 6000 years) serve as the foundation for this timeline (II Peter 3:1-10)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1152000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100" y="349250"/>
            <a:ext cx="11099800" cy="1803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F2C89C-F16E-4CAE-8E5D-81440967BA10}"/>
              </a:ext>
            </a:extLst>
          </p:cNvPr>
          <p:cNvSpPr>
            <a:spLocks noGrp="1"/>
          </p:cNvSpPr>
          <p:nvPr>
            <p:ph type="title"/>
          </p:nvPr>
        </p:nvSpPr>
        <p:spPr>
          <a:xfrm>
            <a:off x="838200" y="588168"/>
            <a:ext cx="10515600" cy="1325563"/>
          </a:xfrm>
        </p:spPr>
        <p:txBody>
          <a:bodyPr>
            <a:normAutofit/>
          </a:bodyPr>
          <a:lstStyle/>
          <a:p>
            <a:pPr algn="ctr"/>
            <a:r>
              <a:rPr lang="en-US" sz="4600">
                <a:solidFill>
                  <a:srgbClr val="FFFFFF"/>
                </a:solidFill>
              </a:rPr>
              <a:t>The Times of the End</a:t>
            </a:r>
          </a:p>
        </p:txBody>
      </p:sp>
      <p:sp>
        <p:nvSpPr>
          <p:cNvPr id="3" name="Content Placeholder 2">
            <a:extLst>
              <a:ext uri="{FF2B5EF4-FFF2-40B4-BE49-F238E27FC236}">
                <a16:creationId xmlns:a16="http://schemas.microsoft.com/office/drawing/2014/main" id="{C42C166C-1AAC-426A-AD69-27991E27E7F5}"/>
              </a:ext>
            </a:extLst>
          </p:cNvPr>
          <p:cNvSpPr>
            <a:spLocks noGrp="1"/>
          </p:cNvSpPr>
          <p:nvPr>
            <p:ph idx="1"/>
          </p:nvPr>
        </p:nvSpPr>
        <p:spPr>
          <a:xfrm>
            <a:off x="625151" y="2258007"/>
            <a:ext cx="11383347" cy="4469363"/>
          </a:xfrm>
        </p:spPr>
        <p:txBody>
          <a:bodyPr anchor="ctr">
            <a:normAutofit/>
          </a:bodyPr>
          <a:lstStyle/>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Now concerning the times (chromos) and the seasons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kairos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brothers, you have no need to have anything written to you. </a:t>
            </a:r>
            <a:r>
              <a:rPr lang="en-US" sz="1800" baseline="30000"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you yourselves are fully aware that the day of the Lord will come like a thief in the night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unexpectedly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aseline="30000" dirty="0">
                <a:effectLst/>
                <a:latin typeface="Times New Roman" panose="02020603050405020304" pitchFamily="18" charset="0"/>
                <a:ea typeface="Calibri" panose="020F0502020204030204" pitchFamily="34" charset="0"/>
                <a:cs typeface="Times New Roman" panose="02020603050405020304" pitchFamily="18" charset="0"/>
              </a:rPr>
              <a:t>3 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While people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unbelievers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are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falsely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saying, “There is peace and security,” then sudden destruction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tribulation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will come upon them as labor pains come upon a pregnant woman, and they will not escape. </a:t>
            </a:r>
            <a:r>
              <a:rPr lang="en-US" sz="1800" baseline="30000" dirty="0">
                <a:effectLst/>
                <a:latin typeface="Times New Roman" panose="02020603050405020304" pitchFamily="18" charset="0"/>
                <a:ea typeface="Calibri" panose="020F0502020204030204" pitchFamily="34" charset="0"/>
                <a:cs typeface="Times New Roman" panose="02020603050405020304" pitchFamily="18" charset="0"/>
              </a:rPr>
              <a:t>4 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But you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faithful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are not in darkness, brothers, for that day to surprise you like a thief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you will know when the day of the Lord is near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aseline="30000" dirty="0">
                <a:effectLst/>
                <a:latin typeface="Times New Roman" panose="02020603050405020304" pitchFamily="18" charset="0"/>
                <a:ea typeface="Calibri" panose="020F0502020204030204" pitchFamily="34" charset="0"/>
                <a:cs typeface="Times New Roman" panose="02020603050405020304" pitchFamily="18" charset="0"/>
              </a:rPr>
              <a:t>5 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you are all children of light, children of the day. We are not of the night or of the darkness. </a:t>
            </a:r>
            <a:r>
              <a:rPr lang="en-US" sz="1800" baseline="30000" dirty="0">
                <a:effectLst/>
                <a:latin typeface="Times New Roman" panose="02020603050405020304" pitchFamily="18" charset="0"/>
                <a:ea typeface="Calibri" panose="020F0502020204030204" pitchFamily="34" charset="0"/>
                <a:cs typeface="Times New Roman" panose="02020603050405020304" pitchFamily="18" charset="0"/>
              </a:rPr>
              <a:t>6 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So then let us not sleep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like the wise and foolish virgins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as others do, but let us keep awake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alert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be sober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clear headed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For God has not destined us for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wrath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Thessalonians 5:1-10).</a:t>
            </a:r>
          </a:p>
          <a:p>
            <a:pPr marL="0" marR="0" indent="0">
              <a:spcBef>
                <a:spcPts val="0"/>
              </a:spcBef>
              <a:spcAft>
                <a:spcPts val="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But you, Daniel, shut up the words and seal the book, until the times of the end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when your words will be unsealed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Many shall run to and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fro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many shall search your prophecies through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knowledge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understanding of your prophecies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shall increase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become great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(Daniel 12:8).</a:t>
            </a:r>
          </a:p>
          <a:p>
            <a:pPr marL="0" indent="0">
              <a:buNone/>
            </a:pPr>
            <a:endParaRPr lang="en-US" sz="2000" dirty="0"/>
          </a:p>
        </p:txBody>
      </p:sp>
    </p:spTree>
    <p:extLst>
      <p:ext uri="{BB962C8B-B14F-4D97-AF65-F5344CB8AC3E}">
        <p14:creationId xmlns:p14="http://schemas.microsoft.com/office/powerpoint/2010/main" val="1644232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08633B-2DD5-4781-A3A7-0FFD1C6F875C}"/>
              </a:ext>
            </a:extLst>
          </p:cNvPr>
          <p:cNvSpPr>
            <a:spLocks noGrp="1"/>
          </p:cNvSpPr>
          <p:nvPr>
            <p:ph type="title"/>
          </p:nvPr>
        </p:nvSpPr>
        <p:spPr>
          <a:xfrm>
            <a:off x="838200" y="365125"/>
            <a:ext cx="10515600" cy="1325563"/>
          </a:xfrm>
        </p:spPr>
        <p:txBody>
          <a:bodyPr>
            <a:normAutofit/>
          </a:bodyPr>
          <a:lstStyle/>
          <a:p>
            <a:pPr algn="ctr"/>
            <a:r>
              <a:rPr lang="en-US" sz="4600">
                <a:solidFill>
                  <a:srgbClr val="FFFFFF"/>
                </a:solidFill>
              </a:rPr>
              <a:t>From Adam to Abraham</a:t>
            </a:r>
          </a:p>
        </p:txBody>
      </p:sp>
      <p:graphicFrame>
        <p:nvGraphicFramePr>
          <p:cNvPr id="4" name="Content Placeholder 3">
            <a:extLst>
              <a:ext uri="{FF2B5EF4-FFF2-40B4-BE49-F238E27FC236}">
                <a16:creationId xmlns:a16="http://schemas.microsoft.com/office/drawing/2014/main" id="{94C60417-FCD0-474E-8185-B31803C5602A}"/>
              </a:ext>
            </a:extLst>
          </p:cNvPr>
          <p:cNvGraphicFramePr>
            <a:graphicFrameLocks noGrp="1"/>
          </p:cNvGraphicFramePr>
          <p:nvPr>
            <p:ph idx="1"/>
            <p:extLst>
              <p:ext uri="{D42A27DB-BD31-4B8C-83A1-F6EECF244321}">
                <p14:modId xmlns:p14="http://schemas.microsoft.com/office/powerpoint/2010/main" val="4205565201"/>
              </p:ext>
            </p:extLst>
          </p:nvPr>
        </p:nvGraphicFramePr>
        <p:xfrm>
          <a:off x="1287623" y="1911350"/>
          <a:ext cx="10702213" cy="4853350"/>
        </p:xfrm>
        <a:graphic>
          <a:graphicData uri="http://schemas.openxmlformats.org/drawingml/2006/table">
            <a:tbl>
              <a:tblPr firstRow="1" firstCol="1" bandRow="1">
                <a:tableStyleId>{5C22544A-7EE6-4342-B048-85BDC9FD1C3A}</a:tableStyleId>
              </a:tblPr>
              <a:tblGrid>
                <a:gridCol w="4092261">
                  <a:extLst>
                    <a:ext uri="{9D8B030D-6E8A-4147-A177-3AD203B41FA5}">
                      <a16:colId xmlns:a16="http://schemas.microsoft.com/office/drawing/2014/main" val="3990011169"/>
                    </a:ext>
                  </a:extLst>
                </a:gridCol>
                <a:gridCol w="1135142">
                  <a:extLst>
                    <a:ext uri="{9D8B030D-6E8A-4147-A177-3AD203B41FA5}">
                      <a16:colId xmlns:a16="http://schemas.microsoft.com/office/drawing/2014/main" val="2816852842"/>
                    </a:ext>
                  </a:extLst>
                </a:gridCol>
                <a:gridCol w="5474810">
                  <a:extLst>
                    <a:ext uri="{9D8B030D-6E8A-4147-A177-3AD203B41FA5}">
                      <a16:colId xmlns:a16="http://schemas.microsoft.com/office/drawing/2014/main" val="3027635442"/>
                    </a:ext>
                  </a:extLst>
                </a:gridCol>
              </a:tblGrid>
              <a:tr h="194134">
                <a:tc>
                  <a:txBody>
                    <a:bodyPr/>
                    <a:lstStyle/>
                    <a:p>
                      <a:pPr marL="0" marR="0">
                        <a:lnSpc>
                          <a:spcPct val="107000"/>
                        </a:lnSpc>
                        <a:spcBef>
                          <a:spcPts val="0"/>
                        </a:spcBef>
                        <a:spcAft>
                          <a:spcPts val="0"/>
                        </a:spcAft>
                      </a:pPr>
                      <a:r>
                        <a:rPr lang="en-US" sz="1200">
                          <a:effectLst/>
                        </a:rPr>
                        <a:t>Event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Date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Bible Verse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2188630394"/>
                  </a:ext>
                </a:extLst>
              </a:tr>
              <a:tr h="194134">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947358206"/>
                  </a:ext>
                </a:extLst>
              </a:tr>
              <a:tr h="194134">
                <a:tc>
                  <a:txBody>
                    <a:bodyPr/>
                    <a:lstStyle/>
                    <a:p>
                      <a:pPr marL="0" marR="0">
                        <a:lnSpc>
                          <a:spcPct val="107000"/>
                        </a:lnSpc>
                        <a:spcBef>
                          <a:spcPts val="0"/>
                        </a:spcBef>
                        <a:spcAft>
                          <a:spcPts val="0"/>
                        </a:spcAft>
                      </a:pPr>
                      <a:r>
                        <a:rPr lang="en-US" sz="1200">
                          <a:effectLst/>
                        </a:rPr>
                        <a:t>Creation of world/Adam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3960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5:1-2 Time begins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1106324604"/>
                  </a:ext>
                </a:extLst>
              </a:tr>
              <a:tr h="194134">
                <a:tc>
                  <a:txBody>
                    <a:bodyPr/>
                    <a:lstStyle/>
                    <a:p>
                      <a:pPr marL="0" marR="0">
                        <a:lnSpc>
                          <a:spcPct val="107000"/>
                        </a:lnSpc>
                        <a:spcBef>
                          <a:spcPts val="0"/>
                        </a:spcBef>
                        <a:spcAft>
                          <a:spcPts val="0"/>
                        </a:spcAft>
                      </a:pPr>
                      <a:r>
                        <a:rPr lang="en-US" sz="1200" dirty="0">
                          <a:effectLst/>
                        </a:rPr>
                        <a:t>Birth of Seth</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3830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5:3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263594586"/>
                  </a:ext>
                </a:extLst>
              </a:tr>
              <a:tr h="194134">
                <a:tc>
                  <a:txBody>
                    <a:bodyPr/>
                    <a:lstStyle/>
                    <a:p>
                      <a:pPr marL="0" marR="0">
                        <a:lnSpc>
                          <a:spcPct val="107000"/>
                        </a:lnSpc>
                        <a:spcBef>
                          <a:spcPts val="0"/>
                        </a:spcBef>
                        <a:spcAft>
                          <a:spcPts val="0"/>
                        </a:spcAft>
                      </a:pPr>
                      <a:r>
                        <a:rPr lang="en-US" sz="1200">
                          <a:effectLst/>
                        </a:rPr>
                        <a:t>Birth of Enos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3725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5:6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667376576"/>
                  </a:ext>
                </a:extLst>
              </a:tr>
              <a:tr h="194134">
                <a:tc>
                  <a:txBody>
                    <a:bodyPr/>
                    <a:lstStyle/>
                    <a:p>
                      <a:pPr marL="0" marR="0">
                        <a:lnSpc>
                          <a:spcPct val="107000"/>
                        </a:lnSpc>
                        <a:spcBef>
                          <a:spcPts val="0"/>
                        </a:spcBef>
                        <a:spcAft>
                          <a:spcPts val="0"/>
                        </a:spcAft>
                      </a:pPr>
                      <a:r>
                        <a:rPr lang="en-US" sz="1200">
                          <a:effectLst/>
                        </a:rPr>
                        <a:t>Birth of Cainan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3635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5:9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3832346975"/>
                  </a:ext>
                </a:extLst>
              </a:tr>
              <a:tr h="194134">
                <a:tc>
                  <a:txBody>
                    <a:bodyPr/>
                    <a:lstStyle/>
                    <a:p>
                      <a:pPr marL="0" marR="0">
                        <a:lnSpc>
                          <a:spcPct val="107000"/>
                        </a:lnSpc>
                        <a:spcBef>
                          <a:spcPts val="0"/>
                        </a:spcBef>
                        <a:spcAft>
                          <a:spcPts val="0"/>
                        </a:spcAft>
                      </a:pPr>
                      <a:r>
                        <a:rPr lang="en-US" sz="1200">
                          <a:effectLst/>
                        </a:rPr>
                        <a:t>Birth of Mahalaleel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3565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5:12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2399346884"/>
                  </a:ext>
                </a:extLst>
              </a:tr>
              <a:tr h="194134">
                <a:tc>
                  <a:txBody>
                    <a:bodyPr/>
                    <a:lstStyle/>
                    <a:p>
                      <a:pPr marL="0" marR="0">
                        <a:lnSpc>
                          <a:spcPct val="107000"/>
                        </a:lnSpc>
                        <a:spcBef>
                          <a:spcPts val="0"/>
                        </a:spcBef>
                        <a:spcAft>
                          <a:spcPts val="0"/>
                        </a:spcAft>
                      </a:pPr>
                      <a:r>
                        <a:rPr lang="en-US" sz="1200">
                          <a:effectLst/>
                        </a:rPr>
                        <a:t>Birth of Jared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3599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5:15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3794189363"/>
                  </a:ext>
                </a:extLst>
              </a:tr>
              <a:tr h="194134">
                <a:tc>
                  <a:txBody>
                    <a:bodyPr/>
                    <a:lstStyle/>
                    <a:p>
                      <a:pPr marL="0" marR="0">
                        <a:lnSpc>
                          <a:spcPct val="107000"/>
                        </a:lnSpc>
                        <a:spcBef>
                          <a:spcPts val="0"/>
                        </a:spcBef>
                        <a:spcAft>
                          <a:spcPts val="0"/>
                        </a:spcAft>
                      </a:pPr>
                      <a:r>
                        <a:rPr lang="en-US" sz="1200">
                          <a:effectLst/>
                        </a:rPr>
                        <a:t>Birth of Enoch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3338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dirty="0">
                          <a:effectLst/>
                        </a:rPr>
                        <a:t>Genesis 5:18 Jewish tradition claims Enoch was born and raptured on Pentecost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1837361942"/>
                  </a:ext>
                </a:extLst>
              </a:tr>
              <a:tr h="194134">
                <a:tc>
                  <a:txBody>
                    <a:bodyPr/>
                    <a:lstStyle/>
                    <a:p>
                      <a:pPr marL="0" marR="0">
                        <a:lnSpc>
                          <a:spcPct val="107000"/>
                        </a:lnSpc>
                        <a:spcBef>
                          <a:spcPts val="0"/>
                        </a:spcBef>
                        <a:spcAft>
                          <a:spcPts val="0"/>
                        </a:spcAft>
                      </a:pPr>
                      <a:r>
                        <a:rPr lang="en-US" sz="1200">
                          <a:effectLst/>
                        </a:rPr>
                        <a:t>Enoch raptured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2973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5:21-24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2689470188"/>
                  </a:ext>
                </a:extLst>
              </a:tr>
              <a:tr h="194134">
                <a:tc>
                  <a:txBody>
                    <a:bodyPr/>
                    <a:lstStyle/>
                    <a:p>
                      <a:pPr marL="0" marR="0">
                        <a:lnSpc>
                          <a:spcPct val="107000"/>
                        </a:lnSpc>
                        <a:spcBef>
                          <a:spcPts val="0"/>
                        </a:spcBef>
                        <a:spcAft>
                          <a:spcPts val="0"/>
                        </a:spcAft>
                      </a:pPr>
                      <a:r>
                        <a:rPr lang="en-US" sz="1200">
                          <a:effectLst/>
                        </a:rPr>
                        <a:t>Birth of Methuselah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3273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5:21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685890757"/>
                  </a:ext>
                </a:extLst>
              </a:tr>
              <a:tr h="194134">
                <a:tc>
                  <a:txBody>
                    <a:bodyPr/>
                    <a:lstStyle/>
                    <a:p>
                      <a:pPr marL="0" marR="0">
                        <a:lnSpc>
                          <a:spcPct val="107000"/>
                        </a:lnSpc>
                        <a:spcBef>
                          <a:spcPts val="0"/>
                        </a:spcBef>
                        <a:spcAft>
                          <a:spcPts val="0"/>
                        </a:spcAft>
                      </a:pPr>
                      <a:r>
                        <a:rPr lang="en-US" sz="1200">
                          <a:effectLst/>
                        </a:rPr>
                        <a:t>Birth of Lamech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3086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5:25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2492147411"/>
                  </a:ext>
                </a:extLst>
              </a:tr>
              <a:tr h="194134">
                <a:tc>
                  <a:txBody>
                    <a:bodyPr/>
                    <a:lstStyle/>
                    <a:p>
                      <a:pPr marL="0" marR="0">
                        <a:lnSpc>
                          <a:spcPct val="107000"/>
                        </a:lnSpc>
                        <a:spcBef>
                          <a:spcPts val="0"/>
                        </a:spcBef>
                        <a:spcAft>
                          <a:spcPts val="0"/>
                        </a:spcAft>
                      </a:pPr>
                      <a:r>
                        <a:rPr lang="en-US" sz="1200">
                          <a:effectLst/>
                        </a:rPr>
                        <a:t>Birth of Noah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2904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5:28-29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3739707935"/>
                  </a:ext>
                </a:extLst>
              </a:tr>
              <a:tr h="194134">
                <a:tc>
                  <a:txBody>
                    <a:bodyPr/>
                    <a:lstStyle/>
                    <a:p>
                      <a:pPr marL="0" marR="0">
                        <a:lnSpc>
                          <a:spcPct val="107000"/>
                        </a:lnSpc>
                        <a:spcBef>
                          <a:spcPts val="0"/>
                        </a:spcBef>
                        <a:spcAft>
                          <a:spcPts val="0"/>
                        </a:spcAft>
                      </a:pPr>
                      <a:r>
                        <a:rPr lang="en-US" sz="1200">
                          <a:effectLst/>
                        </a:rPr>
                        <a:t>Beginning of the Flood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2304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7:11 (1656 years from Adam to Flood)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689461133"/>
                  </a:ext>
                </a:extLst>
              </a:tr>
              <a:tr h="194134">
                <a:tc>
                  <a:txBody>
                    <a:bodyPr/>
                    <a:lstStyle/>
                    <a:p>
                      <a:pPr marL="0" marR="0">
                        <a:lnSpc>
                          <a:spcPct val="107000"/>
                        </a:lnSpc>
                        <a:spcBef>
                          <a:spcPts val="0"/>
                        </a:spcBef>
                        <a:spcAft>
                          <a:spcPts val="0"/>
                        </a:spcAft>
                      </a:pPr>
                      <a:r>
                        <a:rPr lang="en-US" sz="1200">
                          <a:effectLst/>
                        </a:rPr>
                        <a:t>Noah exits the Ark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2303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8:13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3390741302"/>
                  </a:ext>
                </a:extLst>
              </a:tr>
              <a:tr h="194134">
                <a:tc>
                  <a:txBody>
                    <a:bodyPr/>
                    <a:lstStyle/>
                    <a:p>
                      <a:pPr marL="0" marR="0">
                        <a:lnSpc>
                          <a:spcPct val="107000"/>
                        </a:lnSpc>
                        <a:spcBef>
                          <a:spcPts val="0"/>
                        </a:spcBef>
                        <a:spcAft>
                          <a:spcPts val="0"/>
                        </a:spcAft>
                      </a:pPr>
                      <a:r>
                        <a:rPr lang="en-US" sz="1200">
                          <a:effectLst/>
                        </a:rPr>
                        <a:t>Birth of Arphaxed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2303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11:10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3281239285"/>
                  </a:ext>
                </a:extLst>
              </a:tr>
              <a:tr h="194134">
                <a:tc>
                  <a:txBody>
                    <a:bodyPr/>
                    <a:lstStyle/>
                    <a:p>
                      <a:pPr marL="0" marR="0">
                        <a:lnSpc>
                          <a:spcPct val="107000"/>
                        </a:lnSpc>
                        <a:spcBef>
                          <a:spcPts val="0"/>
                        </a:spcBef>
                        <a:spcAft>
                          <a:spcPts val="0"/>
                        </a:spcAft>
                      </a:pPr>
                      <a:r>
                        <a:rPr lang="en-US" sz="1200">
                          <a:effectLst/>
                        </a:rPr>
                        <a:t>Birth of Salah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2266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11:12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1216041110"/>
                  </a:ext>
                </a:extLst>
              </a:tr>
              <a:tr h="194134">
                <a:tc>
                  <a:txBody>
                    <a:bodyPr/>
                    <a:lstStyle/>
                    <a:p>
                      <a:pPr marL="0" marR="0">
                        <a:lnSpc>
                          <a:spcPct val="107000"/>
                        </a:lnSpc>
                        <a:spcBef>
                          <a:spcPts val="0"/>
                        </a:spcBef>
                        <a:spcAft>
                          <a:spcPts val="0"/>
                        </a:spcAft>
                      </a:pPr>
                      <a:r>
                        <a:rPr lang="en-US" sz="1200">
                          <a:effectLst/>
                        </a:rPr>
                        <a:t>Cainan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Luke 3:36 (Possible adopted son of Arphaxed)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4012457162"/>
                  </a:ext>
                </a:extLst>
              </a:tr>
              <a:tr h="194134">
                <a:tc>
                  <a:txBody>
                    <a:bodyPr/>
                    <a:lstStyle/>
                    <a:p>
                      <a:pPr marL="0" marR="0">
                        <a:lnSpc>
                          <a:spcPct val="107000"/>
                        </a:lnSpc>
                        <a:spcBef>
                          <a:spcPts val="0"/>
                        </a:spcBef>
                        <a:spcAft>
                          <a:spcPts val="0"/>
                        </a:spcAft>
                      </a:pPr>
                      <a:r>
                        <a:rPr lang="en-US" sz="1200">
                          <a:effectLst/>
                        </a:rPr>
                        <a:t>Birth of Eber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2236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11:14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811957406"/>
                  </a:ext>
                </a:extLst>
              </a:tr>
              <a:tr h="194134">
                <a:tc>
                  <a:txBody>
                    <a:bodyPr/>
                    <a:lstStyle/>
                    <a:p>
                      <a:pPr marL="0" marR="0">
                        <a:lnSpc>
                          <a:spcPct val="107000"/>
                        </a:lnSpc>
                        <a:spcBef>
                          <a:spcPts val="0"/>
                        </a:spcBef>
                        <a:spcAft>
                          <a:spcPts val="0"/>
                        </a:spcAft>
                      </a:pPr>
                      <a:r>
                        <a:rPr lang="en-US" sz="1200">
                          <a:effectLst/>
                        </a:rPr>
                        <a:t>Birth of Peleg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2202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11:16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847604255"/>
                  </a:ext>
                </a:extLst>
              </a:tr>
              <a:tr h="194134">
                <a:tc>
                  <a:txBody>
                    <a:bodyPr/>
                    <a:lstStyle/>
                    <a:p>
                      <a:pPr marL="0" marR="0">
                        <a:lnSpc>
                          <a:spcPct val="107000"/>
                        </a:lnSpc>
                        <a:spcBef>
                          <a:spcPts val="0"/>
                        </a:spcBef>
                        <a:spcAft>
                          <a:spcPts val="0"/>
                        </a:spcAft>
                      </a:pPr>
                      <a:r>
                        <a:rPr lang="en-US" sz="1200">
                          <a:effectLst/>
                        </a:rPr>
                        <a:t>Birth of Reu</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2172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11:18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1336242406"/>
                  </a:ext>
                </a:extLst>
              </a:tr>
              <a:tr h="194134">
                <a:tc>
                  <a:txBody>
                    <a:bodyPr/>
                    <a:lstStyle/>
                    <a:p>
                      <a:pPr marL="0" marR="0">
                        <a:lnSpc>
                          <a:spcPct val="107000"/>
                        </a:lnSpc>
                        <a:spcBef>
                          <a:spcPts val="0"/>
                        </a:spcBef>
                        <a:spcAft>
                          <a:spcPts val="0"/>
                        </a:spcAft>
                      </a:pPr>
                      <a:r>
                        <a:rPr lang="en-US" sz="1200">
                          <a:effectLst/>
                        </a:rPr>
                        <a:t>Birth of Serug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2140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11:20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2634249847"/>
                  </a:ext>
                </a:extLst>
              </a:tr>
              <a:tr h="194134">
                <a:tc>
                  <a:txBody>
                    <a:bodyPr/>
                    <a:lstStyle/>
                    <a:p>
                      <a:pPr marL="0" marR="0">
                        <a:lnSpc>
                          <a:spcPct val="107000"/>
                        </a:lnSpc>
                        <a:spcBef>
                          <a:spcPts val="0"/>
                        </a:spcBef>
                        <a:spcAft>
                          <a:spcPts val="0"/>
                        </a:spcAft>
                      </a:pPr>
                      <a:r>
                        <a:rPr lang="en-US" sz="1200">
                          <a:effectLst/>
                        </a:rPr>
                        <a:t>Birth of Nahor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2110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11:22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3159200430"/>
                  </a:ext>
                </a:extLst>
              </a:tr>
              <a:tr h="194134">
                <a:tc>
                  <a:txBody>
                    <a:bodyPr/>
                    <a:lstStyle/>
                    <a:p>
                      <a:pPr marL="0" marR="0">
                        <a:lnSpc>
                          <a:spcPct val="107000"/>
                        </a:lnSpc>
                        <a:spcBef>
                          <a:spcPts val="0"/>
                        </a:spcBef>
                        <a:spcAft>
                          <a:spcPts val="0"/>
                        </a:spcAft>
                      </a:pPr>
                      <a:r>
                        <a:rPr lang="en-US" sz="1200">
                          <a:effectLst/>
                        </a:rPr>
                        <a:t>Birth of Terah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2081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Genesis 11:24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697525016"/>
                  </a:ext>
                </a:extLst>
              </a:tr>
              <a:tr h="194134">
                <a:tc>
                  <a:txBody>
                    <a:bodyPr/>
                    <a:lstStyle/>
                    <a:p>
                      <a:pPr marL="0" marR="0">
                        <a:lnSpc>
                          <a:spcPct val="107000"/>
                        </a:lnSpc>
                        <a:spcBef>
                          <a:spcPts val="0"/>
                        </a:spcBef>
                        <a:spcAft>
                          <a:spcPts val="0"/>
                        </a:spcAft>
                      </a:pPr>
                      <a:r>
                        <a:rPr lang="en-US" sz="1200">
                          <a:effectLst/>
                        </a:rPr>
                        <a:t>Birth of Abraham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a:effectLst/>
                        </a:rPr>
                        <a:t>1951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tc>
                  <a:txBody>
                    <a:bodyPr/>
                    <a:lstStyle/>
                    <a:p>
                      <a:pPr marL="0" marR="0">
                        <a:lnSpc>
                          <a:spcPct val="107000"/>
                        </a:lnSpc>
                        <a:spcBef>
                          <a:spcPts val="0"/>
                        </a:spcBef>
                        <a:spcAft>
                          <a:spcPts val="0"/>
                        </a:spcAft>
                      </a:pPr>
                      <a:r>
                        <a:rPr lang="en-US" sz="1200" dirty="0">
                          <a:effectLst/>
                        </a:rPr>
                        <a:t>Genesis 11:32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9557" marR="49557" marT="0" marB="0"/>
                </a:tc>
                <a:extLst>
                  <a:ext uri="{0D108BD9-81ED-4DB2-BD59-A6C34878D82A}">
                    <a16:rowId xmlns:a16="http://schemas.microsoft.com/office/drawing/2014/main" val="462984417"/>
                  </a:ext>
                </a:extLst>
              </a:tr>
            </a:tbl>
          </a:graphicData>
        </a:graphic>
      </p:graphicFrame>
    </p:spTree>
    <p:extLst>
      <p:ext uri="{BB962C8B-B14F-4D97-AF65-F5344CB8AC3E}">
        <p14:creationId xmlns:p14="http://schemas.microsoft.com/office/powerpoint/2010/main" val="29731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B119A2-DFFE-4EBE-A06C-013631D929C2}"/>
              </a:ext>
            </a:extLst>
          </p:cNvPr>
          <p:cNvSpPr>
            <a:spLocks noGrp="1"/>
          </p:cNvSpPr>
          <p:nvPr>
            <p:ph type="title"/>
          </p:nvPr>
        </p:nvSpPr>
        <p:spPr>
          <a:xfrm>
            <a:off x="838200" y="365125"/>
            <a:ext cx="10515600" cy="1325563"/>
          </a:xfrm>
        </p:spPr>
        <p:txBody>
          <a:bodyPr>
            <a:normAutofit/>
          </a:bodyPr>
          <a:lstStyle/>
          <a:p>
            <a:pPr algn="ctr"/>
            <a:r>
              <a:rPr lang="en-US" sz="4600">
                <a:solidFill>
                  <a:srgbClr val="FFFFFF"/>
                </a:solidFill>
              </a:rPr>
              <a:t>From Abraham to David</a:t>
            </a:r>
          </a:p>
        </p:txBody>
      </p:sp>
      <p:graphicFrame>
        <p:nvGraphicFramePr>
          <p:cNvPr id="4" name="Content Placeholder 3">
            <a:extLst>
              <a:ext uri="{FF2B5EF4-FFF2-40B4-BE49-F238E27FC236}">
                <a16:creationId xmlns:a16="http://schemas.microsoft.com/office/drawing/2014/main" id="{04FF7E52-5B5B-4F3B-ABB7-F6B292D15351}"/>
              </a:ext>
            </a:extLst>
          </p:cNvPr>
          <p:cNvGraphicFramePr>
            <a:graphicFrameLocks noGrp="1"/>
          </p:cNvGraphicFramePr>
          <p:nvPr>
            <p:ph idx="1"/>
            <p:extLst>
              <p:ext uri="{D42A27DB-BD31-4B8C-83A1-F6EECF244321}">
                <p14:modId xmlns:p14="http://schemas.microsoft.com/office/powerpoint/2010/main" val="2413816834"/>
              </p:ext>
            </p:extLst>
          </p:nvPr>
        </p:nvGraphicFramePr>
        <p:xfrm>
          <a:off x="718458" y="1911350"/>
          <a:ext cx="11336693" cy="4946640"/>
        </p:xfrm>
        <a:graphic>
          <a:graphicData uri="http://schemas.openxmlformats.org/drawingml/2006/table">
            <a:tbl>
              <a:tblPr firstRow="1" firstCol="1" bandRow="1">
                <a:tableStyleId>{5C22544A-7EE6-4342-B048-85BDC9FD1C3A}</a:tableStyleId>
              </a:tblPr>
              <a:tblGrid>
                <a:gridCol w="4334421">
                  <a:extLst>
                    <a:ext uri="{9D8B030D-6E8A-4147-A177-3AD203B41FA5}">
                      <a16:colId xmlns:a16="http://schemas.microsoft.com/office/drawing/2014/main" val="4081765933"/>
                    </a:ext>
                  </a:extLst>
                </a:gridCol>
                <a:gridCol w="1204515">
                  <a:extLst>
                    <a:ext uri="{9D8B030D-6E8A-4147-A177-3AD203B41FA5}">
                      <a16:colId xmlns:a16="http://schemas.microsoft.com/office/drawing/2014/main" val="154207412"/>
                    </a:ext>
                  </a:extLst>
                </a:gridCol>
                <a:gridCol w="5797757">
                  <a:extLst>
                    <a:ext uri="{9D8B030D-6E8A-4147-A177-3AD203B41FA5}">
                      <a16:colId xmlns:a16="http://schemas.microsoft.com/office/drawing/2014/main" val="2259933960"/>
                    </a:ext>
                  </a:extLst>
                </a:gridCol>
              </a:tblGrid>
              <a:tr h="206110">
                <a:tc>
                  <a:txBody>
                    <a:bodyPr/>
                    <a:lstStyle/>
                    <a:p>
                      <a:pPr marL="0" marR="0">
                        <a:lnSpc>
                          <a:spcPct val="107000"/>
                        </a:lnSpc>
                        <a:spcBef>
                          <a:spcPts val="0"/>
                        </a:spcBef>
                        <a:spcAft>
                          <a:spcPts val="0"/>
                        </a:spcAft>
                      </a:pPr>
                      <a:r>
                        <a:rPr lang="en-US" sz="1200">
                          <a:effectLst/>
                        </a:rPr>
                        <a:t>Covenant with  Abraham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1876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Genesis 12:1-4; 13: 14-16; Galatians 3:16-17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645963560"/>
                  </a:ext>
                </a:extLst>
              </a:tr>
              <a:tr h="206110">
                <a:tc>
                  <a:txBody>
                    <a:bodyPr/>
                    <a:lstStyle/>
                    <a:p>
                      <a:pPr marL="0" marR="0">
                        <a:lnSpc>
                          <a:spcPct val="107000"/>
                        </a:lnSpc>
                        <a:spcBef>
                          <a:spcPts val="0"/>
                        </a:spcBef>
                        <a:spcAft>
                          <a:spcPts val="0"/>
                        </a:spcAft>
                      </a:pPr>
                      <a:r>
                        <a:rPr lang="en-US" sz="1200">
                          <a:effectLst/>
                        </a:rPr>
                        <a:t>Birth of Ishmael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1865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Genesis 16:3-4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3279701911"/>
                  </a:ext>
                </a:extLst>
              </a:tr>
              <a:tr h="206110">
                <a:tc>
                  <a:txBody>
                    <a:bodyPr/>
                    <a:lstStyle/>
                    <a:p>
                      <a:pPr marL="0" marR="0">
                        <a:lnSpc>
                          <a:spcPct val="107000"/>
                        </a:lnSpc>
                        <a:spcBef>
                          <a:spcPts val="0"/>
                        </a:spcBef>
                        <a:spcAft>
                          <a:spcPts val="0"/>
                        </a:spcAft>
                      </a:pPr>
                      <a:r>
                        <a:rPr lang="en-US" sz="1200">
                          <a:effectLst/>
                        </a:rPr>
                        <a:t>God confirms covenant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1852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Genesis 15:9-21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3273613637"/>
                  </a:ext>
                </a:extLst>
              </a:tr>
              <a:tr h="206110">
                <a:tc>
                  <a:txBody>
                    <a:bodyPr/>
                    <a:lstStyle/>
                    <a:p>
                      <a:pPr marL="0" marR="0">
                        <a:lnSpc>
                          <a:spcPct val="107000"/>
                        </a:lnSpc>
                        <a:spcBef>
                          <a:spcPts val="0"/>
                        </a:spcBef>
                        <a:spcAft>
                          <a:spcPts val="0"/>
                        </a:spcAft>
                      </a:pPr>
                      <a:r>
                        <a:rPr lang="en-US" sz="1200">
                          <a:effectLst/>
                        </a:rPr>
                        <a:t>Birth of Isaac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1851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Genesis 21:5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1047364864"/>
                  </a:ext>
                </a:extLst>
              </a:tr>
              <a:tr h="206110">
                <a:tc>
                  <a:txBody>
                    <a:bodyPr/>
                    <a:lstStyle/>
                    <a:p>
                      <a:pPr marL="0" marR="0">
                        <a:lnSpc>
                          <a:spcPct val="107000"/>
                        </a:lnSpc>
                        <a:spcBef>
                          <a:spcPts val="0"/>
                        </a:spcBef>
                        <a:spcAft>
                          <a:spcPts val="0"/>
                        </a:spcAft>
                      </a:pPr>
                      <a:r>
                        <a:rPr lang="en-US" sz="1200">
                          <a:effectLst/>
                        </a:rPr>
                        <a:t>Isaac afflicted by Ishmael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1846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Genesis 21:9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394719727"/>
                  </a:ext>
                </a:extLst>
              </a:tr>
              <a:tr h="206110">
                <a:tc>
                  <a:txBody>
                    <a:bodyPr/>
                    <a:lstStyle/>
                    <a:p>
                      <a:pPr marL="0" marR="0">
                        <a:lnSpc>
                          <a:spcPct val="107000"/>
                        </a:lnSpc>
                        <a:spcBef>
                          <a:spcPts val="0"/>
                        </a:spcBef>
                        <a:spcAft>
                          <a:spcPts val="0"/>
                        </a:spcAft>
                      </a:pPr>
                      <a:r>
                        <a:rPr lang="en-US" sz="1200">
                          <a:effectLst/>
                        </a:rPr>
                        <a:t>Death of Sarah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1814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Genesis 25:26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80161725"/>
                  </a:ext>
                </a:extLst>
              </a:tr>
              <a:tr h="206110">
                <a:tc>
                  <a:txBody>
                    <a:bodyPr/>
                    <a:lstStyle/>
                    <a:p>
                      <a:pPr marL="0" marR="0">
                        <a:lnSpc>
                          <a:spcPct val="107000"/>
                        </a:lnSpc>
                        <a:spcBef>
                          <a:spcPts val="0"/>
                        </a:spcBef>
                        <a:spcAft>
                          <a:spcPts val="0"/>
                        </a:spcAft>
                      </a:pPr>
                      <a:r>
                        <a:rPr lang="en-US" sz="1200">
                          <a:effectLst/>
                        </a:rPr>
                        <a:t>Birth of Jacob and Esau</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1791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Genesis 25:26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3836550141"/>
                  </a:ext>
                </a:extLst>
              </a:tr>
              <a:tr h="206110">
                <a:tc>
                  <a:txBody>
                    <a:bodyPr/>
                    <a:lstStyle/>
                    <a:p>
                      <a:pPr marL="0" marR="0">
                        <a:lnSpc>
                          <a:spcPct val="107000"/>
                        </a:lnSpc>
                        <a:spcBef>
                          <a:spcPts val="0"/>
                        </a:spcBef>
                        <a:spcAft>
                          <a:spcPts val="0"/>
                        </a:spcAft>
                      </a:pPr>
                      <a:r>
                        <a:rPr lang="en-US" sz="1200">
                          <a:effectLst/>
                        </a:rPr>
                        <a:t>Death of Abraham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1776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Genesis 25:7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3967996129"/>
                  </a:ext>
                </a:extLst>
              </a:tr>
              <a:tr h="206110">
                <a:tc>
                  <a:txBody>
                    <a:bodyPr/>
                    <a:lstStyle/>
                    <a:p>
                      <a:pPr marL="0" marR="0">
                        <a:lnSpc>
                          <a:spcPct val="107000"/>
                        </a:lnSpc>
                        <a:spcBef>
                          <a:spcPts val="0"/>
                        </a:spcBef>
                        <a:spcAft>
                          <a:spcPts val="0"/>
                        </a:spcAft>
                      </a:pPr>
                      <a:r>
                        <a:rPr lang="en-US" sz="1200">
                          <a:effectLst/>
                        </a:rPr>
                        <a:t>Birth of Joseph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1700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Genesis 30:22-24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2577528744"/>
                  </a:ext>
                </a:extLst>
              </a:tr>
              <a:tr h="206110">
                <a:tc>
                  <a:txBody>
                    <a:bodyPr/>
                    <a:lstStyle/>
                    <a:p>
                      <a:pPr marL="0" marR="0">
                        <a:lnSpc>
                          <a:spcPct val="107000"/>
                        </a:lnSpc>
                        <a:spcBef>
                          <a:spcPts val="0"/>
                        </a:spcBef>
                        <a:spcAft>
                          <a:spcPts val="0"/>
                        </a:spcAft>
                      </a:pPr>
                      <a:r>
                        <a:rPr lang="en-US" sz="1200">
                          <a:effectLst/>
                        </a:rPr>
                        <a:t>Death of Isaac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1671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Genesis 35:27-29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2993508760"/>
                  </a:ext>
                </a:extLst>
              </a:tr>
              <a:tr h="206110">
                <a:tc>
                  <a:txBody>
                    <a:bodyPr/>
                    <a:lstStyle/>
                    <a:p>
                      <a:pPr marL="0" marR="0">
                        <a:lnSpc>
                          <a:spcPct val="107000"/>
                        </a:lnSpc>
                        <a:spcBef>
                          <a:spcPts val="0"/>
                        </a:spcBef>
                        <a:spcAft>
                          <a:spcPts val="0"/>
                        </a:spcAft>
                      </a:pPr>
                      <a:r>
                        <a:rPr lang="en-US" sz="1200">
                          <a:effectLst/>
                        </a:rPr>
                        <a:t>Joseph interprets Pharoah dream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1671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Genesis 41:46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4010552890"/>
                  </a:ext>
                </a:extLst>
              </a:tr>
              <a:tr h="206110">
                <a:tc>
                  <a:txBody>
                    <a:bodyPr/>
                    <a:lstStyle/>
                    <a:p>
                      <a:pPr marL="0" marR="0">
                        <a:lnSpc>
                          <a:spcPct val="107000"/>
                        </a:lnSpc>
                        <a:spcBef>
                          <a:spcPts val="0"/>
                        </a:spcBef>
                        <a:spcAft>
                          <a:spcPts val="0"/>
                        </a:spcAft>
                      </a:pPr>
                      <a:r>
                        <a:rPr lang="en-US" sz="1200">
                          <a:effectLst/>
                        </a:rPr>
                        <a:t>Birth of Moses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1526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Exodus 7:7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4106468060"/>
                  </a:ext>
                </a:extLst>
              </a:tr>
              <a:tr h="206110">
                <a:tc>
                  <a:txBody>
                    <a:bodyPr/>
                    <a:lstStyle/>
                    <a:p>
                      <a:pPr marL="0" marR="0">
                        <a:lnSpc>
                          <a:spcPct val="107000"/>
                        </a:lnSpc>
                        <a:spcBef>
                          <a:spcPts val="0"/>
                        </a:spcBef>
                        <a:spcAft>
                          <a:spcPts val="0"/>
                        </a:spcAft>
                      </a:pPr>
                      <a:r>
                        <a:rPr lang="en-US" sz="1200">
                          <a:effectLst/>
                        </a:rPr>
                        <a:t>Birth of Joshua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1465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Numbers 14:24-30 (just under 20 years old)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2143382202"/>
                  </a:ext>
                </a:extLst>
              </a:tr>
              <a:tr h="206110">
                <a:tc>
                  <a:txBody>
                    <a:bodyPr/>
                    <a:lstStyle/>
                    <a:p>
                      <a:pPr marL="0" marR="0">
                        <a:lnSpc>
                          <a:spcPct val="107000"/>
                        </a:lnSpc>
                        <a:spcBef>
                          <a:spcPts val="0"/>
                        </a:spcBef>
                        <a:spcAft>
                          <a:spcPts val="0"/>
                        </a:spcAft>
                      </a:pPr>
                      <a:r>
                        <a:rPr lang="en-US" sz="1200">
                          <a:effectLst/>
                        </a:rPr>
                        <a:t>Exodus from Egypt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1446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Exodus 12:13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3062099880"/>
                  </a:ext>
                </a:extLst>
              </a:tr>
              <a:tr h="206110">
                <a:tc>
                  <a:txBody>
                    <a:bodyPr/>
                    <a:lstStyle/>
                    <a:p>
                      <a:pPr marL="0" marR="0">
                        <a:lnSpc>
                          <a:spcPct val="107000"/>
                        </a:lnSpc>
                        <a:spcBef>
                          <a:spcPts val="0"/>
                        </a:spcBef>
                        <a:spcAft>
                          <a:spcPts val="0"/>
                        </a:spcAft>
                      </a:pPr>
                      <a:r>
                        <a:rPr lang="en-US" sz="1200">
                          <a:effectLst/>
                        </a:rPr>
                        <a:t>End 430 years of sojourn in Egypt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1446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Exodus 12:40-41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2040234572"/>
                  </a:ext>
                </a:extLst>
              </a:tr>
              <a:tr h="206110">
                <a:tc>
                  <a:txBody>
                    <a:bodyPr/>
                    <a:lstStyle/>
                    <a:p>
                      <a:pPr marL="0" marR="0">
                        <a:lnSpc>
                          <a:spcPct val="107000"/>
                        </a:lnSpc>
                        <a:spcBef>
                          <a:spcPts val="0"/>
                        </a:spcBef>
                        <a:spcAft>
                          <a:spcPts val="0"/>
                        </a:spcAft>
                      </a:pPr>
                      <a:r>
                        <a:rPr lang="en-US" sz="1200">
                          <a:effectLst/>
                        </a:rPr>
                        <a:t>End 400 years of affliction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1446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Genesis 15:13-14; Acts 7:6-7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3718882360"/>
                  </a:ext>
                </a:extLst>
              </a:tr>
              <a:tr h="206110">
                <a:tc>
                  <a:txBody>
                    <a:bodyPr/>
                    <a:lstStyle/>
                    <a:p>
                      <a:pPr marL="0" marR="0">
                        <a:lnSpc>
                          <a:spcPct val="107000"/>
                        </a:lnSpc>
                        <a:spcBef>
                          <a:spcPts val="0"/>
                        </a:spcBef>
                        <a:spcAft>
                          <a:spcPts val="0"/>
                        </a:spcAft>
                      </a:pPr>
                      <a:r>
                        <a:rPr lang="en-US" sz="1200">
                          <a:effectLst/>
                        </a:rPr>
                        <a:t>Moses gives the law</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1446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Exodus 20 First Pentecost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2263487027"/>
                  </a:ext>
                </a:extLst>
              </a:tr>
              <a:tr h="206110">
                <a:tc>
                  <a:txBody>
                    <a:bodyPr/>
                    <a:lstStyle/>
                    <a:p>
                      <a:pPr marL="0" marR="0">
                        <a:lnSpc>
                          <a:spcPct val="107000"/>
                        </a:lnSpc>
                        <a:spcBef>
                          <a:spcPts val="0"/>
                        </a:spcBef>
                        <a:spcAft>
                          <a:spcPts val="0"/>
                        </a:spcAft>
                      </a:pPr>
                      <a:r>
                        <a:rPr lang="en-US" sz="1200">
                          <a:effectLst/>
                        </a:rPr>
                        <a:t>Death of Moses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1406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Exodus 16:35; Deuteronomy 34:7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1292408963"/>
                  </a:ext>
                </a:extLst>
              </a:tr>
              <a:tr h="206110">
                <a:tc>
                  <a:txBody>
                    <a:bodyPr/>
                    <a:lstStyle/>
                    <a:p>
                      <a:pPr marL="0" marR="0">
                        <a:lnSpc>
                          <a:spcPct val="107000"/>
                        </a:lnSpc>
                        <a:spcBef>
                          <a:spcPts val="0"/>
                        </a:spcBef>
                        <a:spcAft>
                          <a:spcPts val="0"/>
                        </a:spcAft>
                      </a:pPr>
                      <a:r>
                        <a:rPr lang="en-US" sz="1200">
                          <a:effectLst/>
                        </a:rPr>
                        <a:t>Joshua begins rule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1406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Deuteronomy 34:9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3090405261"/>
                  </a:ext>
                </a:extLst>
              </a:tr>
              <a:tr h="206110">
                <a:tc>
                  <a:txBody>
                    <a:bodyPr/>
                    <a:lstStyle/>
                    <a:p>
                      <a:pPr marL="0" marR="0">
                        <a:lnSpc>
                          <a:spcPct val="107000"/>
                        </a:lnSpc>
                        <a:spcBef>
                          <a:spcPts val="0"/>
                        </a:spcBef>
                        <a:spcAft>
                          <a:spcPts val="0"/>
                        </a:spcAft>
                      </a:pPr>
                      <a:r>
                        <a:rPr lang="en-US" sz="1200">
                          <a:effectLst/>
                        </a:rPr>
                        <a:t>Jericho falls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1346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Joshua 5:10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1630175023"/>
                  </a:ext>
                </a:extLst>
              </a:tr>
              <a:tr h="206110">
                <a:tc>
                  <a:txBody>
                    <a:bodyPr/>
                    <a:lstStyle/>
                    <a:p>
                      <a:pPr marL="0" marR="0">
                        <a:lnSpc>
                          <a:spcPct val="107000"/>
                        </a:lnSpc>
                        <a:spcBef>
                          <a:spcPts val="0"/>
                        </a:spcBef>
                        <a:spcAft>
                          <a:spcPts val="0"/>
                        </a:spcAft>
                      </a:pPr>
                      <a:r>
                        <a:rPr lang="en-US" sz="1200">
                          <a:effectLst/>
                        </a:rPr>
                        <a:t>Joshua dies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1356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Joshua 24:29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3103846768"/>
                  </a:ext>
                </a:extLst>
              </a:tr>
              <a:tr h="206110">
                <a:tc>
                  <a:txBody>
                    <a:bodyPr/>
                    <a:lstStyle/>
                    <a:p>
                      <a:pPr marL="0" marR="0">
                        <a:lnSpc>
                          <a:spcPct val="107000"/>
                        </a:lnSpc>
                        <a:spcBef>
                          <a:spcPts val="0"/>
                        </a:spcBef>
                        <a:spcAft>
                          <a:spcPts val="0"/>
                        </a:spcAft>
                      </a:pPr>
                      <a:r>
                        <a:rPr lang="en-US" sz="1200">
                          <a:effectLst/>
                        </a:rPr>
                        <a:t>Judges begin rule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1350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Judges 1:1-2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36899507"/>
                  </a:ext>
                </a:extLst>
              </a:tr>
              <a:tr h="206110">
                <a:tc>
                  <a:txBody>
                    <a:bodyPr/>
                    <a:lstStyle/>
                    <a:p>
                      <a:pPr marL="0" marR="0">
                        <a:lnSpc>
                          <a:spcPct val="107000"/>
                        </a:lnSpc>
                        <a:spcBef>
                          <a:spcPts val="0"/>
                        </a:spcBef>
                        <a:spcAft>
                          <a:spcPts val="0"/>
                        </a:spcAft>
                      </a:pPr>
                      <a:r>
                        <a:rPr lang="en-US" sz="1200">
                          <a:effectLst/>
                        </a:rPr>
                        <a:t>Saul becomes first king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1050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Judges 11:26; I Samuel 10: Acts 13:21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62625839"/>
                  </a:ext>
                </a:extLst>
              </a:tr>
              <a:tr h="206110">
                <a:tc>
                  <a:txBody>
                    <a:bodyPr/>
                    <a:lstStyle/>
                    <a:p>
                      <a:pPr marL="0" marR="0">
                        <a:lnSpc>
                          <a:spcPct val="107000"/>
                        </a:lnSpc>
                        <a:spcBef>
                          <a:spcPts val="0"/>
                        </a:spcBef>
                        <a:spcAft>
                          <a:spcPts val="0"/>
                        </a:spcAft>
                      </a:pPr>
                      <a:r>
                        <a:rPr lang="en-US" sz="1200">
                          <a:effectLst/>
                        </a:rPr>
                        <a:t>David begins reign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a:effectLst/>
                        </a:rPr>
                        <a:t>1010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tc>
                  <a:txBody>
                    <a:bodyPr/>
                    <a:lstStyle/>
                    <a:p>
                      <a:pPr marL="0" marR="0">
                        <a:lnSpc>
                          <a:spcPct val="107000"/>
                        </a:lnSpc>
                        <a:spcBef>
                          <a:spcPts val="0"/>
                        </a:spcBef>
                        <a:spcAft>
                          <a:spcPts val="0"/>
                        </a:spcAft>
                      </a:pPr>
                      <a:r>
                        <a:rPr lang="en-US" sz="1200" dirty="0">
                          <a:effectLst/>
                        </a:rPr>
                        <a:t>II Samuel 5:4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622" marR="51622" marT="0" marB="0"/>
                </a:tc>
                <a:extLst>
                  <a:ext uri="{0D108BD9-81ED-4DB2-BD59-A6C34878D82A}">
                    <a16:rowId xmlns:a16="http://schemas.microsoft.com/office/drawing/2014/main" val="696294524"/>
                  </a:ext>
                </a:extLst>
              </a:tr>
            </a:tbl>
          </a:graphicData>
        </a:graphic>
      </p:graphicFrame>
    </p:spTree>
    <p:extLst>
      <p:ext uri="{BB962C8B-B14F-4D97-AF65-F5344CB8AC3E}">
        <p14:creationId xmlns:p14="http://schemas.microsoft.com/office/powerpoint/2010/main" val="1081948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7DB1BF-302A-4578-B4CC-17D4B4267128}"/>
              </a:ext>
            </a:extLst>
          </p:cNvPr>
          <p:cNvSpPr>
            <a:spLocks noGrp="1"/>
          </p:cNvSpPr>
          <p:nvPr>
            <p:ph type="title"/>
          </p:nvPr>
        </p:nvSpPr>
        <p:spPr>
          <a:xfrm>
            <a:off x="838200" y="365125"/>
            <a:ext cx="10515600" cy="1325563"/>
          </a:xfrm>
        </p:spPr>
        <p:txBody>
          <a:bodyPr>
            <a:normAutofit/>
          </a:bodyPr>
          <a:lstStyle/>
          <a:p>
            <a:pPr algn="ctr"/>
            <a:r>
              <a:rPr lang="en-US" sz="4600">
                <a:solidFill>
                  <a:srgbClr val="FFFFFF"/>
                </a:solidFill>
              </a:rPr>
              <a:t>From David to Hezekiah</a:t>
            </a:r>
          </a:p>
        </p:txBody>
      </p:sp>
      <p:graphicFrame>
        <p:nvGraphicFramePr>
          <p:cNvPr id="4" name="Content Placeholder 3">
            <a:extLst>
              <a:ext uri="{FF2B5EF4-FFF2-40B4-BE49-F238E27FC236}">
                <a16:creationId xmlns:a16="http://schemas.microsoft.com/office/drawing/2014/main" id="{825D6557-95B9-4A1A-BC59-683E0382F6C9}"/>
              </a:ext>
            </a:extLst>
          </p:cNvPr>
          <p:cNvGraphicFramePr>
            <a:graphicFrameLocks noGrp="1"/>
          </p:cNvGraphicFramePr>
          <p:nvPr>
            <p:ph idx="1"/>
            <p:extLst>
              <p:ext uri="{D42A27DB-BD31-4B8C-83A1-F6EECF244321}">
                <p14:modId xmlns:p14="http://schemas.microsoft.com/office/powerpoint/2010/main" val="455946120"/>
              </p:ext>
            </p:extLst>
          </p:nvPr>
        </p:nvGraphicFramePr>
        <p:xfrm>
          <a:off x="973122" y="1911351"/>
          <a:ext cx="10880521" cy="4877391"/>
        </p:xfrm>
        <a:graphic>
          <a:graphicData uri="http://schemas.openxmlformats.org/drawingml/2006/table">
            <a:tbl>
              <a:tblPr firstRow="1" firstCol="1" bandRow="1">
                <a:tableStyleId>{5C22544A-7EE6-4342-B048-85BDC9FD1C3A}</a:tableStyleId>
              </a:tblPr>
              <a:tblGrid>
                <a:gridCol w="4160641">
                  <a:extLst>
                    <a:ext uri="{9D8B030D-6E8A-4147-A177-3AD203B41FA5}">
                      <a16:colId xmlns:a16="http://schemas.microsoft.com/office/drawing/2014/main" val="315270477"/>
                    </a:ext>
                  </a:extLst>
                </a:gridCol>
                <a:gridCol w="1153128">
                  <a:extLst>
                    <a:ext uri="{9D8B030D-6E8A-4147-A177-3AD203B41FA5}">
                      <a16:colId xmlns:a16="http://schemas.microsoft.com/office/drawing/2014/main" val="4014669414"/>
                    </a:ext>
                  </a:extLst>
                </a:gridCol>
                <a:gridCol w="5566752">
                  <a:extLst>
                    <a:ext uri="{9D8B030D-6E8A-4147-A177-3AD203B41FA5}">
                      <a16:colId xmlns:a16="http://schemas.microsoft.com/office/drawing/2014/main" val="2159868801"/>
                    </a:ext>
                  </a:extLst>
                </a:gridCol>
              </a:tblGrid>
              <a:tr h="200616">
                <a:tc>
                  <a:txBody>
                    <a:bodyPr/>
                    <a:lstStyle/>
                    <a:p>
                      <a:pPr marL="0" marR="0">
                        <a:lnSpc>
                          <a:spcPct val="107000"/>
                        </a:lnSpc>
                        <a:spcBef>
                          <a:spcPts val="0"/>
                        </a:spcBef>
                        <a:spcAft>
                          <a:spcPts val="0"/>
                        </a:spcAft>
                      </a:pPr>
                      <a:r>
                        <a:rPr lang="en-US" sz="1200">
                          <a:effectLst/>
                        </a:rPr>
                        <a:t>Solomon begins reign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970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 Kings 6:1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3079066964"/>
                  </a:ext>
                </a:extLst>
              </a:tr>
              <a:tr h="184640">
                <a:tc>
                  <a:txBody>
                    <a:bodyPr/>
                    <a:lstStyle/>
                    <a:p>
                      <a:pPr marL="0" marR="0">
                        <a:lnSpc>
                          <a:spcPct val="107000"/>
                        </a:lnSpc>
                        <a:spcBef>
                          <a:spcPts val="0"/>
                        </a:spcBef>
                        <a:spcAft>
                          <a:spcPts val="0"/>
                        </a:spcAft>
                      </a:pPr>
                      <a:r>
                        <a:rPr lang="en-US" sz="1200">
                          <a:effectLst/>
                        </a:rPr>
                        <a:t>Solomon begins building temple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966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 Kings 6:1 (480 years after Exodus); I Kings 11:42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375071593"/>
                  </a:ext>
                </a:extLst>
              </a:tr>
              <a:tr h="184640">
                <a:tc>
                  <a:txBody>
                    <a:bodyPr/>
                    <a:lstStyle/>
                    <a:p>
                      <a:pPr marL="0" marR="0">
                        <a:lnSpc>
                          <a:spcPct val="107000"/>
                        </a:lnSpc>
                        <a:spcBef>
                          <a:spcPts val="0"/>
                        </a:spcBef>
                        <a:spcAft>
                          <a:spcPts val="0"/>
                        </a:spcAft>
                      </a:pPr>
                      <a:r>
                        <a:rPr lang="en-US" sz="1200">
                          <a:effectLst/>
                        </a:rPr>
                        <a:t>Solomon completes temple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959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II Chronicles 2:3, 5:13-14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3868697695"/>
                  </a:ext>
                </a:extLst>
              </a:tr>
              <a:tr h="184640">
                <a:tc>
                  <a:txBody>
                    <a:bodyPr/>
                    <a:lstStyle/>
                    <a:p>
                      <a:pPr marL="0" marR="0">
                        <a:lnSpc>
                          <a:spcPct val="107000"/>
                        </a:lnSpc>
                        <a:spcBef>
                          <a:spcPts val="0"/>
                        </a:spcBef>
                        <a:spcAft>
                          <a:spcPts val="0"/>
                        </a:spcAft>
                      </a:pPr>
                      <a:r>
                        <a:rPr lang="en-US" sz="1200">
                          <a:effectLst/>
                        </a:rPr>
                        <a:t>Death of Solomon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930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 Kings 14:21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3499249339"/>
                  </a:ext>
                </a:extLst>
              </a:tr>
              <a:tr h="184640">
                <a:tc>
                  <a:txBody>
                    <a:bodyPr/>
                    <a:lstStyle/>
                    <a:p>
                      <a:pPr marL="0" marR="0">
                        <a:lnSpc>
                          <a:spcPct val="107000"/>
                        </a:lnSpc>
                        <a:spcBef>
                          <a:spcPts val="0"/>
                        </a:spcBef>
                        <a:spcAft>
                          <a:spcPts val="0"/>
                        </a:spcAft>
                      </a:pPr>
                      <a:r>
                        <a:rPr lang="en-US" sz="1200">
                          <a:effectLst/>
                        </a:rPr>
                        <a:t>Rehoboam reigns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930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 Kings 14:21-31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1728304922"/>
                  </a:ext>
                </a:extLst>
              </a:tr>
              <a:tr h="184640">
                <a:tc>
                  <a:txBody>
                    <a:bodyPr/>
                    <a:lstStyle/>
                    <a:p>
                      <a:pPr marL="0" marR="0">
                        <a:lnSpc>
                          <a:spcPct val="107000"/>
                        </a:lnSpc>
                        <a:spcBef>
                          <a:spcPts val="0"/>
                        </a:spcBef>
                        <a:spcAft>
                          <a:spcPts val="0"/>
                        </a:spcAft>
                      </a:pPr>
                      <a:r>
                        <a:rPr lang="en-US" sz="1200">
                          <a:effectLst/>
                        </a:rPr>
                        <a:t>Israel splits from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930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 Kings 12:13-24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2326637193"/>
                  </a:ext>
                </a:extLst>
              </a:tr>
              <a:tr h="184640">
                <a:tc>
                  <a:txBody>
                    <a:bodyPr/>
                    <a:lstStyle/>
                    <a:p>
                      <a:pPr marL="0" marR="0">
                        <a:lnSpc>
                          <a:spcPct val="107000"/>
                        </a:lnSpc>
                        <a:spcBef>
                          <a:spcPts val="0"/>
                        </a:spcBef>
                        <a:spcAft>
                          <a:spcPts val="0"/>
                        </a:spcAft>
                      </a:pPr>
                      <a:r>
                        <a:rPr lang="en-US" sz="1200">
                          <a:effectLst/>
                        </a:rPr>
                        <a:t>Rehoboam reign ends in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896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II Chronicles 12:13-16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889861179"/>
                  </a:ext>
                </a:extLst>
              </a:tr>
              <a:tr h="184640">
                <a:tc>
                  <a:txBody>
                    <a:bodyPr/>
                    <a:lstStyle/>
                    <a:p>
                      <a:pPr marL="0" marR="0">
                        <a:lnSpc>
                          <a:spcPct val="107000"/>
                        </a:lnSpc>
                        <a:spcBef>
                          <a:spcPts val="0"/>
                        </a:spcBef>
                        <a:spcAft>
                          <a:spcPts val="0"/>
                        </a:spcAft>
                      </a:pPr>
                      <a:r>
                        <a:rPr lang="en-US" sz="1200">
                          <a:effectLst/>
                        </a:rPr>
                        <a:t>Abijam reigns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913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 Kings 15:1-6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4054852884"/>
                  </a:ext>
                </a:extLst>
              </a:tr>
              <a:tr h="184640">
                <a:tc>
                  <a:txBody>
                    <a:bodyPr/>
                    <a:lstStyle/>
                    <a:p>
                      <a:pPr marL="0" marR="0">
                        <a:lnSpc>
                          <a:spcPct val="107000"/>
                        </a:lnSpc>
                        <a:spcBef>
                          <a:spcPts val="0"/>
                        </a:spcBef>
                        <a:spcAft>
                          <a:spcPts val="0"/>
                        </a:spcAft>
                      </a:pPr>
                      <a:r>
                        <a:rPr lang="en-US" sz="1200">
                          <a:effectLst/>
                        </a:rPr>
                        <a:t>Asa reigns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910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 Kings 15:9-24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3317324287"/>
                  </a:ext>
                </a:extLst>
              </a:tr>
              <a:tr h="184640">
                <a:tc>
                  <a:txBody>
                    <a:bodyPr/>
                    <a:lstStyle/>
                    <a:p>
                      <a:pPr marL="0" marR="0">
                        <a:lnSpc>
                          <a:spcPct val="107000"/>
                        </a:lnSpc>
                        <a:spcBef>
                          <a:spcPts val="0"/>
                        </a:spcBef>
                        <a:spcAft>
                          <a:spcPts val="0"/>
                        </a:spcAft>
                      </a:pPr>
                      <a:r>
                        <a:rPr lang="en-US" sz="1200">
                          <a:effectLst/>
                        </a:rPr>
                        <a:t>Jehoshaphat reigns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872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 Kings 22:41-50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1794391353"/>
                  </a:ext>
                </a:extLst>
              </a:tr>
              <a:tr h="184640">
                <a:tc>
                  <a:txBody>
                    <a:bodyPr/>
                    <a:lstStyle/>
                    <a:p>
                      <a:pPr marL="0" marR="0">
                        <a:lnSpc>
                          <a:spcPct val="107000"/>
                        </a:lnSpc>
                        <a:spcBef>
                          <a:spcPts val="0"/>
                        </a:spcBef>
                        <a:spcAft>
                          <a:spcPts val="0"/>
                        </a:spcAft>
                      </a:pPr>
                      <a:r>
                        <a:rPr lang="en-US" sz="1200">
                          <a:effectLst/>
                        </a:rPr>
                        <a:t>Ahab begins reign in Israel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872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 Kings 16:29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1067697387"/>
                  </a:ext>
                </a:extLst>
              </a:tr>
              <a:tr h="184640">
                <a:tc>
                  <a:txBody>
                    <a:bodyPr/>
                    <a:lstStyle/>
                    <a:p>
                      <a:pPr marL="0" marR="0">
                        <a:lnSpc>
                          <a:spcPct val="107000"/>
                        </a:lnSpc>
                        <a:spcBef>
                          <a:spcPts val="0"/>
                        </a:spcBef>
                        <a:spcAft>
                          <a:spcPts val="0"/>
                        </a:spcAft>
                      </a:pPr>
                      <a:r>
                        <a:rPr lang="en-US" sz="1200">
                          <a:effectLst/>
                        </a:rPr>
                        <a:t>Jehoram reigns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853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dirty="0">
                          <a:effectLst/>
                        </a:rPr>
                        <a:t>II Kings 8:16-24 (ruled with father for four years)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2175107334"/>
                  </a:ext>
                </a:extLst>
              </a:tr>
              <a:tr h="184640">
                <a:tc>
                  <a:txBody>
                    <a:bodyPr/>
                    <a:lstStyle/>
                    <a:p>
                      <a:pPr marL="0" marR="0">
                        <a:lnSpc>
                          <a:spcPct val="107000"/>
                        </a:lnSpc>
                        <a:spcBef>
                          <a:spcPts val="0"/>
                        </a:spcBef>
                        <a:spcAft>
                          <a:spcPts val="0"/>
                        </a:spcAft>
                      </a:pPr>
                      <a:r>
                        <a:rPr lang="en-US" sz="1200">
                          <a:effectLst/>
                        </a:rPr>
                        <a:t>Prophet Elijah raptured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852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II Kings 2; II Chronicles 12:13-16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1739732361"/>
                  </a:ext>
                </a:extLst>
              </a:tr>
              <a:tr h="184640">
                <a:tc>
                  <a:txBody>
                    <a:bodyPr/>
                    <a:lstStyle/>
                    <a:p>
                      <a:pPr marL="0" marR="0">
                        <a:lnSpc>
                          <a:spcPct val="107000"/>
                        </a:lnSpc>
                        <a:spcBef>
                          <a:spcPts val="0"/>
                        </a:spcBef>
                        <a:spcAft>
                          <a:spcPts val="0"/>
                        </a:spcAft>
                      </a:pPr>
                      <a:r>
                        <a:rPr lang="en-US" sz="1200">
                          <a:effectLst/>
                        </a:rPr>
                        <a:t>Ahaziah reigns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841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II Kings 8:25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855536162"/>
                  </a:ext>
                </a:extLst>
              </a:tr>
              <a:tr h="184640">
                <a:tc>
                  <a:txBody>
                    <a:bodyPr/>
                    <a:lstStyle/>
                    <a:p>
                      <a:pPr marL="0" marR="0">
                        <a:lnSpc>
                          <a:spcPct val="107000"/>
                        </a:lnSpc>
                        <a:spcBef>
                          <a:spcPts val="0"/>
                        </a:spcBef>
                        <a:spcAft>
                          <a:spcPts val="0"/>
                        </a:spcAft>
                      </a:pPr>
                      <a:r>
                        <a:rPr lang="en-US" sz="1200">
                          <a:effectLst/>
                        </a:rPr>
                        <a:t>Queen Athaliah reigns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841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II Kings 11: 1-20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1204532943"/>
                  </a:ext>
                </a:extLst>
              </a:tr>
              <a:tr h="184640">
                <a:tc>
                  <a:txBody>
                    <a:bodyPr/>
                    <a:lstStyle/>
                    <a:p>
                      <a:pPr marL="0" marR="0">
                        <a:lnSpc>
                          <a:spcPct val="107000"/>
                        </a:lnSpc>
                        <a:spcBef>
                          <a:spcPts val="0"/>
                        </a:spcBef>
                        <a:spcAft>
                          <a:spcPts val="0"/>
                        </a:spcAft>
                      </a:pPr>
                      <a:r>
                        <a:rPr lang="en-US" sz="1200">
                          <a:effectLst/>
                        </a:rPr>
                        <a:t>Joash reigns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835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II Kings 11:12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697085828"/>
                  </a:ext>
                </a:extLst>
              </a:tr>
              <a:tr h="184640">
                <a:tc>
                  <a:txBody>
                    <a:bodyPr/>
                    <a:lstStyle/>
                    <a:p>
                      <a:pPr marL="0" marR="0">
                        <a:lnSpc>
                          <a:spcPct val="107000"/>
                        </a:lnSpc>
                        <a:spcBef>
                          <a:spcPts val="0"/>
                        </a:spcBef>
                        <a:spcAft>
                          <a:spcPts val="0"/>
                        </a:spcAft>
                      </a:pPr>
                      <a:r>
                        <a:rPr lang="en-US" sz="1200">
                          <a:effectLst/>
                        </a:rPr>
                        <a:t>Amaziah reigns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796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II Kings 14:1-20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1478142613"/>
                  </a:ext>
                </a:extLst>
              </a:tr>
              <a:tr h="184640">
                <a:tc>
                  <a:txBody>
                    <a:bodyPr/>
                    <a:lstStyle/>
                    <a:p>
                      <a:pPr marL="0" marR="0">
                        <a:lnSpc>
                          <a:spcPct val="107000"/>
                        </a:lnSpc>
                        <a:spcBef>
                          <a:spcPts val="0"/>
                        </a:spcBef>
                        <a:spcAft>
                          <a:spcPts val="0"/>
                        </a:spcAft>
                      </a:pPr>
                      <a:r>
                        <a:rPr lang="en-US" sz="1200">
                          <a:effectLst/>
                        </a:rPr>
                        <a:t>Azariah reigns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192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II Kings 15:1-7 (overlaps with Amaziah)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103842594"/>
                  </a:ext>
                </a:extLst>
              </a:tr>
              <a:tr h="184640">
                <a:tc>
                  <a:txBody>
                    <a:bodyPr/>
                    <a:lstStyle/>
                    <a:p>
                      <a:pPr marL="0" marR="0">
                        <a:lnSpc>
                          <a:spcPct val="107000"/>
                        </a:lnSpc>
                        <a:spcBef>
                          <a:spcPts val="0"/>
                        </a:spcBef>
                        <a:spcAft>
                          <a:spcPts val="0"/>
                        </a:spcAft>
                      </a:pPr>
                      <a:r>
                        <a:rPr lang="en-US" sz="1200">
                          <a:effectLst/>
                        </a:rPr>
                        <a:t>Amos prophesizes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754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2705112020"/>
                  </a:ext>
                </a:extLst>
              </a:tr>
              <a:tr h="184640">
                <a:tc>
                  <a:txBody>
                    <a:bodyPr/>
                    <a:lstStyle/>
                    <a:p>
                      <a:pPr marL="0" marR="0">
                        <a:lnSpc>
                          <a:spcPct val="107000"/>
                        </a:lnSpc>
                        <a:spcBef>
                          <a:spcPts val="0"/>
                        </a:spcBef>
                        <a:spcAft>
                          <a:spcPts val="0"/>
                        </a:spcAft>
                      </a:pPr>
                      <a:r>
                        <a:rPr lang="en-US" sz="1200">
                          <a:effectLst/>
                        </a:rPr>
                        <a:t>Rome founded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753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3356149550"/>
                  </a:ext>
                </a:extLst>
              </a:tr>
              <a:tr h="184640">
                <a:tc>
                  <a:txBody>
                    <a:bodyPr/>
                    <a:lstStyle/>
                    <a:p>
                      <a:pPr marL="0" marR="0">
                        <a:lnSpc>
                          <a:spcPct val="107000"/>
                        </a:lnSpc>
                        <a:spcBef>
                          <a:spcPts val="0"/>
                        </a:spcBef>
                        <a:spcAft>
                          <a:spcPts val="0"/>
                        </a:spcAft>
                      </a:pPr>
                      <a:r>
                        <a:rPr lang="en-US" sz="1200">
                          <a:effectLst/>
                        </a:rPr>
                        <a:t>Jothan reigns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750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II Kings 15:32-38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57619489"/>
                  </a:ext>
                </a:extLst>
              </a:tr>
              <a:tr h="184640">
                <a:tc>
                  <a:txBody>
                    <a:bodyPr/>
                    <a:lstStyle/>
                    <a:p>
                      <a:pPr marL="0" marR="0">
                        <a:lnSpc>
                          <a:spcPct val="107000"/>
                        </a:lnSpc>
                        <a:spcBef>
                          <a:spcPts val="0"/>
                        </a:spcBef>
                        <a:spcAft>
                          <a:spcPts val="0"/>
                        </a:spcAft>
                      </a:pPr>
                      <a:r>
                        <a:rPr lang="en-US" sz="1200">
                          <a:effectLst/>
                        </a:rPr>
                        <a:t>Isaiah commissioned prophet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740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2545273133"/>
                  </a:ext>
                </a:extLst>
              </a:tr>
              <a:tr h="184640">
                <a:tc>
                  <a:txBody>
                    <a:bodyPr/>
                    <a:lstStyle/>
                    <a:p>
                      <a:pPr marL="0" marR="0">
                        <a:lnSpc>
                          <a:spcPct val="107000"/>
                        </a:lnSpc>
                        <a:spcBef>
                          <a:spcPts val="0"/>
                        </a:spcBef>
                        <a:spcAft>
                          <a:spcPts val="0"/>
                        </a:spcAft>
                      </a:pPr>
                      <a:r>
                        <a:rPr lang="en-US" sz="1200">
                          <a:effectLst/>
                        </a:rPr>
                        <a:t>Ahaz reigns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735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II Kings 15:32-38 (overlaps with Jotham)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2075675181"/>
                  </a:ext>
                </a:extLst>
              </a:tr>
              <a:tr h="184640">
                <a:tc>
                  <a:txBody>
                    <a:bodyPr/>
                    <a:lstStyle/>
                    <a:p>
                      <a:pPr marL="0" marR="0">
                        <a:lnSpc>
                          <a:spcPct val="107000"/>
                        </a:lnSpc>
                        <a:spcBef>
                          <a:spcPts val="0"/>
                        </a:spcBef>
                        <a:spcAft>
                          <a:spcPts val="0"/>
                        </a:spcAft>
                      </a:pPr>
                      <a:r>
                        <a:rPr lang="en-US" sz="1200">
                          <a:effectLst/>
                        </a:rPr>
                        <a:t>Jonah goes to Nineveh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725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3792692455"/>
                  </a:ext>
                </a:extLst>
              </a:tr>
              <a:tr h="184640">
                <a:tc>
                  <a:txBody>
                    <a:bodyPr/>
                    <a:lstStyle/>
                    <a:p>
                      <a:pPr marL="0" marR="0">
                        <a:lnSpc>
                          <a:spcPct val="107000"/>
                        </a:lnSpc>
                        <a:spcBef>
                          <a:spcPts val="0"/>
                        </a:spcBef>
                        <a:spcAft>
                          <a:spcPts val="0"/>
                        </a:spcAft>
                      </a:pPr>
                      <a:r>
                        <a:rPr lang="en-US" sz="1200">
                          <a:effectLst/>
                        </a:rPr>
                        <a:t>Assyria destroys Israel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722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765320417"/>
                  </a:ext>
                </a:extLst>
              </a:tr>
              <a:tr h="184640">
                <a:tc>
                  <a:txBody>
                    <a:bodyPr/>
                    <a:lstStyle/>
                    <a:p>
                      <a:pPr marL="0" marR="0">
                        <a:lnSpc>
                          <a:spcPct val="107000"/>
                        </a:lnSpc>
                        <a:spcBef>
                          <a:spcPts val="0"/>
                        </a:spcBef>
                        <a:spcAft>
                          <a:spcPts val="0"/>
                        </a:spcAft>
                      </a:pPr>
                      <a:r>
                        <a:rPr lang="en-US" sz="1200">
                          <a:effectLst/>
                        </a:rPr>
                        <a:t>Hezekiah rules over Judah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a:effectLst/>
                        </a:rPr>
                        <a:t>715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tc>
                  <a:txBody>
                    <a:bodyPr/>
                    <a:lstStyle/>
                    <a:p>
                      <a:pPr marL="0" marR="0">
                        <a:lnSpc>
                          <a:spcPct val="107000"/>
                        </a:lnSpc>
                        <a:spcBef>
                          <a:spcPts val="0"/>
                        </a:spcBef>
                        <a:spcAft>
                          <a:spcPts val="0"/>
                        </a:spcAft>
                      </a:pPr>
                      <a:r>
                        <a:rPr lang="en-US" sz="1200" dirty="0">
                          <a:effectLst/>
                        </a:rPr>
                        <a:t>II Kings 18:20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7651" marR="47651" marT="0" marB="0"/>
                </a:tc>
                <a:extLst>
                  <a:ext uri="{0D108BD9-81ED-4DB2-BD59-A6C34878D82A}">
                    <a16:rowId xmlns:a16="http://schemas.microsoft.com/office/drawing/2014/main" val="3456697542"/>
                  </a:ext>
                </a:extLst>
              </a:tr>
            </a:tbl>
          </a:graphicData>
        </a:graphic>
      </p:graphicFrame>
    </p:spTree>
    <p:extLst>
      <p:ext uri="{BB962C8B-B14F-4D97-AF65-F5344CB8AC3E}">
        <p14:creationId xmlns:p14="http://schemas.microsoft.com/office/powerpoint/2010/main" val="40228658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TotalTime>
  <Words>3684</Words>
  <Application>Microsoft Office PowerPoint</Application>
  <PresentationFormat>Widescreen</PresentationFormat>
  <Paragraphs>682</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Symbol</vt:lpstr>
      <vt:lpstr>Times New Roman</vt:lpstr>
      <vt:lpstr>Office Theme</vt:lpstr>
      <vt:lpstr>The Bible Timeline</vt:lpstr>
      <vt:lpstr>Scriptural Support for the Bible Timeline</vt:lpstr>
      <vt:lpstr>Scriptural Support for the Bible Timeline</vt:lpstr>
      <vt:lpstr>Scriptural Support for the Bible Timeline</vt:lpstr>
      <vt:lpstr>Important Timeline Points</vt:lpstr>
      <vt:lpstr>The Times of the End</vt:lpstr>
      <vt:lpstr>From Adam to Abraham</vt:lpstr>
      <vt:lpstr>From Abraham to David</vt:lpstr>
      <vt:lpstr>From David to Hezekiah</vt:lpstr>
      <vt:lpstr>From Hosea to Daniel </vt:lpstr>
      <vt:lpstr>From Daniel to the Birth of Christ</vt:lpstr>
      <vt:lpstr>From Herod to the Destruction of the Temple</vt:lpstr>
      <vt:lpstr>From Domitian to the Present</vt:lpstr>
      <vt:lpstr>Projected Dates of the End Times</vt:lpstr>
      <vt:lpstr>Projected End Times Dates cont.</vt:lpstr>
      <vt:lpstr>Final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Bible Timeline</dc:title>
  <dc:creator>Shawn Brandmahl</dc:creator>
  <cp:lastModifiedBy>Shawn Brandmahl</cp:lastModifiedBy>
  <cp:revision>29</cp:revision>
  <dcterms:created xsi:type="dcterms:W3CDTF">2022-01-05T17:36:25Z</dcterms:created>
  <dcterms:modified xsi:type="dcterms:W3CDTF">2022-02-28T20:35:01Z</dcterms:modified>
</cp:coreProperties>
</file>