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8" r:id="rId3"/>
    <p:sldId id="349" r:id="rId4"/>
    <p:sldId id="339" r:id="rId5"/>
    <p:sldId id="257" r:id="rId6"/>
    <p:sldId id="350" r:id="rId7"/>
    <p:sldId id="258" r:id="rId8"/>
    <p:sldId id="340" r:id="rId9"/>
    <p:sldId id="259" r:id="rId10"/>
    <p:sldId id="351" r:id="rId11"/>
    <p:sldId id="260" r:id="rId12"/>
    <p:sldId id="352" r:id="rId13"/>
    <p:sldId id="341" r:id="rId14"/>
    <p:sldId id="353" r:id="rId15"/>
    <p:sldId id="261" r:id="rId16"/>
    <p:sldId id="354" r:id="rId17"/>
    <p:sldId id="342" r:id="rId18"/>
    <p:sldId id="262" r:id="rId19"/>
    <p:sldId id="263" r:id="rId20"/>
    <p:sldId id="355" r:id="rId21"/>
    <p:sldId id="264" r:id="rId22"/>
    <p:sldId id="265" r:id="rId23"/>
    <p:sldId id="266" r:id="rId24"/>
    <p:sldId id="356" r:id="rId25"/>
    <p:sldId id="327" r:id="rId26"/>
    <p:sldId id="357" r:id="rId27"/>
    <p:sldId id="267" r:id="rId28"/>
    <p:sldId id="268" r:id="rId29"/>
    <p:sldId id="269" r:id="rId30"/>
    <p:sldId id="358" r:id="rId31"/>
    <p:sldId id="270" r:id="rId32"/>
    <p:sldId id="359" r:id="rId33"/>
    <p:sldId id="271" r:id="rId34"/>
    <p:sldId id="360" r:id="rId35"/>
    <p:sldId id="272" r:id="rId36"/>
    <p:sldId id="343" r:id="rId37"/>
    <p:sldId id="273" r:id="rId38"/>
    <p:sldId id="274" r:id="rId39"/>
    <p:sldId id="344" r:id="rId40"/>
    <p:sldId id="275" r:id="rId41"/>
    <p:sldId id="281" r:id="rId42"/>
    <p:sldId id="346" r:id="rId43"/>
    <p:sldId id="290" r:id="rId44"/>
    <p:sldId id="347" r:id="rId45"/>
    <p:sldId id="291" r:id="rId46"/>
    <p:sldId id="336" r:id="rId47"/>
    <p:sldId id="361" r:id="rId48"/>
    <p:sldId id="334" r:id="rId49"/>
    <p:sldId id="362" r:id="rId50"/>
    <p:sldId id="333" r:id="rId51"/>
    <p:sldId id="363" r:id="rId52"/>
    <p:sldId id="332" r:id="rId53"/>
    <p:sldId id="330" r:id="rId54"/>
    <p:sldId id="276" r:id="rId55"/>
    <p:sldId id="364" r:id="rId56"/>
    <p:sldId id="277" r:id="rId57"/>
    <p:sldId id="278" r:id="rId58"/>
    <p:sldId id="282" r:id="rId59"/>
    <p:sldId id="284" r:id="rId60"/>
    <p:sldId id="365" r:id="rId61"/>
    <p:sldId id="289" r:id="rId62"/>
    <p:sldId id="293" r:id="rId63"/>
    <p:sldId id="294" r:id="rId64"/>
    <p:sldId id="366" r:id="rId65"/>
    <p:sldId id="295" r:id="rId66"/>
    <p:sldId id="296" r:id="rId67"/>
    <p:sldId id="367" r:id="rId68"/>
    <p:sldId id="298" r:id="rId69"/>
    <p:sldId id="300" r:id="rId70"/>
    <p:sldId id="335" r:id="rId71"/>
    <p:sldId id="301" r:id="rId72"/>
    <p:sldId id="302" r:id="rId73"/>
    <p:sldId id="368" r:id="rId74"/>
    <p:sldId id="303" r:id="rId75"/>
    <p:sldId id="304" r:id="rId76"/>
    <p:sldId id="305" r:id="rId77"/>
    <p:sldId id="369" r:id="rId78"/>
    <p:sldId id="337" r:id="rId79"/>
    <p:sldId id="370" r:id="rId80"/>
    <p:sldId id="306" r:id="rId81"/>
    <p:sldId id="371" r:id="rId82"/>
    <p:sldId id="307" r:id="rId83"/>
    <p:sldId id="308" r:id="rId84"/>
    <p:sldId id="309" r:id="rId85"/>
    <p:sldId id="372" r:id="rId86"/>
    <p:sldId id="310" r:id="rId87"/>
    <p:sldId id="373" r:id="rId88"/>
    <p:sldId id="318" r:id="rId89"/>
    <p:sldId id="374" r:id="rId90"/>
    <p:sldId id="328" r:id="rId91"/>
    <p:sldId id="311" r:id="rId92"/>
    <p:sldId id="375" r:id="rId93"/>
    <p:sldId id="312" r:id="rId94"/>
    <p:sldId id="313" r:id="rId95"/>
    <p:sldId id="314" r:id="rId96"/>
    <p:sldId id="315" r:id="rId97"/>
    <p:sldId id="316" r:id="rId98"/>
    <p:sldId id="376" r:id="rId99"/>
    <p:sldId id="348" r:id="rId100"/>
    <p:sldId id="317" r:id="rId101"/>
    <p:sldId id="329" r:id="rId102"/>
    <p:sldId id="319" r:id="rId103"/>
    <p:sldId id="320" r:id="rId104"/>
    <p:sldId id="321" r:id="rId105"/>
    <p:sldId id="377" r:id="rId106"/>
    <p:sldId id="322" r:id="rId107"/>
    <p:sldId id="323" r:id="rId108"/>
    <p:sldId id="324" r:id="rId109"/>
    <p:sldId id="326" r:id="rId110"/>
    <p:sldId id="378" r:id="rId1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15CBE-A143-43FB-8ED4-E25156307F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739954-22D4-477A-9503-55AE0B1B36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CC8378-F474-4EA7-9647-9E2D60D18469}"/>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5" name="Footer Placeholder 4">
            <a:extLst>
              <a:ext uri="{FF2B5EF4-FFF2-40B4-BE49-F238E27FC236}">
                <a16:creationId xmlns:a16="http://schemas.microsoft.com/office/drawing/2014/main" id="{2F95FB1A-70CF-42D0-8E2B-DBED6DB65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61D434-C752-478F-B1F7-60EDDACAAF72}"/>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3604230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770A-912A-4EA5-BC19-7FE08812DA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48D68D-EBDE-41DF-B3EA-6496979651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A8C63-DC06-4E7B-B3D0-606F9B0408DA}"/>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5" name="Footer Placeholder 4">
            <a:extLst>
              <a:ext uri="{FF2B5EF4-FFF2-40B4-BE49-F238E27FC236}">
                <a16:creationId xmlns:a16="http://schemas.microsoft.com/office/drawing/2014/main" id="{B31B3E2F-E053-4CAA-BE29-07AE1F67A5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701EC-CD3F-4BD1-9B05-31DD37A8D903}"/>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2849478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AC3368-8AEC-406E-A314-E44C61E83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7BD36B-B2B3-4718-BAEA-AD79972053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00C7E0-A81D-4418-BF01-CF99AE6BA8ED}"/>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5" name="Footer Placeholder 4">
            <a:extLst>
              <a:ext uri="{FF2B5EF4-FFF2-40B4-BE49-F238E27FC236}">
                <a16:creationId xmlns:a16="http://schemas.microsoft.com/office/drawing/2014/main" id="{90A85114-2C7B-4FDB-A656-59A1DAD2F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B1330F-DF6A-498F-B879-22B4A6F4AB4A}"/>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1705953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900A8-E49E-46AB-A94E-4A4144F699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BD91B8-0F3D-4378-AB1C-108EEF1B87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2BABB5-99A6-4035-8A3C-56F773EC9B79}"/>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5" name="Footer Placeholder 4">
            <a:extLst>
              <a:ext uri="{FF2B5EF4-FFF2-40B4-BE49-F238E27FC236}">
                <a16:creationId xmlns:a16="http://schemas.microsoft.com/office/drawing/2014/main" id="{38EB237D-5E4D-4C00-BB79-0B9EBB6830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75A8E7-E0D7-41C3-968C-6A64544D5D5F}"/>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2668424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20FD-9757-4B8F-B8DC-B73F68E6EC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2E66D1-F727-42B3-AA3A-015A127F60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E24707-3296-4349-9CAB-B624A3DABA78}"/>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5" name="Footer Placeholder 4">
            <a:extLst>
              <a:ext uri="{FF2B5EF4-FFF2-40B4-BE49-F238E27FC236}">
                <a16:creationId xmlns:a16="http://schemas.microsoft.com/office/drawing/2014/main" id="{EDC018FE-31ED-49F9-B759-8BFF3C1D3F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315EBC-7226-4EBC-8134-CCDB11684E94}"/>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1790438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5290-D529-4EBE-B9EB-542AE0CA45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CF1DCB-F87E-4A81-9B5C-B830BD13AF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097703-11D5-4356-B2DC-969F5908B3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5059FF-8B81-4EA6-93D3-30A93B5C4E8A}"/>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6" name="Footer Placeholder 5">
            <a:extLst>
              <a:ext uri="{FF2B5EF4-FFF2-40B4-BE49-F238E27FC236}">
                <a16:creationId xmlns:a16="http://schemas.microsoft.com/office/drawing/2014/main" id="{B7546A02-F215-4262-852E-0E97B4A667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419DE5-CEF7-4AD6-BCC5-84BFDAEF2ABF}"/>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256877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971D4-E8D9-42A3-A6F9-D57BFBB27A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486666-1566-4E14-B104-56711D6293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CCF6E3-92E8-4109-A971-62F77FE899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3FEAE5-57C2-4BA9-A98B-2E6F660691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39F6-D380-4405-8DC0-2A58760484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534DCC-1DEF-4BA3-9228-E94755431074}"/>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8" name="Footer Placeholder 7">
            <a:extLst>
              <a:ext uri="{FF2B5EF4-FFF2-40B4-BE49-F238E27FC236}">
                <a16:creationId xmlns:a16="http://schemas.microsoft.com/office/drawing/2014/main" id="{D0D846DB-2FA1-43B2-B3EB-312D7863AB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A84CB5-4E64-490C-AA9E-1C6D02CD057E}"/>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3369394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26F8D-1D2A-486D-BD53-1B054CB497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B3B7FF-DCD1-43E1-9FEC-32BE9056CD05}"/>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4" name="Footer Placeholder 3">
            <a:extLst>
              <a:ext uri="{FF2B5EF4-FFF2-40B4-BE49-F238E27FC236}">
                <a16:creationId xmlns:a16="http://schemas.microsoft.com/office/drawing/2014/main" id="{6E7CE55F-7920-4A53-AECB-ED01853D90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1F7B31-4124-4A22-A9A4-53316EF5D394}"/>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1889537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264D57-A596-4B4C-9E56-28C0E55D1D38}"/>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3" name="Footer Placeholder 2">
            <a:extLst>
              <a:ext uri="{FF2B5EF4-FFF2-40B4-BE49-F238E27FC236}">
                <a16:creationId xmlns:a16="http://schemas.microsoft.com/office/drawing/2014/main" id="{AE7F01CA-2BD5-40CD-9A28-366199C0FD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5F13DF-2A77-44FE-8466-1B87498B54C4}"/>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2701719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4133F-8A3F-4A75-BEFC-DE78FA16BE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4BD1B8-4BC3-4668-AF91-D80EF8C61B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861D35-B306-4C57-B08D-ABE4A887C1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4D4201-5605-4141-B525-87FBA7F91B2E}"/>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6" name="Footer Placeholder 5">
            <a:extLst>
              <a:ext uri="{FF2B5EF4-FFF2-40B4-BE49-F238E27FC236}">
                <a16:creationId xmlns:a16="http://schemas.microsoft.com/office/drawing/2014/main" id="{A33CC837-EF8B-4D0B-AA99-9362FDCC2C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5CEF98-C2AD-4824-B1A0-B93FAFC2A098}"/>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84248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0C55C-6DE0-4D09-9089-9692AB91DC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527D91-ABC6-4973-9AD7-F5B2FB6BB0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DDC3CA-3391-493B-9F3B-539F17215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059C48-583A-4276-BD28-4F6618AD5633}"/>
              </a:ext>
            </a:extLst>
          </p:cNvPr>
          <p:cNvSpPr>
            <a:spLocks noGrp="1"/>
          </p:cNvSpPr>
          <p:nvPr>
            <p:ph type="dt" sz="half" idx="10"/>
          </p:nvPr>
        </p:nvSpPr>
        <p:spPr/>
        <p:txBody>
          <a:bodyPr/>
          <a:lstStyle/>
          <a:p>
            <a:fld id="{8EF2042C-D58C-4634-8367-555DC7247759}" type="datetimeFigureOut">
              <a:rPr lang="en-US" smtClean="0"/>
              <a:t>2/24/2022</a:t>
            </a:fld>
            <a:endParaRPr lang="en-US"/>
          </a:p>
        </p:txBody>
      </p:sp>
      <p:sp>
        <p:nvSpPr>
          <p:cNvPr id="6" name="Footer Placeholder 5">
            <a:extLst>
              <a:ext uri="{FF2B5EF4-FFF2-40B4-BE49-F238E27FC236}">
                <a16:creationId xmlns:a16="http://schemas.microsoft.com/office/drawing/2014/main" id="{E06671CB-D217-4922-B6CF-FC8ED2B8A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A4176A-3D88-47F6-BCB5-DDCB7A445FFB}"/>
              </a:ext>
            </a:extLst>
          </p:cNvPr>
          <p:cNvSpPr>
            <a:spLocks noGrp="1"/>
          </p:cNvSpPr>
          <p:nvPr>
            <p:ph type="sldNum" sz="quarter" idx="12"/>
          </p:nvPr>
        </p:nvSpPr>
        <p:spPr/>
        <p:txBody>
          <a:bodyPr/>
          <a:lstStyle/>
          <a:p>
            <a:fld id="{D62D6CA1-7274-4698-95DA-EA5B3803B064}" type="slidenum">
              <a:rPr lang="en-US" smtClean="0"/>
              <a:t>‹#›</a:t>
            </a:fld>
            <a:endParaRPr lang="en-US"/>
          </a:p>
        </p:txBody>
      </p:sp>
    </p:spTree>
    <p:extLst>
      <p:ext uri="{BB962C8B-B14F-4D97-AF65-F5344CB8AC3E}">
        <p14:creationId xmlns:p14="http://schemas.microsoft.com/office/powerpoint/2010/main" val="418622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C23C0E-D8AD-4B75-B4C2-29A7048C91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0F6A19-7550-48CE-84CD-4907BB37BB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D638BE-8418-43E7-91DF-C2F162A866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2042C-D58C-4634-8367-555DC7247759}" type="datetimeFigureOut">
              <a:rPr lang="en-US" smtClean="0"/>
              <a:t>2/24/2022</a:t>
            </a:fld>
            <a:endParaRPr lang="en-US"/>
          </a:p>
        </p:txBody>
      </p:sp>
      <p:sp>
        <p:nvSpPr>
          <p:cNvPr id="5" name="Footer Placeholder 4">
            <a:extLst>
              <a:ext uri="{FF2B5EF4-FFF2-40B4-BE49-F238E27FC236}">
                <a16:creationId xmlns:a16="http://schemas.microsoft.com/office/drawing/2014/main" id="{AE1C12A6-4B86-47DD-8A68-18997C40FC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381589-0F72-446B-BA1B-FA4C4B6F57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2D6CA1-7274-4698-95DA-EA5B3803B064}" type="slidenum">
              <a:rPr lang="en-US" smtClean="0"/>
              <a:t>‹#›</a:t>
            </a:fld>
            <a:endParaRPr lang="en-US"/>
          </a:p>
        </p:txBody>
      </p:sp>
    </p:spTree>
    <p:extLst>
      <p:ext uri="{BB962C8B-B14F-4D97-AF65-F5344CB8AC3E}">
        <p14:creationId xmlns:p14="http://schemas.microsoft.com/office/powerpoint/2010/main" val="2549477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0D043D6-8A88-494B-B695-D6E09F8214EB}"/>
              </a:ext>
            </a:extLst>
          </p:cNvPr>
          <p:cNvSpPr>
            <a:spLocks noGrp="1"/>
          </p:cNvSpPr>
          <p:nvPr>
            <p:ph type="ctrTitle"/>
          </p:nvPr>
        </p:nvSpPr>
        <p:spPr>
          <a:xfrm>
            <a:off x="958506" y="800392"/>
            <a:ext cx="10264697" cy="1212102"/>
          </a:xfrm>
        </p:spPr>
        <p:txBody>
          <a:bodyPr vert="horz" lIns="91440" tIns="45720" rIns="91440" bIns="45720" rtlCol="0" anchor="ctr">
            <a:normAutofit/>
          </a:bodyPr>
          <a:lstStyle/>
          <a:p>
            <a:pPr algn="l"/>
            <a:r>
              <a:rPr lang="en-US" sz="4000" kern="1200">
                <a:solidFill>
                  <a:srgbClr val="FFFFFF"/>
                </a:solidFill>
                <a:latin typeface="+mj-lt"/>
                <a:ea typeface="+mj-ea"/>
                <a:cs typeface="+mj-cs"/>
              </a:rPr>
              <a:t>ESCHATOLOGY</a:t>
            </a:r>
          </a:p>
        </p:txBody>
      </p:sp>
      <p:sp>
        <p:nvSpPr>
          <p:cNvPr id="3" name="Subtitle 2">
            <a:extLst>
              <a:ext uri="{FF2B5EF4-FFF2-40B4-BE49-F238E27FC236}">
                <a16:creationId xmlns:a16="http://schemas.microsoft.com/office/drawing/2014/main" id="{8439834E-9DE2-4954-8834-F20C4854C49F}"/>
              </a:ext>
            </a:extLst>
          </p:cNvPr>
          <p:cNvSpPr>
            <a:spLocks noGrp="1"/>
          </p:cNvSpPr>
          <p:nvPr>
            <p:ph type="subTitle" idx="1"/>
          </p:nvPr>
        </p:nvSpPr>
        <p:spPr>
          <a:xfrm>
            <a:off x="1222646" y="2177170"/>
            <a:ext cx="10559644" cy="4419573"/>
          </a:xfrm>
        </p:spPr>
        <p:txBody>
          <a:bodyPr vert="horz" lIns="91440" tIns="45720" rIns="91440" bIns="45720" rtlCol="0" anchor="ctr">
            <a:noAutofit/>
          </a:bodyPr>
          <a:lstStyle/>
          <a:p>
            <a:pPr algn="l"/>
            <a:r>
              <a:rPr lang="en-US" sz="1800" b="0" i="0" dirty="0">
                <a:effectLst/>
                <a:latin typeface="Times New Roman" panose="02020603050405020304" pitchFamily="18" charset="0"/>
                <a:cs typeface="Times New Roman" panose="02020603050405020304" pitchFamily="18" charset="0"/>
              </a:rPr>
              <a:t>Biblical Eschatology is a part of Biblical theology concerned with the final events of redemptive history and foretells the ultimate destiny of humanity. The Bible commonly refers to the end of God’s timeline for humanity as the “last days," the “day of the Lord” or the "end times.”  Each of these terms describe events leading up to the rapture of the church and the tribulation when God judges the earth and its inhabitants and inaugurates </a:t>
            </a:r>
            <a:r>
              <a:rPr lang="en-US" sz="1800" dirty="0">
                <a:latin typeface="Times New Roman" panose="02020603050405020304" pitchFamily="18" charset="0"/>
                <a:cs typeface="Times New Roman" panose="02020603050405020304" pitchFamily="18" charset="0"/>
              </a:rPr>
              <a:t>the Millennium and, afterwards, the new heavens and new earth</a:t>
            </a:r>
            <a:r>
              <a:rPr lang="en-US" sz="1800" b="0" i="0" dirty="0">
                <a:effectLst/>
                <a:latin typeface="Times New Roman" panose="02020603050405020304" pitchFamily="18" charset="0"/>
                <a:cs typeface="Times New Roman" panose="02020603050405020304" pitchFamily="18" charset="0"/>
              </a:rPr>
              <a:t>.</a:t>
            </a:r>
          </a:p>
          <a:p>
            <a:pPr algn="l"/>
            <a:endParaRPr lang="en-US" sz="1800" dirty="0">
              <a:latin typeface="Times New Roman" panose="02020603050405020304" pitchFamily="18" charset="0"/>
              <a:cs typeface="Times New Roman" panose="02020603050405020304" pitchFamily="18" charset="0"/>
            </a:endParaRPr>
          </a:p>
          <a:p>
            <a:pPr algn="l"/>
            <a:r>
              <a:rPr lang="en-US" sz="1800" dirty="0">
                <a:latin typeface="Times New Roman" panose="02020603050405020304" pitchFamily="18" charset="0"/>
                <a:cs typeface="Times New Roman" panose="02020603050405020304" pitchFamily="18" charset="0"/>
              </a:rPr>
              <a:t>The Unfolding of Redemptive History according to this version of Dispensationalism</a:t>
            </a:r>
          </a:p>
          <a:p>
            <a:pPr indent="-228600" algn="l">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r>
              <a:rPr lang="en-US" sz="1800" dirty="0">
                <a:effectLst/>
                <a:latin typeface="Times New Roman" panose="02020603050405020304" pitchFamily="18" charset="0"/>
                <a:cs typeface="Times New Roman" panose="02020603050405020304" pitchFamily="18" charset="0"/>
              </a:rPr>
              <a:t>The Law/Prophets </a:t>
            </a:r>
            <a:r>
              <a:rPr lang="en-US" sz="1800" dirty="0">
                <a:effectLst/>
                <a:latin typeface="Times New Roman" panose="02020603050405020304" pitchFamily="18" charset="0"/>
                <a:cs typeface="Times New Roman" panose="02020603050405020304" pitchFamily="18" charset="0"/>
                <a:sym typeface="Wingdings" panose="05000000000000000000" pitchFamily="2" charset="2"/>
              </a:rPr>
              <a:t></a:t>
            </a:r>
            <a:r>
              <a:rPr lang="en-US" sz="1800" dirty="0">
                <a:effectLst/>
                <a:latin typeface="Times New Roman" panose="02020603050405020304" pitchFamily="18" charset="0"/>
                <a:cs typeface="Times New Roman" panose="02020603050405020304" pitchFamily="18" charset="0"/>
              </a:rPr>
              <a:t> The Church Age </a:t>
            </a:r>
            <a:r>
              <a:rPr lang="en-US" sz="1800" dirty="0">
                <a:effectLst/>
                <a:latin typeface="Times New Roman" panose="02020603050405020304" pitchFamily="18" charset="0"/>
                <a:cs typeface="Times New Roman" panose="02020603050405020304" pitchFamily="18" charset="0"/>
                <a:sym typeface="Wingdings" panose="05000000000000000000" pitchFamily="2" charset="2"/>
              </a:rPr>
              <a:t></a:t>
            </a:r>
            <a:r>
              <a:rPr lang="en-US" sz="1800" dirty="0">
                <a:effectLst/>
                <a:latin typeface="Times New Roman" panose="02020603050405020304" pitchFamily="18" charset="0"/>
                <a:cs typeface="Times New Roman" panose="02020603050405020304" pitchFamily="18" charset="0"/>
              </a:rPr>
              <a:t> The Rapture </a:t>
            </a:r>
            <a:r>
              <a:rPr lang="en-US" sz="1800" dirty="0">
                <a:effectLst/>
                <a:latin typeface="Times New Roman" panose="02020603050405020304" pitchFamily="18" charset="0"/>
                <a:cs typeface="Times New Roman" panose="02020603050405020304" pitchFamily="18" charset="0"/>
                <a:sym typeface="Wingdings" panose="05000000000000000000" pitchFamily="2" charset="2"/>
              </a:rPr>
              <a:t></a:t>
            </a:r>
            <a:r>
              <a:rPr lang="en-US" sz="1800" dirty="0">
                <a:effectLst/>
                <a:latin typeface="Times New Roman" panose="02020603050405020304" pitchFamily="18" charset="0"/>
                <a:cs typeface="Times New Roman" panose="02020603050405020304" pitchFamily="18" charset="0"/>
              </a:rPr>
              <a:t> The Law/Prophets </a:t>
            </a:r>
            <a:r>
              <a:rPr lang="en-US" sz="1800" dirty="0">
                <a:effectLst/>
                <a:latin typeface="Times New Roman" panose="02020603050405020304" pitchFamily="18" charset="0"/>
                <a:cs typeface="Times New Roman" panose="02020603050405020304" pitchFamily="18" charset="0"/>
                <a:sym typeface="Wingdings" panose="05000000000000000000" pitchFamily="2" charset="2"/>
              </a:rPr>
              <a:t> </a:t>
            </a:r>
            <a:r>
              <a:rPr lang="en-US" sz="1800" dirty="0">
                <a:effectLst/>
                <a:latin typeface="Times New Roman" panose="02020603050405020304" pitchFamily="18" charset="0"/>
                <a:cs typeface="Times New Roman" panose="02020603050405020304" pitchFamily="18" charset="0"/>
              </a:rPr>
              <a:t>The Tribulation </a:t>
            </a:r>
            <a:r>
              <a:rPr lang="en-US" sz="1800" dirty="0">
                <a:effectLst/>
                <a:latin typeface="Times New Roman" panose="02020603050405020304" pitchFamily="18" charset="0"/>
                <a:cs typeface="Times New Roman" panose="02020603050405020304" pitchFamily="18" charset="0"/>
                <a:sym typeface="Wingdings" panose="05000000000000000000" pitchFamily="2" charset="2"/>
              </a:rPr>
              <a:t></a:t>
            </a:r>
            <a:r>
              <a:rPr lang="en-US" sz="1800" dirty="0">
                <a:effectLst/>
                <a:latin typeface="Times New Roman" panose="02020603050405020304" pitchFamily="18" charset="0"/>
                <a:cs typeface="Times New Roman" panose="02020603050405020304" pitchFamily="18" charset="0"/>
              </a:rPr>
              <a:t> The Millennium </a:t>
            </a:r>
            <a:r>
              <a:rPr lang="en-US" sz="1800" dirty="0">
                <a:effectLst/>
                <a:latin typeface="Times New Roman" panose="02020603050405020304" pitchFamily="18" charset="0"/>
                <a:cs typeface="Times New Roman" panose="02020603050405020304" pitchFamily="18" charset="0"/>
                <a:sym typeface="Wingdings" panose="05000000000000000000" pitchFamily="2" charset="2"/>
              </a:rPr>
              <a:t></a:t>
            </a:r>
            <a:r>
              <a:rPr lang="en-US" sz="1800" dirty="0">
                <a:effectLst/>
                <a:latin typeface="Times New Roman" panose="02020603050405020304" pitchFamily="18" charset="0"/>
                <a:cs typeface="Times New Roman" panose="02020603050405020304" pitchFamily="18" charset="0"/>
              </a:rPr>
              <a:t> Eternity</a:t>
            </a:r>
          </a:p>
          <a:p>
            <a:pPr indent="-228600" algn="l">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r>
              <a:rPr lang="en-US" sz="1800" b="1" dirty="0">
                <a:latin typeface="Times New Roman" panose="02020603050405020304" pitchFamily="18" charset="0"/>
                <a:cs typeface="Times New Roman" panose="02020603050405020304" pitchFamily="18" charset="0"/>
              </a:rPr>
              <a:t>Note: The law and the Prophets returns for the last seven years of human history after the Holy Spirit withdraws and Christ takes his church in the rapture.</a:t>
            </a:r>
          </a:p>
        </p:txBody>
      </p:sp>
    </p:spTree>
    <p:extLst>
      <p:ext uri="{BB962C8B-B14F-4D97-AF65-F5344CB8AC3E}">
        <p14:creationId xmlns:p14="http://schemas.microsoft.com/office/powerpoint/2010/main" val="3309398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B1E364E-5631-46C9-B8F6-35A0C564EAD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First Dispensation cont.</a:t>
            </a:r>
          </a:p>
        </p:txBody>
      </p:sp>
      <p:sp>
        <p:nvSpPr>
          <p:cNvPr id="3" name="Content Placeholder 2">
            <a:extLst>
              <a:ext uri="{FF2B5EF4-FFF2-40B4-BE49-F238E27FC236}">
                <a16:creationId xmlns:a16="http://schemas.microsoft.com/office/drawing/2014/main" id="{4E1C843E-FA72-4052-BF4C-B1F9E6F9024D}"/>
              </a:ext>
            </a:extLst>
          </p:cNvPr>
          <p:cNvSpPr>
            <a:spLocks noGrp="1"/>
          </p:cNvSpPr>
          <p:nvPr>
            <p:ph idx="1"/>
          </p:nvPr>
        </p:nvSpPr>
        <p:spPr>
          <a:xfrm>
            <a:off x="1222646" y="2341848"/>
            <a:ext cx="10324694" cy="4114936"/>
          </a:xfrm>
        </p:spPr>
        <p:txBody>
          <a:bodyPr anchor="ctr">
            <a:normAutofit/>
          </a:bodyPr>
          <a:lstStyle/>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Ten Commandments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Exodus 20, Deuteronomy 5 :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fear the Lord your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you and your son and your son’s son, by keeping all his statutes and his commandments, which I command you, all the days of your life, and that your days may be long (Deuteronomy 6:2).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is the ‘unfinished’ Gospel of the Law and the Prophets (See also Revelation 14:7).</a:t>
            </a:r>
          </a:p>
          <a:p>
            <a:pPr marL="0" indent="0">
              <a:buNone/>
            </a:pPr>
            <a:r>
              <a:rPr lang="en-US" sz="1800" b="0" i="0" dirty="0">
                <a:effectLst/>
                <a:latin typeface="Times New Roman" panose="02020603050405020304" pitchFamily="18" charset="0"/>
                <a:cs typeface="Times New Roman" panose="02020603050405020304" pitchFamily="18" charset="0"/>
              </a:rPr>
              <a:t>Believe in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your God, and you will be established; believe his prophets, and you will succeed (II Chronicles 2:20)”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You shall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love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Lord your God with all your heart and with all your soul and with all our mind.  This is the great and first commandment.  And the second is like it: You shall love your neighbor as yourself.  On these two commandments depend all Law and the Prophets (Matthew 22:37-40).</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en-US" sz="1800" b="1" dirty="0">
                <a:latin typeface="Times New Roman" panose="02020603050405020304" pitchFamily="18" charset="0"/>
                <a:cs typeface="Times New Roman" panose="02020603050405020304" pitchFamily="18" charset="0"/>
              </a:rPr>
              <a:t>The Law and the Prophets (the ‘unfinished’ Gospel) spans from Deuteronomy 6:1 to Acts 1:26 and then returns at Revelation 4 to 22 after the rapture of the church.</a:t>
            </a:r>
          </a:p>
          <a:p>
            <a:pPr marL="0" indent="0">
              <a:buNone/>
            </a:pPr>
            <a:endParaRPr lang="en-US" sz="1900" dirty="0"/>
          </a:p>
        </p:txBody>
      </p:sp>
    </p:spTree>
    <p:extLst>
      <p:ext uri="{BB962C8B-B14F-4D97-AF65-F5344CB8AC3E}">
        <p14:creationId xmlns:p14="http://schemas.microsoft.com/office/powerpoint/2010/main" val="360575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DB02443-1FF2-473D-9258-586DFEE2E06F}"/>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Millennium cont.</a:t>
            </a:r>
          </a:p>
        </p:txBody>
      </p:sp>
      <p:sp>
        <p:nvSpPr>
          <p:cNvPr id="3" name="Content Placeholder 2">
            <a:extLst>
              <a:ext uri="{FF2B5EF4-FFF2-40B4-BE49-F238E27FC236}">
                <a16:creationId xmlns:a16="http://schemas.microsoft.com/office/drawing/2014/main" id="{FEB131AD-7C9F-4432-8246-F8897BD38A6F}"/>
              </a:ext>
            </a:extLst>
          </p:cNvPr>
          <p:cNvSpPr>
            <a:spLocks noGrp="1"/>
          </p:cNvSpPr>
          <p:nvPr>
            <p:ph idx="1"/>
          </p:nvPr>
        </p:nvSpPr>
        <p:spPr>
          <a:xfrm>
            <a:off x="1222645" y="2341848"/>
            <a:ext cx="10795183" cy="4357532"/>
          </a:xfrm>
        </p:spPr>
        <p:txBody>
          <a:bodyPr anchor="ctr">
            <a:normAutofit lnSpcReduction="10000"/>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that day living waters shall flow out from Jerusalem, half of them to the eastern sea and half of them to the western sea.  It shall continue in summer and winter (Zechariah 14:8).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I know their works and their thoughts, and the time is coming to gather all nations and tongues. And they shall come and shall see my glory, and I will set a sign among them. And from them I will send survivors to the nations, to Tarshish,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Pul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draw the bow, to Tubal and Javan, to the coastlands far away, that have not heard my fame or seen my glory. And they shall declare my glory among the nations.  And they shall bring all your brothers from all the nations as an offering to the Lord, on horses and in chariots and in litters and on mules and on dromedaries, to my holy mountain Jerusalem, says the Lord, just as the Israelites bring their grain offering in a clean vessel to the house of the Lord.  And some of them also I will take for priests and for Levites, says the Lord.</a:t>
            </a:r>
          </a:p>
          <a:p>
            <a:pPr marL="0" marR="0" indent="0">
              <a:spcBef>
                <a:spcPts val="0"/>
              </a:spcBef>
              <a:spcAft>
                <a:spcPts val="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as the new heavens and the new earth that I make shall remain before me, says the Lord, so shall your offspring and your name remain. From new moon to new moon, and from Sabbath to Sabbath, all flesh shall come to worship before me, declares the Lord.  “And they shall go out and look on the dead bodies of the men who have rebelled against me. For their worm shall not die, their fire shall not be quenched, and they shall be an abhorrence to all flesh (Isaiah 66:17-24).”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23049899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ABDD10F-2076-4D8D-BFAB-9F3FF60BEE48}"/>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Millennium cont.</a:t>
            </a:r>
          </a:p>
        </p:txBody>
      </p:sp>
      <p:sp>
        <p:nvSpPr>
          <p:cNvPr id="3" name="Content Placeholder 2">
            <a:extLst>
              <a:ext uri="{FF2B5EF4-FFF2-40B4-BE49-F238E27FC236}">
                <a16:creationId xmlns:a16="http://schemas.microsoft.com/office/drawing/2014/main" id="{19C0B172-408F-4F74-99E2-C4272FAE5D05}"/>
              </a:ext>
            </a:extLst>
          </p:cNvPr>
          <p:cNvSpPr>
            <a:spLocks noGrp="1"/>
          </p:cNvSpPr>
          <p:nvPr>
            <p:ph idx="1"/>
          </p:nvPr>
        </p:nvSpPr>
        <p:spPr>
          <a:xfrm>
            <a:off x="1222645" y="2258008"/>
            <a:ext cx="10907863" cy="4516016"/>
          </a:xfrm>
        </p:spPr>
        <p:txBody>
          <a:bodyPr anchor="ctr">
            <a:normAutofit/>
          </a:bodyPr>
          <a:lstStyle/>
          <a:p>
            <a:pPr marL="0" indent="0">
              <a:buNone/>
            </a:pPr>
            <a:r>
              <a:rPr lang="en-US" sz="1800" b="0" i="0" dirty="0">
                <a:effectLst/>
                <a:latin typeface="Times New Roman" panose="02020603050405020304" pitchFamily="18" charset="0"/>
                <a:cs typeface="Times New Roman" panose="02020603050405020304" pitchFamily="18" charset="0"/>
              </a:rPr>
              <a:t>Then the survivors of all the nations (</a:t>
            </a:r>
            <a:r>
              <a:rPr lang="en-US" sz="1800" b="1" i="0" dirty="0">
                <a:effectLst/>
                <a:latin typeface="Times New Roman" panose="02020603050405020304" pitchFamily="18" charset="0"/>
                <a:cs typeface="Times New Roman" panose="02020603050405020304" pitchFamily="18" charset="0"/>
              </a:rPr>
              <a:t>during the Millennium</a:t>
            </a:r>
            <a:r>
              <a:rPr lang="en-US" sz="1800" b="0" i="0" dirty="0">
                <a:effectLst/>
                <a:latin typeface="Times New Roman" panose="02020603050405020304" pitchFamily="18" charset="0"/>
                <a:cs typeface="Times New Roman" panose="02020603050405020304" pitchFamily="18" charset="0"/>
              </a:rPr>
              <a:t>) that have come against Jerusalem shall go up year after year to worship the King,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of hosts, and to keep the Feast of Booths. </a:t>
            </a:r>
            <a:r>
              <a:rPr lang="en-US" sz="1800" b="1" i="0" baseline="30000" dirty="0">
                <a:effectLst/>
                <a:latin typeface="Times New Roman" panose="02020603050405020304" pitchFamily="18" charset="0"/>
                <a:cs typeface="Times New Roman" panose="02020603050405020304" pitchFamily="18" charset="0"/>
              </a:rPr>
              <a:t>17 </a:t>
            </a:r>
            <a:r>
              <a:rPr lang="en-US" sz="1800" b="0" i="0" dirty="0">
                <a:effectLst/>
                <a:latin typeface="Times New Roman" panose="02020603050405020304" pitchFamily="18" charset="0"/>
                <a:cs typeface="Times New Roman" panose="02020603050405020304" pitchFamily="18" charset="0"/>
              </a:rPr>
              <a:t>And if any of the families of the earth do not go up to Jerusalem to worship the King,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of hosts, there will be no rain on them. </a:t>
            </a: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And if the family of Egypt does not go up and present themselves, then on them there shall be no rain;</a:t>
            </a:r>
            <a:r>
              <a:rPr lang="en-US" sz="1800" baseline="300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there shall be the plague with which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afflicts the nations that do not go up to keep the Feast of Booths. </a:t>
            </a:r>
            <a:r>
              <a:rPr lang="en-US" sz="1800" b="1" i="0" baseline="30000" dirty="0">
                <a:effectLst/>
                <a:latin typeface="Times New Roman" panose="02020603050405020304" pitchFamily="18" charset="0"/>
                <a:cs typeface="Times New Roman" panose="02020603050405020304" pitchFamily="18" charset="0"/>
              </a:rPr>
              <a:t>19 </a:t>
            </a:r>
            <a:r>
              <a:rPr lang="en-US" sz="1800" b="0" i="0" dirty="0">
                <a:effectLst/>
                <a:latin typeface="Times New Roman" panose="02020603050405020304" pitchFamily="18" charset="0"/>
                <a:cs typeface="Times New Roman" panose="02020603050405020304" pitchFamily="18" charset="0"/>
              </a:rPr>
              <a:t>This shall be the punishment to Egypt and the punishment to all the nations that do not go up to keep the Feast of Booths (</a:t>
            </a:r>
            <a:r>
              <a:rPr lang="en-US" sz="1800" b="1" i="0" dirty="0">
                <a:effectLst/>
                <a:latin typeface="Times New Roman" panose="02020603050405020304" pitchFamily="18" charset="0"/>
                <a:cs typeface="Times New Roman" panose="02020603050405020304" pitchFamily="18" charset="0"/>
              </a:rPr>
              <a:t>There shall still be sin and judgement during the Millennium</a:t>
            </a:r>
            <a:r>
              <a:rPr lang="en-US" sz="1800" b="0" i="0" dirty="0">
                <a:effectLst/>
                <a:latin typeface="Times New Roman" panose="02020603050405020304" pitchFamily="18" charset="0"/>
                <a:cs typeface="Times New Roman" panose="02020603050405020304" pitchFamily="18" charset="0"/>
              </a:rPr>
              <a:t>).</a:t>
            </a:r>
          </a:p>
          <a:p>
            <a:pPr marL="0" indent="0">
              <a:buNone/>
            </a:pPr>
            <a:r>
              <a:rPr lang="en-US" sz="1800" b="1" i="0" baseline="30000" dirty="0">
                <a:effectLst/>
                <a:latin typeface="Times New Roman" panose="02020603050405020304" pitchFamily="18" charset="0"/>
                <a:cs typeface="Times New Roman" panose="02020603050405020304" pitchFamily="18" charset="0"/>
              </a:rPr>
              <a:t>20 </a:t>
            </a:r>
            <a:r>
              <a:rPr lang="en-US" sz="1800" b="0" i="0" dirty="0">
                <a:effectLst/>
                <a:latin typeface="Times New Roman" panose="02020603050405020304" pitchFamily="18" charset="0"/>
                <a:cs typeface="Times New Roman" panose="02020603050405020304" pitchFamily="18" charset="0"/>
              </a:rPr>
              <a:t>And on that day there shall be inscribed on the bells of the horses, “Holy to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And the pots in the house of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shall be as the bowls before the altar. </a:t>
            </a:r>
            <a:r>
              <a:rPr lang="en-US" sz="1800" b="1" i="0" baseline="30000" dirty="0">
                <a:effectLst/>
                <a:latin typeface="Times New Roman" panose="02020603050405020304" pitchFamily="18" charset="0"/>
                <a:cs typeface="Times New Roman" panose="02020603050405020304" pitchFamily="18" charset="0"/>
              </a:rPr>
              <a:t>21 </a:t>
            </a:r>
            <a:r>
              <a:rPr lang="en-US" sz="1800" b="0" i="0" dirty="0">
                <a:effectLst/>
                <a:latin typeface="Times New Roman" panose="02020603050405020304" pitchFamily="18" charset="0"/>
                <a:cs typeface="Times New Roman" panose="02020603050405020304" pitchFamily="18" charset="0"/>
              </a:rPr>
              <a:t>And every pot in Jerusalem and Judah shall be holy to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of hosts, so that all who sacrifice may come and take of them and boil the meat of the sacrifice in them. And there shall no longer be a trader in the house of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of hosts on that day (Zechariah 14:12-21).</a:t>
            </a:r>
          </a:p>
          <a:p>
            <a:pPr marL="0" indent="0">
              <a:buNone/>
            </a:pPr>
            <a:endParaRPr lang="en-US" sz="1700" dirty="0"/>
          </a:p>
        </p:txBody>
      </p:sp>
    </p:spTree>
    <p:extLst>
      <p:ext uri="{BB962C8B-B14F-4D97-AF65-F5344CB8AC3E}">
        <p14:creationId xmlns:p14="http://schemas.microsoft.com/office/powerpoint/2010/main" val="15014462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8A059B8-1198-4892-940A-B1F7E055FE9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Satan’s Doom</a:t>
            </a:r>
          </a:p>
        </p:txBody>
      </p:sp>
      <p:sp>
        <p:nvSpPr>
          <p:cNvPr id="3" name="Content Placeholder 2">
            <a:extLst>
              <a:ext uri="{FF2B5EF4-FFF2-40B4-BE49-F238E27FC236}">
                <a16:creationId xmlns:a16="http://schemas.microsoft.com/office/drawing/2014/main" id="{01E4BC55-241A-422E-AFE4-44E7BD7C9D6E}"/>
              </a:ext>
            </a:extLst>
          </p:cNvPr>
          <p:cNvSpPr>
            <a:spLocks noGrp="1"/>
          </p:cNvSpPr>
          <p:nvPr>
            <p:ph idx="1"/>
          </p:nvPr>
        </p:nvSpPr>
        <p:spPr>
          <a:xfrm>
            <a:off x="1367624" y="2490436"/>
            <a:ext cx="9708995" cy="3567173"/>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when the thousand years are ended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(after the Millennium),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Satan will be released from his prison and will come out to deceive the nations that are at the four corners of the earth, Gog and Magog, to gather them for battle; their number is like the sand of the sea.  And they marched up over the broad plain of the earth and surrounded the camp of the saints and the beloved city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(Jerusalem),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fire came down from heaven and consumed them, and the devil who had deceived them was thrown into the lake of fire and sulfur where the beast and the false prophet were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for th</a:t>
            </a:r>
            <a:r>
              <a:rPr lang="en-US" sz="1800" b="1" dirty="0">
                <a:latin typeface="Times New Roman" panose="02020603050405020304" pitchFamily="18" charset="0"/>
                <a:ea typeface="Calibri" panose="020F0502020204030204" pitchFamily="34" charset="0"/>
                <a:cs typeface="Times New Roman" panose="02020603050405020304" pitchFamily="18" charset="0"/>
              </a:rPr>
              <a:t>e last 1,000 years</a:t>
            </a:r>
            <a:r>
              <a:rPr lang="en-US" sz="1800" dirty="0">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they will be tormented day and night forever and ever (Revelation 20:7-10).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132033386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33D2E16-B2C6-4E5A-825A-CF5A4B801BA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Great White Throne Judgment</a:t>
            </a:r>
          </a:p>
        </p:txBody>
      </p:sp>
      <p:sp>
        <p:nvSpPr>
          <p:cNvPr id="3" name="Content Placeholder 2">
            <a:extLst>
              <a:ext uri="{FF2B5EF4-FFF2-40B4-BE49-F238E27FC236}">
                <a16:creationId xmlns:a16="http://schemas.microsoft.com/office/drawing/2014/main" id="{3C2649AC-C863-4D83-9FD8-53FA394D4DD0}"/>
              </a:ext>
            </a:extLst>
          </p:cNvPr>
          <p:cNvSpPr>
            <a:spLocks noGrp="1"/>
          </p:cNvSpPr>
          <p:nvPr>
            <p:ph idx="1"/>
          </p:nvPr>
        </p:nvSpPr>
        <p:spPr>
          <a:xfrm>
            <a:off x="1222646" y="2341848"/>
            <a:ext cx="10664554" cy="4226903"/>
          </a:xfrm>
        </p:spPr>
        <p:txBody>
          <a:bodyPr anchor="ctr">
            <a:normAutofit/>
          </a:bodyPr>
          <a:lstStyle/>
          <a:p>
            <a:pPr marL="0" marR="0" indent="0">
              <a:spcBef>
                <a:spcPts val="0"/>
              </a:spcBef>
              <a:spcAft>
                <a:spcPts val="800"/>
              </a:spcAft>
              <a:buNone/>
            </a:pPr>
            <a:r>
              <a:rPr lang="en-US" sz="1800" b="0" i="0" dirty="0">
                <a:effectLst/>
                <a:latin typeface="Times New Roman" panose="02020603050405020304" pitchFamily="18" charset="0"/>
                <a:cs typeface="Times New Roman" panose="02020603050405020304" pitchFamily="18" charset="0"/>
              </a:rPr>
              <a:t>But the day of the Lord will come like a thief, and then the heavens will pass away with a roar, and the heavenly bodies will be burned up and dissolved, and the earth and the works that are done on it will be exposed (II Peter 3:10).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saw a great white throne and him who was seated on it…And I saw the dead, great and small, standing before the throne, and books were opened.  Then another book was opened, which is the book of life.  And the dead were judged by what was written in the books, according to what they had done.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sea gave up the dead who were in it.  Death and Hades gave up the dead who were in them, and they were judged, each one of them, according to what they had done.  Then Death and Hades were thrown into the lake of fire.  This is the second death, the lake of fire.  And if anyone’s name was not found written in the book of life, he was thrown into the lake of fire (Revelation 20:11-15).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900" dirty="0"/>
          </a:p>
        </p:txBody>
      </p:sp>
    </p:spTree>
    <p:extLst>
      <p:ext uri="{BB962C8B-B14F-4D97-AF65-F5344CB8AC3E}">
        <p14:creationId xmlns:p14="http://schemas.microsoft.com/office/powerpoint/2010/main" val="264491465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AB97D18-DE6B-439E-8F65-80EC99FA17DC}"/>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Five--Eternity</a:t>
            </a:r>
          </a:p>
        </p:txBody>
      </p:sp>
      <p:sp>
        <p:nvSpPr>
          <p:cNvPr id="3" name="Content Placeholder 2">
            <a:extLst>
              <a:ext uri="{FF2B5EF4-FFF2-40B4-BE49-F238E27FC236}">
                <a16:creationId xmlns:a16="http://schemas.microsoft.com/office/drawing/2014/main" id="{B006D6A2-5FFD-4CCB-A99B-3314EDBDE351}"/>
              </a:ext>
            </a:extLst>
          </p:cNvPr>
          <p:cNvSpPr>
            <a:spLocks noGrp="1"/>
          </p:cNvSpPr>
          <p:nvPr>
            <p:ph idx="1"/>
          </p:nvPr>
        </p:nvSpPr>
        <p:spPr>
          <a:xfrm>
            <a:off x="1222646" y="2341848"/>
            <a:ext cx="10813844" cy="4357532"/>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What no eye has seen, nor ear heard, nor the heart of man imagined, what God has prepared for those who love him (II Corinthians 2:9).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 we do not lose heart. Though our outer self</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 wasting away, our inner self is being renewed day by day.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this light momentary affliction is preparing for us an eternal weight of glory beyond all comparison, as we look not to the things that are seen but to the things that are unseen. For the things that are seen are transient, but the things that are unseen are eternal (II Corinthians 4:16-18).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Spirit himself bears witness with our spirit that we are children of God, and if children, then heirs—heirs of God and fellow heirs with Christ, provided we suffer with him in order that we may also be glorified with him (Romans 8:17; James 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our citizenship is in heaven, and from it we await a Savior, the Lord Jesus Christ, who will transform our lowly body to be like his glorious body, the power that enables him even to subject all things to himself (Philippians 3:21).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5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108851784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3C67ED6-991F-4182-8639-D9BAA3134113}"/>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Five -- Eternity</a:t>
            </a:r>
          </a:p>
        </p:txBody>
      </p:sp>
      <p:sp>
        <p:nvSpPr>
          <p:cNvPr id="3" name="Content Placeholder 2">
            <a:extLst>
              <a:ext uri="{FF2B5EF4-FFF2-40B4-BE49-F238E27FC236}">
                <a16:creationId xmlns:a16="http://schemas.microsoft.com/office/drawing/2014/main" id="{94D35D35-490D-4F05-BA3F-AE091E83B2D6}"/>
              </a:ext>
            </a:extLst>
          </p:cNvPr>
          <p:cNvSpPr>
            <a:spLocks noGrp="1"/>
          </p:cNvSpPr>
          <p:nvPr>
            <p:ph idx="1"/>
          </p:nvPr>
        </p:nvSpPr>
        <p:spPr>
          <a:xfrm>
            <a:off x="1222645" y="2341848"/>
            <a:ext cx="10645893" cy="4282887"/>
          </a:xfrm>
        </p:spPr>
        <p:txBody>
          <a:bodyPr anchor="ctr">
            <a:normAutofit/>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saw a new heaven and a new earth, for the first heaven and the first earth had passed away, and the sea was no more.</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 saw the holy city, new Jerusalem, coming down out of heaven from God, prepared as a bride adorned for her husband.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 heard a loud voice from the throne saying, “Behold, the dwelling place of God is with man. He will dwell with them, and they will be his people, and God himself will be with them as their God.</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will wipe away every tear from their eyes,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and death shall be no more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neither shall there be mourning, nor crying, nor pain anymore, for the former things have passed away.”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who was seated on the throne said, “Behold, I am making all things new.” Also he said, “Write this down, for these words are trustworthy and true.”</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said to me, “It is done! I am the Alpha and the Omega, the beginning and the end. To the thirsty I will give from the spring of the water of life without payment.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one who conquers will have this heritage, and I will be his God and he will be my son.</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as for the cowardly, the faithless, the detestable, as for murderers, the sexually immoral, sorcerers, idolaters, and all liars, their portion will be in the lake that burns with fire and sulfur, which is the second death (Revelation 21:1-8).”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207811964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98448F2-7F98-4A49-92F1-6A949DFC0CB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Eternity: The New Jerusalem</a:t>
            </a:r>
          </a:p>
        </p:txBody>
      </p:sp>
      <p:sp>
        <p:nvSpPr>
          <p:cNvPr id="3" name="Content Placeholder 2">
            <a:extLst>
              <a:ext uri="{FF2B5EF4-FFF2-40B4-BE49-F238E27FC236}">
                <a16:creationId xmlns:a16="http://schemas.microsoft.com/office/drawing/2014/main" id="{5016BB55-5335-4B66-9FB9-7A56C8099064}"/>
              </a:ext>
            </a:extLst>
          </p:cNvPr>
          <p:cNvSpPr>
            <a:spLocks noGrp="1"/>
          </p:cNvSpPr>
          <p:nvPr>
            <p:ph idx="1"/>
          </p:nvPr>
        </p:nvSpPr>
        <p:spPr>
          <a:xfrm>
            <a:off x="1222645" y="2341848"/>
            <a:ext cx="10907863" cy="4413515"/>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came one of the seven angels who had the seven bowls full of the seven last plagues and spoke to me, saying, “Come, I will show you the Bride, the wife of the Lamb.”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carried me away in the Spirit to a great, high mountain, and showed me the holy city Jerusalem coming down out of heaven from God,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having the glory of God, its radiance like a most rare jewel, like a jasper, clear as crystal</a:t>
            </a:r>
            <a:r>
              <a:rPr lang="en-US" sz="1800" dirty="0">
                <a:effectLst/>
                <a:latin typeface="Verdana" panose="020B0604030504040204"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Revelation 21:9-11).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 saw no temple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 more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the city, for its temple is the Lord God the Almighty and the Lamb.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city has no need of sun or moon to shine on it, for the glory of God gives it light, and its lamp is the Lamb.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By its light will the nations walk, and the kings of the earth will bring their glory into it, and its gates will never be shut by day—and there will be no night there. They will bring into it the glory and the honor of the nations. But nothing unclean will ever enter it, nor anyone who does what is detestable or false, but only those who are written in the Lamb's book of life (Revelation 21:22-27).</a:t>
            </a:r>
          </a:p>
          <a:p>
            <a:pPr marL="0" marR="0" indent="0">
              <a:spcBef>
                <a:spcPts val="0"/>
              </a:spcBef>
              <a:spcAft>
                <a:spcPts val="800"/>
              </a:spcAft>
              <a:buNone/>
            </a:pPr>
            <a:r>
              <a:rPr lang="en-US" sz="1800" b="0" i="0" dirty="0">
                <a:effectLst/>
                <a:latin typeface="Times New Roman" panose="02020603050405020304" pitchFamily="18" charset="0"/>
                <a:cs typeface="Times New Roman" panose="02020603050405020304" pitchFamily="18" charset="0"/>
              </a:rPr>
              <a:t>But the day of the Lord will come like a thief, and then the heavens will pass away with a roar, and the heavenly bodies will be burned up and dissolved, and the earth and the works that are done on it will be exposed (II Peter 3:10).</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82588871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859C7B3-C711-4F90-BB0B-CE469F03D22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River of Life</a:t>
            </a:r>
          </a:p>
        </p:txBody>
      </p:sp>
      <p:sp>
        <p:nvSpPr>
          <p:cNvPr id="3" name="Content Placeholder 2">
            <a:extLst>
              <a:ext uri="{FF2B5EF4-FFF2-40B4-BE49-F238E27FC236}">
                <a16:creationId xmlns:a16="http://schemas.microsoft.com/office/drawing/2014/main" id="{9969D533-5640-4B40-9210-A91AC32AAEEE}"/>
              </a:ext>
            </a:extLst>
          </p:cNvPr>
          <p:cNvSpPr>
            <a:spLocks noGrp="1"/>
          </p:cNvSpPr>
          <p:nvPr>
            <p:ph idx="1"/>
          </p:nvPr>
        </p:nvSpPr>
        <p:spPr>
          <a:xfrm>
            <a:off x="1367624" y="2490436"/>
            <a:ext cx="9708995" cy="3567173"/>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the angel showed me the river of the water of life, bright as crystal, flowing from the throne of God and of the Lamb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through the middle of the street of the city; also, on either side of the river, the tree of life with its twelve kinds of fruit, yielding its fruit each month. The leaves of the tree were for the healing of the nations.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 longer will there be anything accursed, but the throne of God and of the Lamb will be in it, and his servants will worship him. They will see his face, and his name will be on their foreheads. And night will be no more. They will need no light of lamp or sun, for the Lord God will be their light, and they will reign forever and ever (Revelation 22:1-5).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99699280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444D2E2-6033-47CB-B592-595F67B3A7A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Final Message to the Church </a:t>
            </a:r>
          </a:p>
        </p:txBody>
      </p:sp>
      <p:sp>
        <p:nvSpPr>
          <p:cNvPr id="3" name="Content Placeholder 2">
            <a:extLst>
              <a:ext uri="{FF2B5EF4-FFF2-40B4-BE49-F238E27FC236}">
                <a16:creationId xmlns:a16="http://schemas.microsoft.com/office/drawing/2014/main" id="{ED14EA77-FFEA-4804-8726-37340E8DC867}"/>
              </a:ext>
            </a:extLst>
          </p:cNvPr>
          <p:cNvSpPr>
            <a:spLocks noGrp="1"/>
          </p:cNvSpPr>
          <p:nvPr>
            <p:ph idx="1"/>
          </p:nvPr>
        </p:nvSpPr>
        <p:spPr>
          <a:xfrm>
            <a:off x="1119322" y="2234452"/>
            <a:ext cx="11001143" cy="4623548"/>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Jesus, have sent my angel to testify to you about these things for the churches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(that you may be ready and stay awake)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am the root and the descendant of David, the bright morning star (Revelation 22:16).</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warn everyone who hears the words of the prophecy of this book: if anyone adds to them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falsely prophesizes)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God will add to him the plagues described in this book, and if anyone takes away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(as if he were wiser than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from the words of the book of this prophecy, God will take away his share in the tree of life and in the holy city, which are described in this book (Revelation 22:18).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The Mission of the Church </a:t>
            </a:r>
          </a:p>
          <a:p>
            <a:pPr marL="342900" indent="-342900">
              <a:buAutoNum type="arabi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Patient Endurance – Revelation 3:10</a:t>
            </a:r>
          </a:p>
          <a:p>
            <a:pPr marL="342900" indent="-342900">
              <a:buAutoNum type="arabi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Stand Firm in the Faith – Exodus 14:13-14; II Chronicles 20:15-17; Isaiah 7:9; I Corinthians 15:58, 16:13; Galatians 5:1; Ephesians 6:14; II Thessalonians 2:15; James 5:8</a:t>
            </a:r>
          </a:p>
          <a:p>
            <a:pPr marL="342900" indent="-342900">
              <a:buAutoNum type="arabicPeriod"/>
            </a:pPr>
            <a:r>
              <a:rPr lang="en-US" sz="1800" dirty="0">
                <a:latin typeface="Times New Roman" panose="02020603050405020304" pitchFamily="18" charset="0"/>
                <a:ea typeface="Calibri" panose="020F0502020204030204" pitchFamily="34" charset="0"/>
                <a:cs typeface="Times New Roman" panose="02020603050405020304" pitchFamily="18" charset="0"/>
              </a:rPr>
              <a:t>Keep Watch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363512946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B638980-FD16-4DE2-B603-CBF99DBD815E}"/>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Stand Firm</a:t>
            </a:r>
          </a:p>
        </p:txBody>
      </p:sp>
      <p:sp>
        <p:nvSpPr>
          <p:cNvPr id="3" name="Content Placeholder 2">
            <a:extLst>
              <a:ext uri="{FF2B5EF4-FFF2-40B4-BE49-F238E27FC236}">
                <a16:creationId xmlns:a16="http://schemas.microsoft.com/office/drawing/2014/main" id="{A4531DA5-4EC9-4C79-84A4-51D84D754172}"/>
              </a:ext>
            </a:extLst>
          </p:cNvPr>
          <p:cNvSpPr>
            <a:spLocks noGrp="1"/>
          </p:cNvSpPr>
          <p:nvPr>
            <p:ph idx="1"/>
          </p:nvPr>
        </p:nvSpPr>
        <p:spPr>
          <a:xfrm>
            <a:off x="1367624" y="2490436"/>
            <a:ext cx="9708995" cy="3567173"/>
          </a:xfrm>
        </p:spPr>
        <p:txBody>
          <a:bodyPr anchor="ctr">
            <a:normAutofit/>
          </a:bodyPr>
          <a:lstStyle/>
          <a:p>
            <a:pPr marL="0" indent="0">
              <a:buNone/>
            </a:pPr>
            <a:r>
              <a:rPr lang="en-US" sz="1800" b="0" i="0" dirty="0">
                <a:effectLst/>
                <a:latin typeface="Times New Roman" panose="02020603050405020304" pitchFamily="18" charset="0"/>
                <a:cs typeface="Times New Roman" panose="02020603050405020304" pitchFamily="18" charset="0"/>
              </a:rPr>
              <a:t>And Moses said to the people, “Fear not, stand firm, and see the salvation of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which he will work for you today. For the Egyptians whom you see today, you shall never see again. </a:t>
            </a:r>
            <a:r>
              <a:rPr lang="en-US" sz="1800" b="1" i="0" baseline="30000" dirty="0">
                <a:effectLst/>
                <a:latin typeface="Times New Roman" panose="02020603050405020304" pitchFamily="18" charset="0"/>
                <a:cs typeface="Times New Roman" panose="02020603050405020304" pitchFamily="18" charset="0"/>
              </a:rPr>
              <a:t>14 </a:t>
            </a:r>
            <a:r>
              <a:rPr lang="en-US" sz="1800" b="1" i="0" dirty="0">
                <a:effectLst/>
                <a:latin typeface="Times New Roman" panose="02020603050405020304" pitchFamily="18" charset="0"/>
                <a:cs typeface="Times New Roman" panose="02020603050405020304" pitchFamily="18" charset="0"/>
              </a:rPr>
              <a:t>The </a:t>
            </a:r>
            <a:r>
              <a:rPr lang="en-US" sz="1800" b="1" i="0" cap="small" dirty="0">
                <a:effectLst/>
                <a:latin typeface="Times New Roman" panose="02020603050405020304" pitchFamily="18" charset="0"/>
                <a:cs typeface="Times New Roman" panose="02020603050405020304" pitchFamily="18" charset="0"/>
              </a:rPr>
              <a:t>Lord</a:t>
            </a:r>
            <a:r>
              <a:rPr lang="en-US" sz="1800" b="1" i="0" dirty="0">
                <a:effectLst/>
                <a:latin typeface="Times New Roman" panose="02020603050405020304" pitchFamily="18" charset="0"/>
                <a:cs typeface="Times New Roman" panose="02020603050405020304" pitchFamily="18" charset="0"/>
              </a:rPr>
              <a:t> will fight for you, and you have only to be </a:t>
            </a:r>
            <a:r>
              <a:rPr lang="en-US" sz="1800" b="1" i="0">
                <a:effectLst/>
                <a:latin typeface="Times New Roman" panose="02020603050405020304" pitchFamily="18" charset="0"/>
                <a:cs typeface="Times New Roman" panose="02020603050405020304" pitchFamily="18" charset="0"/>
              </a:rPr>
              <a:t>silent</a:t>
            </a:r>
            <a:r>
              <a:rPr lang="en-US" sz="1800" b="0" i="0">
                <a:effectLst/>
                <a:latin typeface="Times New Roman" panose="02020603050405020304" pitchFamily="18" charset="0"/>
                <a:cs typeface="Times New Roman" panose="02020603050405020304" pitchFamily="18" charset="0"/>
              </a:rPr>
              <a:t>.”</a:t>
            </a:r>
          </a:p>
          <a:p>
            <a:pPr marL="0" indent="0">
              <a:buNone/>
            </a:pPr>
            <a:endParaRPr lang="en-US" sz="1800" b="0" i="0" dirty="0">
              <a:effectLst/>
              <a:latin typeface="Times New Roman" panose="02020603050405020304" pitchFamily="18" charset="0"/>
              <a:cs typeface="Times New Roman" panose="02020603050405020304" pitchFamily="18" charset="0"/>
            </a:endParaRPr>
          </a:p>
          <a:p>
            <a:pPr marL="0" indent="0">
              <a:buNone/>
            </a:pPr>
            <a:r>
              <a:rPr lang="en-US" sz="1800" b="0" i="0" dirty="0">
                <a:effectLst/>
                <a:latin typeface="Times New Roman" panose="02020603050405020304" pitchFamily="18" charset="0"/>
                <a:cs typeface="Times New Roman" panose="02020603050405020304" pitchFamily="18" charset="0"/>
              </a:rPr>
              <a:t>Thus says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to you, ‘Do not be afraid and do not be dismayed at this great horde, </a:t>
            </a:r>
            <a:r>
              <a:rPr lang="en-US" sz="1800" b="1" i="0" dirty="0">
                <a:effectLst/>
                <a:latin typeface="Times New Roman" panose="02020603050405020304" pitchFamily="18" charset="0"/>
                <a:cs typeface="Times New Roman" panose="02020603050405020304" pitchFamily="18" charset="0"/>
              </a:rPr>
              <a:t>for the battle is not yours but God's</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16 </a:t>
            </a:r>
            <a:r>
              <a:rPr lang="en-US" sz="1800" b="0" i="0" dirty="0">
                <a:effectLst/>
                <a:latin typeface="Times New Roman" panose="02020603050405020304" pitchFamily="18" charset="0"/>
                <a:cs typeface="Times New Roman" panose="02020603050405020304" pitchFamily="18" charset="0"/>
              </a:rPr>
              <a:t>Tomorrow go down against them. Behold, they will come up by the ascent of </a:t>
            </a:r>
            <a:r>
              <a:rPr lang="en-US" sz="1800" b="0" i="0" dirty="0" err="1">
                <a:effectLst/>
                <a:latin typeface="Times New Roman" panose="02020603050405020304" pitchFamily="18" charset="0"/>
                <a:cs typeface="Times New Roman" panose="02020603050405020304" pitchFamily="18" charset="0"/>
              </a:rPr>
              <a:t>Ziz</a:t>
            </a:r>
            <a:r>
              <a:rPr lang="en-US" sz="1800" b="0" i="0" dirty="0">
                <a:effectLst/>
                <a:latin typeface="Times New Roman" panose="02020603050405020304" pitchFamily="18" charset="0"/>
                <a:cs typeface="Times New Roman" panose="02020603050405020304" pitchFamily="18" charset="0"/>
              </a:rPr>
              <a:t>. You will find them at the end of the valley, east of the wilderness of </a:t>
            </a:r>
            <a:r>
              <a:rPr lang="en-US" sz="1800" b="0" i="0" dirty="0" err="1">
                <a:effectLst/>
                <a:latin typeface="Times New Roman" panose="02020603050405020304" pitchFamily="18" charset="0"/>
                <a:cs typeface="Times New Roman" panose="02020603050405020304" pitchFamily="18" charset="0"/>
              </a:rPr>
              <a:t>Jeruel</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17 </a:t>
            </a:r>
            <a:r>
              <a:rPr lang="en-US" sz="1800" b="1" i="0" dirty="0">
                <a:effectLst/>
                <a:latin typeface="Times New Roman" panose="02020603050405020304" pitchFamily="18" charset="0"/>
                <a:cs typeface="Times New Roman" panose="02020603050405020304" pitchFamily="18" charset="0"/>
              </a:rPr>
              <a:t>You will not need to fight in this battle. Stand firm</a:t>
            </a:r>
            <a:r>
              <a:rPr lang="en-US" sz="1800" b="0" i="0" dirty="0">
                <a:effectLst/>
                <a:latin typeface="Times New Roman" panose="02020603050405020304" pitchFamily="18" charset="0"/>
                <a:cs typeface="Times New Roman" panose="02020603050405020304" pitchFamily="18" charset="0"/>
              </a:rPr>
              <a:t>, hold your position, and see the salvation of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on your behalf, O Judah and Jerusalem.’</a:t>
            </a:r>
            <a:r>
              <a:rPr lang="en-US" sz="1800" b="1" i="0" dirty="0">
                <a:effectLst/>
                <a:latin typeface="Times New Roman" panose="02020603050405020304" pitchFamily="18" charset="0"/>
                <a:cs typeface="Times New Roman" panose="02020603050405020304" pitchFamily="18" charset="0"/>
              </a:rPr>
              <a:t> Do not be afraid and do not be dismayed</a:t>
            </a:r>
            <a:r>
              <a:rPr lang="en-US" sz="1800" b="0" i="0" dirty="0">
                <a:effectLst/>
                <a:latin typeface="Times New Roman" panose="02020603050405020304" pitchFamily="18" charset="0"/>
                <a:cs typeface="Times New Roman" panose="02020603050405020304" pitchFamily="18" charset="0"/>
              </a:rPr>
              <a:t>. Tomorrow go out against them, and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will be with you.”</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4811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BBCE097-93B0-4929-80AE-6D490A5B9F67}"/>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Two: The Church Age</a:t>
            </a:r>
          </a:p>
        </p:txBody>
      </p:sp>
      <p:sp>
        <p:nvSpPr>
          <p:cNvPr id="3" name="Content Placeholder 2">
            <a:extLst>
              <a:ext uri="{FF2B5EF4-FFF2-40B4-BE49-F238E27FC236}">
                <a16:creationId xmlns:a16="http://schemas.microsoft.com/office/drawing/2014/main" id="{1DA336AC-9EC8-4B08-9CDC-1175DA02E8EB}"/>
              </a:ext>
            </a:extLst>
          </p:cNvPr>
          <p:cNvSpPr>
            <a:spLocks noGrp="1"/>
          </p:cNvSpPr>
          <p:nvPr>
            <p:ph idx="1"/>
          </p:nvPr>
        </p:nvSpPr>
        <p:spPr>
          <a:xfrm>
            <a:off x="1222645" y="2341848"/>
            <a:ext cx="10907863" cy="4357532"/>
          </a:xfrm>
        </p:spPr>
        <p:txBody>
          <a:bodyPr anchor="ctr">
            <a:normAutofit/>
          </a:bodyPr>
          <a:lstStyle/>
          <a:p>
            <a:pPr marL="0" marR="0" indent="0">
              <a:spcBef>
                <a:spcPts val="0"/>
              </a:spcBef>
              <a:spcAft>
                <a:spcPts val="6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 New Dispensation or Administration</a:t>
            </a:r>
          </a:p>
          <a:p>
            <a:pPr marL="0" marR="0" indent="0">
              <a:spcBef>
                <a:spcPts val="0"/>
              </a:spcBef>
              <a:spcAft>
                <a:spcPts val="60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6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time is coming, declares the Lord, when I will make a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new covenant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with the house of Israel and the house of Judah.  It will not be like the covenant I made with their forefathers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Mosaic Law)</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when I took them by the hand and led them out of Egypt because they broke my covenant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(refused to love God and one another)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though I was a husband to them, declares the Lord (Jeremiah 31:31). </a:t>
            </a:r>
          </a:p>
          <a:p>
            <a:pPr marL="0" marR="0" indent="0">
              <a:spcBef>
                <a:spcPts val="0"/>
              </a:spcBef>
              <a:spcAft>
                <a:spcPts val="6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6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is the covenant I will make with the house of Israel after that time,” declares the Lord.  I will put my law in their minds and write it on their hearts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be their God, and they will be my people.  No longer will a man teach his neighbor, or a man his brother, saying “Know the Lord,” because they will all know 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from the least of them to the greatest,” declares the Lord.  For I will forgive their wickedness and will remember their sins no more (Jeremiah 33,34).”</a:t>
            </a:r>
          </a:p>
          <a:p>
            <a:pPr marL="0" marR="0" indent="0">
              <a:spcBef>
                <a:spcPts val="0"/>
              </a:spcBef>
              <a:spcAft>
                <a:spcPts val="600"/>
              </a:spcAft>
              <a:buNone/>
            </a:pP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600"/>
              </a:spcAft>
              <a:buNone/>
            </a:pP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835682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1065F14-A70E-4D2F-AD81-891FB6FAC64A}"/>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Stand Firm</a:t>
            </a:r>
          </a:p>
        </p:txBody>
      </p:sp>
      <p:sp>
        <p:nvSpPr>
          <p:cNvPr id="3" name="Content Placeholder 2">
            <a:extLst>
              <a:ext uri="{FF2B5EF4-FFF2-40B4-BE49-F238E27FC236}">
                <a16:creationId xmlns:a16="http://schemas.microsoft.com/office/drawing/2014/main" id="{EE508D0F-35BA-40BB-9CF9-0C7413476738}"/>
              </a:ext>
            </a:extLst>
          </p:cNvPr>
          <p:cNvSpPr>
            <a:spLocks noGrp="1"/>
          </p:cNvSpPr>
          <p:nvPr>
            <p:ph idx="1"/>
          </p:nvPr>
        </p:nvSpPr>
        <p:spPr>
          <a:xfrm>
            <a:off x="1222645" y="2341848"/>
            <a:ext cx="10645893" cy="4301548"/>
          </a:xfrm>
        </p:spPr>
        <p:txBody>
          <a:bodyPr anchor="ctr">
            <a:normAutofit/>
          </a:bodyPr>
          <a:lstStyle/>
          <a:p>
            <a:pPr marL="0" indent="0">
              <a:buNone/>
            </a:pPr>
            <a:r>
              <a:rPr lang="en-US" sz="1800" b="1" i="0" dirty="0">
                <a:effectLst/>
                <a:latin typeface="Times New Roman" panose="02020603050405020304" pitchFamily="18" charset="0"/>
                <a:cs typeface="Times New Roman" panose="02020603050405020304" pitchFamily="18" charset="0"/>
              </a:rPr>
              <a:t>If you are not firm in faith, you will not be firm at all</a:t>
            </a:r>
            <a:r>
              <a:rPr lang="en-US" sz="1800" b="0" i="0" dirty="0">
                <a:effectLst/>
                <a:latin typeface="Times New Roman" panose="02020603050405020304" pitchFamily="18" charset="0"/>
                <a:cs typeface="Times New Roman" panose="02020603050405020304" pitchFamily="18" charset="0"/>
              </a:rPr>
              <a:t>.’”</a:t>
            </a:r>
          </a:p>
          <a:p>
            <a:pPr marL="0" indent="0">
              <a:buNone/>
            </a:pPr>
            <a:r>
              <a:rPr lang="en-US" sz="1800" b="0" i="0" dirty="0">
                <a:effectLst/>
                <a:latin typeface="Times New Roman" panose="02020603050405020304" pitchFamily="18" charset="0"/>
                <a:cs typeface="Times New Roman" panose="02020603050405020304" pitchFamily="18" charset="0"/>
              </a:rPr>
              <a:t>Therefore, my beloved brothers, be steadfast, immovable, always abounding in the work of the Lord, knowing that in the Lord </a:t>
            </a:r>
            <a:r>
              <a:rPr lang="en-US" sz="1800" b="1" i="0" dirty="0">
                <a:effectLst/>
                <a:latin typeface="Times New Roman" panose="02020603050405020304" pitchFamily="18" charset="0"/>
                <a:cs typeface="Times New Roman" panose="02020603050405020304" pitchFamily="18" charset="0"/>
              </a:rPr>
              <a:t>your labor is not in vain</a:t>
            </a:r>
            <a:r>
              <a:rPr lang="en-US" sz="1800" b="0" i="0" dirty="0">
                <a:effectLst/>
                <a:latin typeface="Times New Roman" panose="02020603050405020304" pitchFamily="18" charset="0"/>
                <a:cs typeface="Times New Roman" panose="02020603050405020304" pitchFamily="18" charset="0"/>
              </a:rPr>
              <a:t>.</a:t>
            </a:r>
          </a:p>
          <a:p>
            <a:pPr marL="0" indent="0">
              <a:buNone/>
            </a:pPr>
            <a:r>
              <a:rPr lang="en-US" sz="1800" b="0" i="0" dirty="0">
                <a:effectLst/>
                <a:latin typeface="Times New Roman" panose="02020603050405020304" pitchFamily="18" charset="0"/>
                <a:cs typeface="Times New Roman" panose="02020603050405020304" pitchFamily="18" charset="0"/>
              </a:rPr>
              <a:t>Be watchful, stand firm in the faith, act like men, be strong.</a:t>
            </a:r>
          </a:p>
          <a:p>
            <a:pPr marL="0" indent="0">
              <a:buNone/>
            </a:pPr>
            <a:r>
              <a:rPr lang="en-US" sz="1800" b="0" i="0" dirty="0">
                <a:effectLst/>
                <a:latin typeface="Times New Roman" panose="02020603050405020304" pitchFamily="18" charset="0"/>
                <a:cs typeface="Times New Roman" panose="02020603050405020304" pitchFamily="18" charset="0"/>
              </a:rPr>
              <a:t>For freedom Christ has set us free; stand firm therefore, and do not submit again to a yoke of slavery.</a:t>
            </a:r>
          </a:p>
          <a:p>
            <a:pPr marL="0" indent="0">
              <a:buNone/>
            </a:pPr>
            <a:r>
              <a:rPr lang="en-US" sz="1800" b="0" i="0" dirty="0">
                <a:effectLst/>
                <a:latin typeface="Times New Roman" panose="02020603050405020304" pitchFamily="18" charset="0"/>
                <a:cs typeface="Times New Roman" panose="02020603050405020304" pitchFamily="18" charset="0"/>
              </a:rPr>
              <a:t>Stand therefore, having fastened on the belt of truth, and having put on the breastplate of righteousness, </a:t>
            </a:r>
            <a:r>
              <a:rPr lang="en-US" sz="1800" b="1" i="0" baseline="30000" dirty="0">
                <a:effectLst/>
                <a:latin typeface="Times New Roman" panose="02020603050405020304" pitchFamily="18" charset="0"/>
                <a:cs typeface="Times New Roman" panose="02020603050405020304" pitchFamily="18" charset="0"/>
              </a:rPr>
              <a:t>15 </a:t>
            </a:r>
            <a:r>
              <a:rPr lang="en-US" sz="1800" b="0" i="0" dirty="0">
                <a:effectLst/>
                <a:latin typeface="Times New Roman" panose="02020603050405020304" pitchFamily="18" charset="0"/>
                <a:cs typeface="Times New Roman" panose="02020603050405020304" pitchFamily="18" charset="0"/>
              </a:rPr>
              <a:t>and, as shoes for your feet, having put on the readiness given by the gospel of peace.</a:t>
            </a:r>
          </a:p>
          <a:p>
            <a:pPr marL="0" indent="0">
              <a:buNone/>
            </a:pPr>
            <a:r>
              <a:rPr lang="en-US" sz="1800" b="0" i="0" dirty="0">
                <a:effectLst/>
                <a:latin typeface="Times New Roman" panose="02020603050405020304" pitchFamily="18" charset="0"/>
                <a:cs typeface="Times New Roman" panose="02020603050405020304" pitchFamily="18" charset="0"/>
              </a:rPr>
              <a:t>So then, brothers, stand firm and hold to the traditions that you were taught by us, either by our spoken word or by our letter.</a:t>
            </a:r>
          </a:p>
          <a:p>
            <a:pPr marL="0" indent="0">
              <a:buNone/>
            </a:pPr>
            <a:r>
              <a:rPr lang="en-US" sz="1800" b="0" i="0" dirty="0">
                <a:effectLst/>
                <a:latin typeface="Times New Roman" panose="02020603050405020304" pitchFamily="18" charset="0"/>
                <a:cs typeface="Times New Roman" panose="02020603050405020304" pitchFamily="18" charset="0"/>
              </a:rPr>
              <a:t>You also, </a:t>
            </a:r>
            <a:r>
              <a:rPr lang="en-US" sz="1800" b="1" i="0" dirty="0">
                <a:effectLst/>
                <a:latin typeface="Times New Roman" panose="02020603050405020304" pitchFamily="18" charset="0"/>
                <a:cs typeface="Times New Roman" panose="02020603050405020304" pitchFamily="18" charset="0"/>
              </a:rPr>
              <a:t>be patient</a:t>
            </a:r>
            <a:r>
              <a:rPr lang="en-US" sz="1800" b="0" i="0" dirty="0">
                <a:effectLst/>
                <a:latin typeface="Times New Roman" panose="02020603050405020304" pitchFamily="18" charset="0"/>
                <a:cs typeface="Times New Roman" panose="02020603050405020304" pitchFamily="18" charset="0"/>
              </a:rPr>
              <a:t>. Establish your hearts, for the coming of the Lord is at hand.</a:t>
            </a:r>
          </a:p>
          <a:p>
            <a:pPr marL="0" indent="0">
              <a:buNone/>
            </a:pPr>
            <a:endParaRPr lang="en-US" sz="1700" dirty="0"/>
          </a:p>
        </p:txBody>
      </p:sp>
    </p:spTree>
    <p:extLst>
      <p:ext uri="{BB962C8B-B14F-4D97-AF65-F5344CB8AC3E}">
        <p14:creationId xmlns:p14="http://schemas.microsoft.com/office/powerpoint/2010/main" val="1079232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DA3A35-47DF-4161-8900-4C2E763F2B8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Two: The Church Age cont.</a:t>
            </a:r>
          </a:p>
        </p:txBody>
      </p:sp>
      <p:sp>
        <p:nvSpPr>
          <p:cNvPr id="3" name="Content Placeholder 2">
            <a:extLst>
              <a:ext uri="{FF2B5EF4-FFF2-40B4-BE49-F238E27FC236}">
                <a16:creationId xmlns:a16="http://schemas.microsoft.com/office/drawing/2014/main" id="{E2036010-C3C8-4B66-882E-6FE72E607346}"/>
              </a:ext>
            </a:extLst>
          </p:cNvPr>
          <p:cNvSpPr>
            <a:spLocks noGrp="1"/>
          </p:cNvSpPr>
          <p:nvPr>
            <p:ph idx="1"/>
          </p:nvPr>
        </p:nvSpPr>
        <p:spPr>
          <a:xfrm>
            <a:off x="1367624" y="2490436"/>
            <a:ext cx="9708995" cy="3567173"/>
          </a:xfrm>
        </p:spPr>
        <p:txBody>
          <a:bodyPr anchor="ctr">
            <a:normAutofit/>
          </a:bodyPr>
          <a:lstStyle/>
          <a:p>
            <a:pPr marL="0" marR="0" indent="0">
              <a:spcBef>
                <a:spcPts val="0"/>
              </a:spcBef>
              <a:spcAft>
                <a:spcPts val="0"/>
              </a:spcAft>
              <a:buNone/>
            </a:pPr>
            <a:r>
              <a:rPr lang="en-US" sz="1800" b="1" i="0" baseline="30000" dirty="0">
                <a:effectLst/>
                <a:latin typeface="Times New Roman" panose="02020603050405020304" pitchFamily="18" charset="0"/>
                <a:cs typeface="Times New Roman" panose="02020603050405020304" pitchFamily="18" charset="0"/>
              </a:rPr>
              <a:t>16 </a:t>
            </a:r>
            <a:r>
              <a:rPr lang="en-US" sz="1800" b="0" i="0" dirty="0">
                <a:effectLst/>
                <a:latin typeface="Times New Roman" panose="02020603050405020304" pitchFamily="18" charset="0"/>
                <a:cs typeface="Times New Roman" panose="02020603050405020304" pitchFamily="18" charset="0"/>
              </a:rPr>
              <a:t>Simon Peter replied, “You are the Christ, the Son of the living God.” </a:t>
            </a:r>
            <a:r>
              <a:rPr lang="en-US" sz="1800" b="1" i="0" baseline="30000" dirty="0">
                <a:effectLst/>
                <a:latin typeface="Times New Roman" panose="02020603050405020304" pitchFamily="18" charset="0"/>
                <a:cs typeface="Times New Roman" panose="02020603050405020304" pitchFamily="18" charset="0"/>
              </a:rPr>
              <a:t>17 </a:t>
            </a:r>
            <a:r>
              <a:rPr lang="en-US" sz="1800" b="0" i="0" dirty="0">
                <a:effectLst/>
                <a:latin typeface="Times New Roman" panose="02020603050405020304" pitchFamily="18" charset="0"/>
                <a:cs typeface="Times New Roman" panose="02020603050405020304" pitchFamily="18" charset="0"/>
              </a:rPr>
              <a:t>And Jesus answered him, “Blessed are you, Simon Bar-Jonah! For flesh and blood has not revealed this to you, but my Father who is in heaven. </a:t>
            </a: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And I tell you, you are Peter, and on this rock (</a:t>
            </a:r>
            <a:r>
              <a:rPr lang="en-US" sz="1800" b="1" i="0" dirty="0">
                <a:effectLst/>
                <a:latin typeface="Times New Roman" panose="02020603050405020304" pitchFamily="18" charset="0"/>
                <a:cs typeface="Times New Roman" panose="02020603050405020304" pitchFamily="18" charset="0"/>
              </a:rPr>
              <a:t>your confession of me</a:t>
            </a:r>
            <a:r>
              <a:rPr lang="en-US" sz="1800" b="0" i="0" dirty="0">
                <a:effectLst/>
                <a:latin typeface="Times New Roman" panose="02020603050405020304" pitchFamily="18" charset="0"/>
                <a:cs typeface="Times New Roman" panose="02020603050405020304" pitchFamily="18" charset="0"/>
              </a:rPr>
              <a:t>) I will build my church (</a:t>
            </a:r>
            <a:r>
              <a:rPr lang="en-US" sz="1800" b="1" i="0" dirty="0">
                <a:effectLst/>
                <a:latin typeface="Times New Roman" panose="02020603050405020304" pitchFamily="18" charset="0"/>
                <a:cs typeface="Times New Roman" panose="02020603050405020304" pitchFamily="18" charset="0"/>
              </a:rPr>
              <a:t>when the Holy Spirit comes</a:t>
            </a:r>
            <a:r>
              <a:rPr lang="en-US" sz="1800" b="0" i="0" dirty="0">
                <a:effectLst/>
                <a:latin typeface="Times New Roman" panose="02020603050405020304" pitchFamily="18" charset="0"/>
                <a:cs typeface="Times New Roman" panose="02020603050405020304" pitchFamily="18" charset="0"/>
              </a:rPr>
              <a:t>), and the gates of hell shall not prevail against it (Matthew 16:16-18)</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church age on earth spans from Acts 2, when the Holy Spirit arrives, to Revelation 4:1 when the Holy Spirit departs.</a:t>
            </a:r>
          </a:p>
          <a:p>
            <a:pPr marL="0" indent="0">
              <a:buNone/>
            </a:pPr>
            <a:endParaRPr lang="en-US" sz="2400" dirty="0"/>
          </a:p>
        </p:txBody>
      </p:sp>
    </p:spTree>
    <p:extLst>
      <p:ext uri="{BB962C8B-B14F-4D97-AF65-F5344CB8AC3E}">
        <p14:creationId xmlns:p14="http://schemas.microsoft.com/office/powerpoint/2010/main" val="2372885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7DB8B46-9355-410B-A3F4-1FB341ADE7AB}"/>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Two: The Indwelling of the Holy Spirit</a:t>
            </a:r>
          </a:p>
        </p:txBody>
      </p:sp>
      <p:sp>
        <p:nvSpPr>
          <p:cNvPr id="3" name="Content Placeholder 2">
            <a:extLst>
              <a:ext uri="{FF2B5EF4-FFF2-40B4-BE49-F238E27FC236}">
                <a16:creationId xmlns:a16="http://schemas.microsoft.com/office/drawing/2014/main" id="{4962DCC1-E313-4E56-802E-992BFD249725}"/>
              </a:ext>
            </a:extLst>
          </p:cNvPr>
          <p:cNvSpPr>
            <a:spLocks noGrp="1"/>
          </p:cNvSpPr>
          <p:nvPr>
            <p:ph idx="1"/>
          </p:nvPr>
        </p:nvSpPr>
        <p:spPr>
          <a:xfrm>
            <a:off x="1222645" y="2341848"/>
            <a:ext cx="10832505" cy="4348201"/>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16 </a:t>
            </a:r>
            <a:r>
              <a:rPr lang="en-US" sz="1800" b="0" i="0" dirty="0">
                <a:effectLst/>
                <a:latin typeface="Times New Roman" panose="02020603050405020304" pitchFamily="18" charset="0"/>
                <a:cs typeface="Times New Roman" panose="02020603050405020304" pitchFamily="18" charset="0"/>
              </a:rPr>
              <a:t>And I will ask the Father, and he will give you another Helper (</a:t>
            </a:r>
            <a:r>
              <a:rPr lang="en-US" sz="1800" b="1" i="0" dirty="0">
                <a:effectLst/>
                <a:latin typeface="Times New Roman" panose="02020603050405020304" pitchFamily="18" charset="0"/>
                <a:cs typeface="Times New Roman" panose="02020603050405020304" pitchFamily="18" charset="0"/>
              </a:rPr>
              <a:t>the Holy Spirit</a:t>
            </a:r>
            <a:r>
              <a:rPr lang="en-US" sz="1800" b="0" i="0" dirty="0">
                <a:effectLst/>
                <a:latin typeface="Times New Roman" panose="02020603050405020304" pitchFamily="18" charset="0"/>
                <a:cs typeface="Times New Roman" panose="02020603050405020304" pitchFamily="18" charset="0"/>
              </a:rPr>
              <a:t>), to be with you forever, </a:t>
            </a:r>
            <a:r>
              <a:rPr lang="en-US" sz="1800" b="1" i="0" baseline="30000" dirty="0">
                <a:effectLst/>
                <a:latin typeface="Times New Roman" panose="02020603050405020304" pitchFamily="18" charset="0"/>
                <a:cs typeface="Times New Roman" panose="02020603050405020304" pitchFamily="18" charset="0"/>
              </a:rPr>
              <a:t>17 </a:t>
            </a:r>
            <a:r>
              <a:rPr lang="en-US" sz="1800" b="0" i="0" dirty="0">
                <a:effectLst/>
                <a:latin typeface="Times New Roman" panose="02020603050405020304" pitchFamily="18" charset="0"/>
                <a:cs typeface="Times New Roman" panose="02020603050405020304" pitchFamily="18" charset="0"/>
              </a:rPr>
              <a:t>even the Spirit of truth, whom the world cannot receive, because it neither sees him nor knows him. You know him, for he dwells with you and will be in you (</a:t>
            </a:r>
            <a:r>
              <a:rPr lang="en-US" sz="1800" b="1" i="0" dirty="0">
                <a:effectLst/>
                <a:latin typeface="Times New Roman" panose="02020603050405020304" pitchFamily="18" charset="0"/>
                <a:cs typeface="Times New Roman" panose="02020603050405020304" pitchFamily="18" charset="0"/>
              </a:rPr>
              <a:t>when he comes</a:t>
            </a:r>
            <a:r>
              <a:rPr lang="en-US" sz="1800" b="0" i="0" dirty="0">
                <a:effectLst/>
                <a:latin typeface="Times New Roman" panose="02020603050405020304" pitchFamily="18" charset="0"/>
                <a:cs typeface="Times New Roman" panose="02020603050405020304" pitchFamily="18" charset="0"/>
              </a:rPr>
              <a:t>).</a:t>
            </a:r>
          </a:p>
          <a:p>
            <a:pPr marL="0" indent="0">
              <a:buNone/>
            </a:pPr>
            <a:endParaRPr lang="en-US" sz="1800" b="0" i="0" dirty="0">
              <a:effectLst/>
              <a:latin typeface="Times New Roman" panose="02020603050405020304" pitchFamily="18" charset="0"/>
              <a:cs typeface="Times New Roman" panose="02020603050405020304" pitchFamily="18" charset="0"/>
            </a:endParaRPr>
          </a:p>
          <a:p>
            <a:pPr marL="0" indent="0">
              <a:buNone/>
            </a:pP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“I (</a:t>
            </a:r>
            <a:r>
              <a:rPr lang="en-US" sz="1800" b="1" i="0" dirty="0">
                <a:effectLst/>
                <a:latin typeface="Times New Roman" panose="02020603050405020304" pitchFamily="18" charset="0"/>
                <a:cs typeface="Times New Roman" panose="02020603050405020304" pitchFamily="18" charset="0"/>
              </a:rPr>
              <a:t>Jesus</a:t>
            </a:r>
            <a:r>
              <a:rPr lang="en-US" sz="1800" b="0" i="0" dirty="0">
                <a:effectLst/>
                <a:latin typeface="Times New Roman" panose="02020603050405020304" pitchFamily="18" charset="0"/>
                <a:cs typeface="Times New Roman" panose="02020603050405020304" pitchFamily="18" charset="0"/>
              </a:rPr>
              <a:t>) will not leave you as orphans; I will come to you. </a:t>
            </a:r>
            <a:r>
              <a:rPr lang="en-US" sz="1800" b="1" i="0" baseline="30000" dirty="0">
                <a:effectLst/>
                <a:latin typeface="Times New Roman" panose="02020603050405020304" pitchFamily="18" charset="0"/>
                <a:cs typeface="Times New Roman" panose="02020603050405020304" pitchFamily="18" charset="0"/>
              </a:rPr>
              <a:t>19 </a:t>
            </a:r>
            <a:r>
              <a:rPr lang="en-US" sz="1800" b="0" i="0" dirty="0">
                <a:effectLst/>
                <a:latin typeface="Times New Roman" panose="02020603050405020304" pitchFamily="18" charset="0"/>
                <a:cs typeface="Times New Roman" panose="02020603050405020304" pitchFamily="18" charset="0"/>
              </a:rPr>
              <a:t>Yet a little while and the world will see me no more, but you will see me. Because I live, you also will live. </a:t>
            </a:r>
            <a:r>
              <a:rPr lang="en-US" sz="1800" b="1" i="0" baseline="30000" dirty="0">
                <a:effectLst/>
                <a:latin typeface="Times New Roman" panose="02020603050405020304" pitchFamily="18" charset="0"/>
                <a:cs typeface="Times New Roman" panose="02020603050405020304" pitchFamily="18" charset="0"/>
              </a:rPr>
              <a:t>20 </a:t>
            </a:r>
            <a:r>
              <a:rPr lang="en-US" sz="1800" b="0" i="0" dirty="0">
                <a:effectLst/>
                <a:latin typeface="Times New Roman" panose="02020603050405020304" pitchFamily="18" charset="0"/>
                <a:cs typeface="Times New Roman" panose="02020603050405020304" pitchFamily="18" charset="0"/>
              </a:rPr>
              <a:t>In that day you will know that I am in my Father, and you in me (</a:t>
            </a:r>
            <a:r>
              <a:rPr lang="en-US" sz="1800" b="1" i="0" dirty="0">
                <a:effectLst/>
                <a:latin typeface="Times New Roman" panose="02020603050405020304" pitchFamily="18" charset="0"/>
                <a:cs typeface="Times New Roman" panose="02020603050405020304" pitchFamily="18" charset="0"/>
              </a:rPr>
              <a:t>through the Holy Spirit</a:t>
            </a:r>
            <a:r>
              <a:rPr lang="en-US" sz="1800" b="0" i="0" dirty="0">
                <a:effectLst/>
                <a:latin typeface="Times New Roman" panose="02020603050405020304" pitchFamily="18" charset="0"/>
                <a:cs typeface="Times New Roman" panose="02020603050405020304" pitchFamily="18" charset="0"/>
              </a:rPr>
              <a:t>), and I in you. </a:t>
            </a:r>
            <a:r>
              <a:rPr lang="en-US" sz="1800" b="1" i="0" baseline="30000" dirty="0">
                <a:effectLst/>
                <a:latin typeface="Times New Roman" panose="02020603050405020304" pitchFamily="18" charset="0"/>
                <a:cs typeface="Times New Roman" panose="02020603050405020304" pitchFamily="18" charset="0"/>
              </a:rPr>
              <a:t>21 </a:t>
            </a:r>
            <a:r>
              <a:rPr lang="en-US" sz="1800" b="0" i="0" dirty="0">
                <a:effectLst/>
                <a:latin typeface="Times New Roman" panose="02020603050405020304" pitchFamily="18" charset="0"/>
                <a:cs typeface="Times New Roman" panose="02020603050405020304" pitchFamily="18" charset="0"/>
              </a:rPr>
              <a:t>Whoever has my commandments and keeps them, he it is who loves me. And he who loves me will be loved by my Father, and I will love him and manifest myself to him (John 14:16-21).</a:t>
            </a:r>
            <a:endParaRPr lang="en-US" sz="1800" dirty="0">
              <a:latin typeface="Times New Roman" panose="02020603050405020304" pitchFamily="18"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45079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DDC7994-EB8D-4CE6-B17D-412703E771AF}"/>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Two: The Indwelling of the Holy Spirit</a:t>
            </a:r>
          </a:p>
        </p:txBody>
      </p:sp>
      <p:sp>
        <p:nvSpPr>
          <p:cNvPr id="3" name="Content Placeholder 2">
            <a:extLst>
              <a:ext uri="{FF2B5EF4-FFF2-40B4-BE49-F238E27FC236}">
                <a16:creationId xmlns:a16="http://schemas.microsoft.com/office/drawing/2014/main" id="{19AB0DE1-3B7F-4EE9-B8E4-DDDDC0A1726C}"/>
              </a:ext>
            </a:extLst>
          </p:cNvPr>
          <p:cNvSpPr>
            <a:spLocks noGrp="1"/>
          </p:cNvSpPr>
          <p:nvPr>
            <p:ph idx="1"/>
          </p:nvPr>
        </p:nvSpPr>
        <p:spPr>
          <a:xfrm>
            <a:off x="1296956" y="2378076"/>
            <a:ext cx="10485334" cy="4200006"/>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26 </a:t>
            </a:r>
            <a:r>
              <a:rPr lang="en-US" sz="1800" b="0" i="0" dirty="0">
                <a:effectLst/>
                <a:latin typeface="Times New Roman" panose="02020603050405020304" pitchFamily="18" charset="0"/>
                <a:cs typeface="Times New Roman" panose="02020603050405020304" pitchFamily="18" charset="0"/>
              </a:rPr>
              <a:t>“But when the Helper (</a:t>
            </a:r>
            <a:r>
              <a:rPr lang="en-US" sz="1800" b="1" i="0" dirty="0">
                <a:effectLst/>
                <a:latin typeface="Times New Roman" panose="02020603050405020304" pitchFamily="18" charset="0"/>
                <a:cs typeface="Times New Roman" panose="02020603050405020304" pitchFamily="18" charset="0"/>
              </a:rPr>
              <a:t>the Holy Spirit</a:t>
            </a:r>
            <a:r>
              <a:rPr lang="en-US" sz="1800" b="0" i="0" dirty="0">
                <a:effectLst/>
                <a:latin typeface="Times New Roman" panose="02020603050405020304" pitchFamily="18" charset="0"/>
                <a:cs typeface="Times New Roman" panose="02020603050405020304" pitchFamily="18" charset="0"/>
              </a:rPr>
              <a:t>) comes (</a:t>
            </a:r>
            <a:r>
              <a:rPr lang="en-US" sz="1800" b="1" i="0" dirty="0">
                <a:effectLst/>
                <a:latin typeface="Times New Roman" panose="02020603050405020304" pitchFamily="18" charset="0"/>
                <a:cs typeface="Times New Roman" panose="02020603050405020304" pitchFamily="18" charset="0"/>
              </a:rPr>
              <a:t>in Acts 2:1</a:t>
            </a:r>
            <a:r>
              <a:rPr lang="en-US" sz="1800" b="0" i="0" dirty="0">
                <a:effectLst/>
                <a:latin typeface="Times New Roman" panose="02020603050405020304" pitchFamily="18" charset="0"/>
                <a:cs typeface="Times New Roman" panose="02020603050405020304" pitchFamily="18" charset="0"/>
              </a:rPr>
              <a:t>), whom I will send to you from the Father, the Spirit of truth, who proceeds from the Father, </a:t>
            </a:r>
            <a:r>
              <a:rPr lang="en-US" sz="1800" b="1" i="0" dirty="0">
                <a:effectLst/>
                <a:latin typeface="Times New Roman" panose="02020603050405020304" pitchFamily="18" charset="0"/>
                <a:cs typeface="Times New Roman" panose="02020603050405020304" pitchFamily="18" charset="0"/>
              </a:rPr>
              <a:t>he will bear witness about me</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27 </a:t>
            </a:r>
            <a:r>
              <a:rPr lang="en-US" sz="1800" b="0" i="0" dirty="0">
                <a:effectLst/>
                <a:latin typeface="Times New Roman" panose="02020603050405020304" pitchFamily="18" charset="0"/>
                <a:cs typeface="Times New Roman" panose="02020603050405020304" pitchFamily="18" charset="0"/>
              </a:rPr>
              <a:t>And </a:t>
            </a:r>
            <a:r>
              <a:rPr lang="en-US" sz="1800" b="1" i="0" dirty="0">
                <a:effectLst/>
                <a:latin typeface="Times New Roman" panose="02020603050405020304" pitchFamily="18" charset="0"/>
                <a:cs typeface="Times New Roman" panose="02020603050405020304" pitchFamily="18" charset="0"/>
              </a:rPr>
              <a:t>you also will bear witness</a:t>
            </a:r>
            <a:r>
              <a:rPr lang="en-US" sz="1800" b="0" i="0" dirty="0">
                <a:effectLst/>
                <a:latin typeface="Times New Roman" panose="02020603050405020304" pitchFamily="18" charset="0"/>
                <a:cs typeface="Times New Roman" panose="02020603050405020304" pitchFamily="18" charset="0"/>
              </a:rPr>
              <a:t>, because you have been with me from the beginning (John 15:26-27).</a:t>
            </a:r>
          </a:p>
          <a:p>
            <a:pPr marL="0" indent="0">
              <a:buNone/>
            </a:pPr>
            <a:endParaRPr lang="en-US" sz="1800" b="0" i="0" dirty="0">
              <a:effectLst/>
              <a:latin typeface="Times New Roman" panose="02020603050405020304" pitchFamily="18" charset="0"/>
              <a:cs typeface="Times New Roman" panose="02020603050405020304" pitchFamily="18" charset="0"/>
            </a:endParaRPr>
          </a:p>
          <a:p>
            <a:pPr marL="0" indent="0">
              <a:buNone/>
            </a:pPr>
            <a:r>
              <a:rPr lang="en-US" sz="1800" i="0" dirty="0">
                <a:effectLst/>
                <a:latin typeface="Times New Roman" panose="02020603050405020304" pitchFamily="18" charset="0"/>
                <a:cs typeface="Times New Roman" panose="02020603050405020304" pitchFamily="18" charset="0"/>
              </a:rPr>
              <a:t>Whoever believes in me, as the Scripture has said, ‘Out of his heart will flow rivers of living water.’”  Now this he said about the (</a:t>
            </a:r>
            <a:r>
              <a:rPr lang="en-US" sz="1800" b="1" i="0" dirty="0">
                <a:effectLst/>
                <a:latin typeface="Times New Roman" panose="02020603050405020304" pitchFamily="18" charset="0"/>
                <a:cs typeface="Times New Roman" panose="02020603050405020304" pitchFamily="18" charset="0"/>
              </a:rPr>
              <a:t>Holy</a:t>
            </a:r>
            <a:r>
              <a:rPr lang="en-US" sz="1800" i="0" dirty="0">
                <a:effectLst/>
                <a:latin typeface="Times New Roman" panose="02020603050405020304" pitchFamily="18" charset="0"/>
                <a:cs typeface="Times New Roman" panose="02020603050405020304" pitchFamily="18" charset="0"/>
              </a:rPr>
              <a:t>) Spirit, whom those who believed in him were to receive, for as yet the Spirit had not been given (</a:t>
            </a:r>
            <a:r>
              <a:rPr lang="en-US" sz="1800" b="1" i="0" dirty="0">
                <a:effectLst/>
                <a:latin typeface="Times New Roman" panose="02020603050405020304" pitchFamily="18" charset="0"/>
                <a:cs typeface="Times New Roman" panose="02020603050405020304" pitchFamily="18" charset="0"/>
              </a:rPr>
              <a:t>to the old testament saints) </a:t>
            </a:r>
            <a:r>
              <a:rPr lang="en-US" sz="1800" i="0" dirty="0">
                <a:effectLst/>
                <a:latin typeface="Times New Roman" panose="02020603050405020304" pitchFamily="18" charset="0"/>
                <a:cs typeface="Times New Roman" panose="02020603050405020304" pitchFamily="18" charset="0"/>
              </a:rPr>
              <a:t>because Jesus was not yet glorified (John 7:39).  </a:t>
            </a:r>
          </a:p>
          <a:p>
            <a:pPr marL="0" indent="0">
              <a:buNone/>
            </a:pPr>
            <a:endParaRPr lang="en-US" sz="1800" b="1" dirty="0">
              <a:latin typeface="Times New Roman" panose="02020603050405020304" pitchFamily="18" charset="0"/>
              <a:cs typeface="Times New Roman" panose="02020603050405020304" pitchFamily="18" charset="0"/>
            </a:endParaRPr>
          </a:p>
          <a:p>
            <a:pPr marL="0" indent="0">
              <a:buNone/>
            </a:pPr>
            <a:r>
              <a:rPr lang="en-US" sz="1800" b="1" i="0" dirty="0">
                <a:effectLst/>
                <a:latin typeface="Times New Roman" panose="02020603050405020304" pitchFamily="18" charset="0"/>
                <a:cs typeface="Times New Roman" panose="02020603050405020304" pitchFamily="18" charset="0"/>
              </a:rPr>
              <a:t>The old testament saints were saved by grace through faith but did not receive the indwelling of the Holy Spirit.  This was a special dispensation only for the church that extends from Acts 2:1 to Revelation 4:1.</a:t>
            </a:r>
            <a:endParaRPr lang="en-US" sz="1800" b="1" dirty="0">
              <a:latin typeface="Times New Roman" panose="02020603050405020304" pitchFamily="18"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1078738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EBDCBD2-9092-4A84-B8B8-78D07D629DC4}"/>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Two: The Gospel</a:t>
            </a:r>
          </a:p>
        </p:txBody>
      </p:sp>
      <p:sp>
        <p:nvSpPr>
          <p:cNvPr id="3" name="Content Placeholder 2">
            <a:extLst>
              <a:ext uri="{FF2B5EF4-FFF2-40B4-BE49-F238E27FC236}">
                <a16:creationId xmlns:a16="http://schemas.microsoft.com/office/drawing/2014/main" id="{3BA5C2BB-6F0D-4373-A1B2-BA356DD9EB4C}"/>
              </a:ext>
            </a:extLst>
          </p:cNvPr>
          <p:cNvSpPr>
            <a:spLocks noGrp="1"/>
          </p:cNvSpPr>
          <p:nvPr>
            <p:ph idx="1"/>
          </p:nvPr>
        </p:nvSpPr>
        <p:spPr>
          <a:xfrm>
            <a:off x="1119322" y="2234452"/>
            <a:ext cx="10662968" cy="4296977"/>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Now I would remind you, brothers, of the gospel I preached to you, which you received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from the Holy Spirit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which you stand,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by which you are being saved, if you hold fast to the word</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preached to you—unless you believed in vain.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I delivered to you as of first importance what I also received: that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 died for our sins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accordance with the Scriptures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is of first importance)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that he was buried, that he was raised on the third day in accordance with the Scriptures,</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that he appeared to Cephas, then to the twelve.</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he appeared to more than five hundred brothers at one time, most of whom are still alive, though some have fallen asleep. Then he appeared to James, then to all the apostles.  Last of all, as to one untimely born, he appeared also to me.  For I am the least of the apostles, unworthy to be called an apostle, because I persecuted the church of God (I Corinthians 15:1-9).</a:t>
            </a:r>
          </a:p>
          <a:p>
            <a:pPr marL="0" indent="0">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6624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8882D1D-D59F-4AE2-9133-C32A25E08338}"/>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Two: The Gospel</a:t>
            </a:r>
          </a:p>
        </p:txBody>
      </p:sp>
      <p:sp>
        <p:nvSpPr>
          <p:cNvPr id="3" name="Content Placeholder 2">
            <a:extLst>
              <a:ext uri="{FF2B5EF4-FFF2-40B4-BE49-F238E27FC236}">
                <a16:creationId xmlns:a16="http://schemas.microsoft.com/office/drawing/2014/main" id="{CD201AA3-6324-4CA9-8FE1-5D7F388B9828}"/>
              </a:ext>
            </a:extLst>
          </p:cNvPr>
          <p:cNvSpPr>
            <a:spLocks noGrp="1"/>
          </p:cNvSpPr>
          <p:nvPr>
            <p:ph idx="1"/>
          </p:nvPr>
        </p:nvSpPr>
        <p:spPr>
          <a:xfrm>
            <a:off x="1222645" y="2341848"/>
            <a:ext cx="10795183" cy="4282887"/>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said to them, “These are my words that I spoke to you while I was still with you, that everything written about me in the Law of Moses and the Prophets and the Psalms must be fulfilled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it </a:t>
            </a:r>
            <a:r>
              <a:rPr lang="en-US" sz="1800" b="1" dirty="0">
                <a:latin typeface="Times New Roman" panose="02020603050405020304" pitchFamily="18" charset="0"/>
                <a:ea typeface="Calibri" panose="020F0502020204030204" pitchFamily="34" charset="0"/>
                <a:cs typeface="Times New Roman" panose="02020603050405020304" pitchFamily="18" charset="0"/>
              </a:rPr>
              <a:t>had not yet been fulfilled</a:t>
            </a:r>
            <a:r>
              <a:rPr lang="en-US" sz="1800" dirty="0">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he opened their minds to understand the Scripture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said to them, “Thus it is written, that the Christ should suffer and on the third day rise from the dead, and that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repentance for the forgiveness of sins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should be proclaimed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(preached)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his name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all nations, beginning from Jerusalem (Luke 24:44-47).  </a:t>
            </a:r>
          </a:p>
          <a:p>
            <a:pPr marL="0" indent="0">
              <a:buNone/>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represents the birth (or completion) of the Gospel. (</a:t>
            </a:r>
            <a:r>
              <a:rPr lang="en-US" sz="1800" b="0" i="0" dirty="0">
                <a:effectLst/>
                <a:latin typeface="Times New Roman" panose="02020603050405020304" pitchFamily="18" charset="0"/>
                <a:cs typeface="Times New Roman" panose="02020603050405020304" pitchFamily="18" charset="0"/>
              </a:rPr>
              <a:t>When Jesus had received the sour wine, he said, “It is finished,” and he bowed his head and gave up his spirit (John 19:30)).</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86775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22F9AA8-6DB5-4C52-B657-9A7458FEB110}"/>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latin typeface="Calibri" panose="020F0502020204030204" pitchFamily="34" charset="0"/>
                <a:cs typeface="Calibri" panose="020F0502020204030204" pitchFamily="34" charset="0"/>
              </a:rPr>
              <a:t>Dispensation Two: Satan’s Salvo-A False Gospel </a:t>
            </a:r>
          </a:p>
        </p:txBody>
      </p:sp>
      <p:sp>
        <p:nvSpPr>
          <p:cNvPr id="3" name="Content Placeholder 2">
            <a:extLst>
              <a:ext uri="{FF2B5EF4-FFF2-40B4-BE49-F238E27FC236}">
                <a16:creationId xmlns:a16="http://schemas.microsoft.com/office/drawing/2014/main" id="{276C22FA-AA15-4293-88F1-86697A296BED}"/>
              </a:ext>
            </a:extLst>
          </p:cNvPr>
          <p:cNvSpPr>
            <a:spLocks noGrp="1"/>
          </p:cNvSpPr>
          <p:nvPr>
            <p:ph idx="1"/>
          </p:nvPr>
        </p:nvSpPr>
        <p:spPr>
          <a:xfrm>
            <a:off x="1367624" y="2490436"/>
            <a:ext cx="9708995" cy="3567173"/>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I am astonished that you are so quickly deserting him who called you in the grace of Christ and are turning to a different gospel—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not that there is another one, but there are some </a:t>
            </a:r>
            <a:r>
              <a:rPr lang="en-US" sz="1800" b="1" i="0" dirty="0">
                <a:effectLst/>
                <a:latin typeface="Times New Roman" panose="02020603050405020304" pitchFamily="18" charset="0"/>
                <a:cs typeface="Times New Roman" panose="02020603050405020304" pitchFamily="18" charset="0"/>
              </a:rPr>
              <a:t>(false teachers) </a:t>
            </a:r>
            <a:r>
              <a:rPr lang="en-US" sz="1800" b="0" i="0" dirty="0">
                <a:effectLst/>
                <a:latin typeface="Times New Roman" panose="02020603050405020304" pitchFamily="18" charset="0"/>
                <a:cs typeface="Times New Roman" panose="02020603050405020304" pitchFamily="18" charset="0"/>
              </a:rPr>
              <a:t>who trouble you and want to distort the gospel of Christ. </a:t>
            </a: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But even if we or an angel from heaven should preach to you a gospel contrary to the one we preached to you </a:t>
            </a:r>
            <a:r>
              <a:rPr lang="en-US" sz="1800" b="1" i="0" dirty="0">
                <a:effectLst/>
                <a:latin typeface="Times New Roman" panose="02020603050405020304" pitchFamily="18" charset="0"/>
                <a:cs typeface="Times New Roman" panose="02020603050405020304" pitchFamily="18" charset="0"/>
              </a:rPr>
              <a:t>(repentance for the forgiveness of sins in the name of Jesus), </a:t>
            </a:r>
            <a:r>
              <a:rPr lang="en-US" sz="1800" b="0" i="0" dirty="0">
                <a:effectLst/>
                <a:latin typeface="Times New Roman" panose="02020603050405020304" pitchFamily="18" charset="0"/>
                <a:cs typeface="Times New Roman" panose="02020603050405020304" pitchFamily="18" charset="0"/>
              </a:rPr>
              <a:t>let him be accursed. </a:t>
            </a: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As we have said before, so now I say again: If anyone </a:t>
            </a:r>
            <a:r>
              <a:rPr lang="en-US" sz="1800" b="1" i="0" dirty="0">
                <a:effectLst/>
                <a:latin typeface="Times New Roman" panose="02020603050405020304" pitchFamily="18" charset="0"/>
                <a:cs typeface="Times New Roman" panose="02020603050405020304" pitchFamily="18" charset="0"/>
              </a:rPr>
              <a:t>(especially a pastor) </a:t>
            </a:r>
            <a:r>
              <a:rPr lang="en-US" sz="1800" b="0" i="0" dirty="0">
                <a:effectLst/>
                <a:latin typeface="Times New Roman" panose="02020603050405020304" pitchFamily="18" charset="0"/>
                <a:cs typeface="Times New Roman" panose="02020603050405020304" pitchFamily="18" charset="0"/>
              </a:rPr>
              <a:t>is preaching to you a gospel contrary to the one you received, let him be accursed.</a:t>
            </a:r>
          </a:p>
          <a:p>
            <a:pPr marL="0" indent="0">
              <a:buNone/>
            </a:pPr>
            <a:r>
              <a:rPr lang="en-US" sz="1800" b="0" i="0" dirty="0">
                <a:effectLst/>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marL="0" indent="0">
              <a:buNone/>
            </a:pPr>
            <a:r>
              <a:rPr lang="en-US" sz="1800" b="0" i="0" dirty="0">
                <a:effectLst/>
                <a:latin typeface="Times New Roman" panose="02020603050405020304" pitchFamily="18" charset="0"/>
                <a:cs typeface="Times New Roman" panose="02020603050405020304" pitchFamily="18" charset="0"/>
              </a:rPr>
              <a:t>For if I preach the gospel, that gives me no ground for boasting. For necessity is laid upon me. </a:t>
            </a:r>
            <a:r>
              <a:rPr lang="en-US" sz="1800" b="1" i="0" dirty="0">
                <a:effectLst/>
                <a:latin typeface="Times New Roman" panose="02020603050405020304" pitchFamily="18" charset="0"/>
                <a:cs typeface="Times New Roman" panose="02020603050405020304" pitchFamily="18" charset="0"/>
              </a:rPr>
              <a:t>Woe to me if I do not preach the gospel</a:t>
            </a:r>
            <a:r>
              <a:rPr lang="en-US" sz="1800" b="0" i="0" dirty="0">
                <a:effectLst/>
                <a:latin typeface="Times New Roman" panose="02020603050405020304" pitchFamily="18" charset="0"/>
                <a:cs typeface="Times New Roman" panose="02020603050405020304" pitchFamily="18" charset="0"/>
              </a:rPr>
              <a:t> (I Corinthians 9:16) (</a:t>
            </a:r>
            <a:r>
              <a:rPr lang="en-US" sz="1800" b="1" i="0" dirty="0">
                <a:effectLst/>
                <a:latin typeface="Times New Roman" panose="02020603050405020304" pitchFamily="18" charset="0"/>
                <a:cs typeface="Times New Roman" panose="02020603050405020304" pitchFamily="18" charset="0"/>
              </a:rPr>
              <a:t>or if I preach a different one</a:t>
            </a:r>
            <a:r>
              <a:rPr lang="en-US" sz="1800" b="0" i="0" dirty="0">
                <a:effectLst/>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0" indent="0">
              <a:buNone/>
            </a:pPr>
            <a:endParaRPr lang="en-US" sz="1900" dirty="0"/>
          </a:p>
        </p:txBody>
      </p:sp>
    </p:spTree>
    <p:extLst>
      <p:ext uri="{BB962C8B-B14F-4D97-AF65-F5344CB8AC3E}">
        <p14:creationId xmlns:p14="http://schemas.microsoft.com/office/powerpoint/2010/main" val="864637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8B3C366-FDA2-405E-B091-FDADCEC75ABD}"/>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Two: Different Gospels</a:t>
            </a:r>
          </a:p>
        </p:txBody>
      </p:sp>
      <p:sp>
        <p:nvSpPr>
          <p:cNvPr id="3" name="Content Placeholder 2">
            <a:extLst>
              <a:ext uri="{FF2B5EF4-FFF2-40B4-BE49-F238E27FC236}">
                <a16:creationId xmlns:a16="http://schemas.microsoft.com/office/drawing/2014/main" id="{60880940-DFA9-4D93-BB8D-D4B1BB97A104}"/>
              </a:ext>
            </a:extLst>
          </p:cNvPr>
          <p:cNvSpPr>
            <a:spLocks noGrp="1"/>
          </p:cNvSpPr>
          <p:nvPr>
            <p:ph idx="1"/>
          </p:nvPr>
        </p:nvSpPr>
        <p:spPr>
          <a:xfrm>
            <a:off x="1222646" y="2341848"/>
            <a:ext cx="10907862" cy="4394854"/>
          </a:xfrm>
        </p:spPr>
        <p:txBody>
          <a:bodyPr anchor="ctr">
            <a:normAutofit/>
          </a:bodyPr>
          <a:lstStyle/>
          <a:p>
            <a:pPr marL="0" indent="0">
              <a:buNone/>
            </a:pPr>
            <a:r>
              <a:rPr lang="en-US" sz="1800" b="1" dirty="0">
                <a:latin typeface="Times New Roman" panose="02020603050405020304" pitchFamily="18" charset="0"/>
                <a:cs typeface="Times New Roman" panose="02020603050405020304" pitchFamily="18" charset="0"/>
              </a:rPr>
              <a:t>Current Most Popular False Gospels</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(1) The Purpose Driven Life: Rick Warren (</a:t>
            </a:r>
            <a:r>
              <a:rPr lang="en-US" sz="1800" b="1" dirty="0">
                <a:latin typeface="Times New Roman" panose="02020603050405020304" pitchFamily="18" charset="0"/>
                <a:cs typeface="Times New Roman" panose="02020603050405020304" pitchFamily="18" charset="0"/>
              </a:rPr>
              <a:t>This bears no resemblance to repentance for the forgiveness of sins</a:t>
            </a:r>
            <a:r>
              <a:rPr lang="en-US" sz="1800" dirty="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(2) Best Life Now Theology: Joel Osteen (</a:t>
            </a:r>
            <a:r>
              <a:rPr lang="en-US" sz="1800" b="1" dirty="0">
                <a:latin typeface="Times New Roman" panose="02020603050405020304" pitchFamily="18" charset="0"/>
                <a:cs typeface="Times New Roman" panose="02020603050405020304" pitchFamily="18" charset="0"/>
              </a:rPr>
              <a:t>This bears no resemblance to repentance for the forgiveness of sins)</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(3) Social Justice Gospel: </a:t>
            </a:r>
            <a:r>
              <a:rPr lang="en-US" sz="1800" b="0" i="0" dirty="0">
                <a:effectLst/>
                <a:latin typeface="Times New Roman" panose="02020603050405020304" pitchFamily="18" charset="0"/>
                <a:cs typeface="Times New Roman" panose="02020603050405020304" pitchFamily="18" charset="0"/>
              </a:rPr>
              <a:t>the idea of </a:t>
            </a:r>
            <a:r>
              <a:rPr lang="en-US" sz="1800" b="1" i="0" dirty="0">
                <a:effectLst/>
                <a:latin typeface="Times New Roman" panose="02020603050405020304" pitchFamily="18" charset="0"/>
                <a:cs typeface="Times New Roman" panose="02020603050405020304" pitchFamily="18" charset="0"/>
              </a:rPr>
              <a:t>social justice</a:t>
            </a:r>
            <a:r>
              <a:rPr lang="en-US" sz="1800" b="0" i="0" dirty="0">
                <a:effectLst/>
                <a:latin typeface="Times New Roman" panose="02020603050405020304" pitchFamily="18" charset="0"/>
                <a:cs typeface="Times New Roman" panose="02020603050405020304" pitchFamily="18" charset="0"/>
              </a:rPr>
              <a:t> is that all people should have equal access </a:t>
            </a:r>
            <a:r>
              <a:rPr lang="en-US" sz="1800" b="1" i="0" dirty="0">
                <a:effectLst/>
                <a:latin typeface="Times New Roman" panose="02020603050405020304" pitchFamily="18" charset="0"/>
                <a:cs typeface="Times New Roman" panose="02020603050405020304" pitchFamily="18" charset="0"/>
              </a:rPr>
              <a:t>(determined and enforced by the government rather than God</a:t>
            </a:r>
            <a:r>
              <a:rPr lang="en-US" sz="1800" b="0" i="0" dirty="0">
                <a:effectLst/>
                <a:latin typeface="Times New Roman" panose="02020603050405020304" pitchFamily="18" charset="0"/>
                <a:cs typeface="Times New Roman" panose="02020603050405020304" pitchFamily="18" charset="0"/>
              </a:rPr>
              <a:t>) to wealth, health, well-being, </a:t>
            </a:r>
            <a:r>
              <a:rPr lang="en-US" sz="1800" i="0" dirty="0">
                <a:effectLst/>
                <a:latin typeface="Times New Roman" panose="02020603050405020304" pitchFamily="18" charset="0"/>
                <a:cs typeface="Times New Roman" panose="02020603050405020304" pitchFamily="18" charset="0"/>
              </a:rPr>
              <a:t>justice</a:t>
            </a:r>
            <a:r>
              <a:rPr lang="en-US" sz="1800" b="0" i="0" dirty="0">
                <a:effectLst/>
                <a:latin typeface="Times New Roman" panose="02020603050405020304" pitchFamily="18" charset="0"/>
                <a:cs typeface="Times New Roman" panose="02020603050405020304" pitchFamily="18" charset="0"/>
              </a:rPr>
              <a:t>, privileges, and opportunity regardless of their legal, political, economic, or other circumstances </a:t>
            </a:r>
            <a:r>
              <a:rPr lang="en-US" sz="1800" b="1" i="0" dirty="0">
                <a:effectLst/>
                <a:latin typeface="Times New Roman" panose="02020603050405020304" pitchFamily="18" charset="0"/>
                <a:cs typeface="Times New Roman" panose="02020603050405020304" pitchFamily="18" charset="0"/>
              </a:rPr>
              <a:t>(all outcomes must be equal which makes the government, rather than God, the ultimate authority in every area of human life).  (</a:t>
            </a:r>
            <a:r>
              <a:rPr lang="en-US" sz="1800" b="1" dirty="0">
                <a:latin typeface="Times New Roman" panose="02020603050405020304" pitchFamily="18" charset="0"/>
                <a:cs typeface="Times New Roman" panose="02020603050405020304" pitchFamily="18" charset="0"/>
              </a:rPr>
              <a:t>This bears no resemblance to repentance for the forgiveness of sins)</a:t>
            </a:r>
            <a:endParaRPr lang="en-US" sz="1800" b="1" i="0" dirty="0">
              <a:effectLst/>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(4) Preaching “love God, love one another” as if it were the Gospel rather than the summation of the Mosaic law. </a:t>
            </a:r>
            <a:r>
              <a:rPr lang="en-US" sz="1800" b="1" dirty="0">
                <a:latin typeface="Times New Roman" panose="02020603050405020304" pitchFamily="18" charset="0"/>
                <a:cs typeface="Times New Roman" panose="02020603050405020304" pitchFamily="18" charset="0"/>
              </a:rPr>
              <a:t>This typically leads to preaching the ‘anything goes love god’ and to self-righteousness since we are incapable of doing either (Galatians 3:10-14).  (This bears no resemblance to repentance for the forgiveness of sins)</a:t>
            </a:r>
          </a:p>
        </p:txBody>
      </p:sp>
    </p:spTree>
    <p:extLst>
      <p:ext uri="{BB962C8B-B14F-4D97-AF65-F5344CB8AC3E}">
        <p14:creationId xmlns:p14="http://schemas.microsoft.com/office/powerpoint/2010/main" val="1497882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CCD7EDA-6EAC-4670-9600-203096512848}"/>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Two: Apostasy</a:t>
            </a:r>
          </a:p>
        </p:txBody>
      </p:sp>
      <p:sp>
        <p:nvSpPr>
          <p:cNvPr id="3" name="Content Placeholder 2">
            <a:extLst>
              <a:ext uri="{FF2B5EF4-FFF2-40B4-BE49-F238E27FC236}">
                <a16:creationId xmlns:a16="http://schemas.microsoft.com/office/drawing/2014/main" id="{186A37D1-A290-4029-8442-39A32A25662D}"/>
              </a:ext>
            </a:extLst>
          </p:cNvPr>
          <p:cNvSpPr>
            <a:spLocks noGrp="1"/>
          </p:cNvSpPr>
          <p:nvPr>
            <p:ph idx="1"/>
          </p:nvPr>
        </p:nvSpPr>
        <p:spPr>
          <a:xfrm>
            <a:off x="1315616" y="2378076"/>
            <a:ext cx="10636898" cy="4246659"/>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the time is coming when people will not endure sound teaching but having itching ears they will accumulate for themselves teachers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suit their own passions, and will turn away from listening to the truth and wander off into myths (II Timothy 4:3).</a:t>
            </a:r>
          </a:p>
          <a:p>
            <a:pPr marL="0" indent="0">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Now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(Holy)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Spirit expressly says that in later times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end times)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some will depart from the faith by devoting themselves to deceitful spirits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teachers)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teachings of demons, through the sincerity of liars whose consciences are seared, who forbid marriage and require abstinence from food that God created to be received with thanksgiving by those who believe and know the truth (I Timothy 4:1-3).</a:t>
            </a:r>
          </a:p>
        </p:txBody>
      </p:sp>
    </p:spTree>
    <p:extLst>
      <p:ext uri="{BB962C8B-B14F-4D97-AF65-F5344CB8AC3E}">
        <p14:creationId xmlns:p14="http://schemas.microsoft.com/office/powerpoint/2010/main" val="3422414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2620A1B-A5F2-443F-8CE9-19D41544FE6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Eschatological Theory</a:t>
            </a:r>
          </a:p>
        </p:txBody>
      </p:sp>
      <p:sp>
        <p:nvSpPr>
          <p:cNvPr id="3" name="Content Placeholder 2">
            <a:extLst>
              <a:ext uri="{FF2B5EF4-FFF2-40B4-BE49-F238E27FC236}">
                <a16:creationId xmlns:a16="http://schemas.microsoft.com/office/drawing/2014/main" id="{70036D54-1E11-4E64-AD81-B6212F29FB78}"/>
              </a:ext>
            </a:extLst>
          </p:cNvPr>
          <p:cNvSpPr>
            <a:spLocks noGrp="1"/>
          </p:cNvSpPr>
          <p:nvPr>
            <p:ph idx="1"/>
          </p:nvPr>
        </p:nvSpPr>
        <p:spPr>
          <a:xfrm>
            <a:off x="1222646" y="2341848"/>
            <a:ext cx="10823174" cy="4376193"/>
          </a:xfrm>
        </p:spPr>
        <p:txBody>
          <a:bodyPr anchor="ctr">
            <a:normAutofit/>
          </a:bodyPr>
          <a:lstStyle/>
          <a:p>
            <a:pPr marL="0" indent="0">
              <a:buNone/>
            </a:pPr>
            <a:r>
              <a:rPr lang="en-US" sz="1800" dirty="0">
                <a:latin typeface="Times New Roman" panose="02020603050405020304" pitchFamily="18" charset="0"/>
                <a:cs typeface="Times New Roman" panose="02020603050405020304" pitchFamily="18" charset="0"/>
              </a:rPr>
              <a:t>Eschatological Theory: Dispensationalism -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 a theological system that emphasizes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literal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interpretation of Bible prophecy recognizes a distinction between Israel and the Church and organizes the Bible into different dispensations or administrations (gotquestions.org).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Literalism is opposed to allegorism which began with Philo of Alexandria (40 A.D.)</a:t>
            </a:r>
            <a:r>
              <a:rPr lang="en-US" sz="1800" b="1" dirty="0">
                <a:latin typeface="Times New Roman" panose="02020603050405020304" pitchFamily="18" charset="0"/>
                <a:ea typeface="Calibri" panose="020F0502020204030204" pitchFamily="34" charset="0"/>
                <a:cs typeface="Times New Roman" panose="02020603050405020304" pitchFamily="18" charset="0"/>
              </a:rPr>
              <a:t>, who allegorized the old testament texts using ancient Greek philosophy.  Allegorism was adopted by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Clement and Origen in the second or third century resulting in a metaphorical interpretation of end times prophecies that were meant to be taken literally).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Some of the ‘church fathers’ allegorized end times prophecies because they failed to understand tha</a:t>
            </a:r>
            <a:r>
              <a:rPr lang="en-US" sz="1800" dirty="0">
                <a:latin typeface="Times New Roman" panose="02020603050405020304" pitchFamily="18" charset="0"/>
                <a:ea typeface="Calibri" panose="020F0502020204030204" pitchFamily="34" charset="0"/>
                <a:cs typeface="Times New Roman" panose="02020603050405020304" pitchFamily="18" charset="0"/>
              </a:rPr>
              <a:t>t Paul described two branches in Christ, the church and the nation of Israel.  </a:t>
            </a:r>
            <a:r>
              <a:rPr lang="en-US" sz="1800" b="1" dirty="0">
                <a:latin typeface="Times New Roman" panose="02020603050405020304" pitchFamily="18" charset="0"/>
                <a:ea typeface="Calibri" panose="020F0502020204030204" pitchFamily="34" charset="0"/>
                <a:cs typeface="Times New Roman" panose="02020603050405020304" pitchFamily="18" charset="0"/>
              </a:rPr>
              <a:t>It is the rejection of this branch in Christ, the nation of Israel, that leads to the serious doctrinal error of allegorizing those scripture that were meant to be taken literally (See Israel v. The Church on this website).  </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144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5C25CB3-6111-4596-BF03-EBFEF8D09FC8}"/>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Two: Apostasy</a:t>
            </a:r>
          </a:p>
        </p:txBody>
      </p:sp>
      <p:sp>
        <p:nvSpPr>
          <p:cNvPr id="3" name="Content Placeholder 2">
            <a:extLst>
              <a:ext uri="{FF2B5EF4-FFF2-40B4-BE49-F238E27FC236}">
                <a16:creationId xmlns:a16="http://schemas.microsoft.com/office/drawing/2014/main" id="{181D6376-88DC-41A1-9BF0-B3601B6FF9B3}"/>
              </a:ext>
            </a:extLst>
          </p:cNvPr>
          <p:cNvSpPr>
            <a:spLocks noGrp="1"/>
          </p:cNvSpPr>
          <p:nvPr>
            <p:ph idx="1"/>
          </p:nvPr>
        </p:nvSpPr>
        <p:spPr>
          <a:xfrm>
            <a:off x="1222645" y="2341848"/>
            <a:ext cx="10683215" cy="4273556"/>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you must remember, beloved, the predictions of the apostles of our Lord Jesus Christ.  They said to you, “In the last time there will be scoffers, following their own ungodly passions.  It is these people who cause divisions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the church),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worldly people, devoid of the Spirit (Jude 18,19).”</a:t>
            </a:r>
          </a:p>
          <a:p>
            <a:pPr marL="0" indent="0">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i="0" baseline="30000" dirty="0">
                <a:effectLst/>
                <a:latin typeface="Times New Roman" panose="02020603050405020304" pitchFamily="18" charset="0"/>
                <a:cs typeface="Times New Roman" panose="02020603050405020304" pitchFamily="18" charset="0"/>
              </a:rPr>
              <a:t>”</a:t>
            </a:r>
            <a:r>
              <a:rPr lang="en-US" sz="1800" b="0" i="0" dirty="0">
                <a:effectLst/>
                <a:latin typeface="Times New Roman" panose="02020603050405020304" pitchFamily="18" charset="0"/>
                <a:cs typeface="Times New Roman" panose="02020603050405020304" pitchFamily="18" charset="0"/>
              </a:rPr>
              <a:t>Let no one deceive you </a:t>
            </a:r>
            <a:r>
              <a:rPr lang="en-US" sz="1800" b="1" i="0" dirty="0">
                <a:effectLst/>
                <a:latin typeface="Times New Roman" panose="02020603050405020304" pitchFamily="18" charset="0"/>
                <a:cs typeface="Times New Roman" panose="02020603050405020304" pitchFamily="18" charset="0"/>
              </a:rPr>
              <a:t>(Matthew 24:4) </a:t>
            </a:r>
            <a:r>
              <a:rPr lang="en-US" sz="1800" b="0" i="0" dirty="0">
                <a:effectLst/>
                <a:latin typeface="Times New Roman" panose="02020603050405020304" pitchFamily="18" charset="0"/>
                <a:cs typeface="Times New Roman" panose="02020603050405020304" pitchFamily="18" charset="0"/>
              </a:rPr>
              <a:t>in any way. For that day </a:t>
            </a:r>
            <a:r>
              <a:rPr lang="en-US" sz="1800" b="1" i="0" dirty="0">
                <a:effectLst/>
                <a:latin typeface="Times New Roman" panose="02020603050405020304" pitchFamily="18" charset="0"/>
                <a:cs typeface="Times New Roman" panose="02020603050405020304" pitchFamily="18" charset="0"/>
              </a:rPr>
              <a:t>(the day of the Lord) </a:t>
            </a:r>
            <a:r>
              <a:rPr lang="en-US" sz="1800" b="0" i="0" dirty="0">
                <a:effectLst/>
                <a:latin typeface="Times New Roman" panose="02020603050405020304" pitchFamily="18" charset="0"/>
                <a:cs typeface="Times New Roman" panose="02020603050405020304" pitchFamily="18" charset="0"/>
              </a:rPr>
              <a:t>will not come, unless the rebellion </a:t>
            </a:r>
            <a:r>
              <a:rPr lang="en-US" sz="1800" b="1" i="0" dirty="0">
                <a:effectLst/>
                <a:latin typeface="Times New Roman" panose="02020603050405020304" pitchFamily="18" charset="0"/>
                <a:cs typeface="Times New Roman" panose="02020603050405020304" pitchFamily="18" charset="0"/>
              </a:rPr>
              <a:t>(Apostasy, Falling </a:t>
            </a:r>
            <a:r>
              <a:rPr lang="en-US" sz="1800" b="1" dirty="0">
                <a:latin typeface="Times New Roman" panose="02020603050405020304" pitchFamily="18" charset="0"/>
                <a:cs typeface="Times New Roman" panose="02020603050405020304" pitchFamily="18" charset="0"/>
              </a:rPr>
              <a:t>Away from the Faith)</a:t>
            </a:r>
            <a:r>
              <a:rPr lang="en-US" sz="18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comes first, and the man of lawlessness </a:t>
            </a:r>
            <a:r>
              <a:rPr lang="en-US" sz="1800" b="1" i="0" dirty="0">
                <a:effectLst/>
                <a:latin typeface="Times New Roman" panose="02020603050405020304" pitchFamily="18" charset="0"/>
                <a:cs typeface="Times New Roman" panose="02020603050405020304" pitchFamily="18" charset="0"/>
              </a:rPr>
              <a:t>(Antichrist) </a:t>
            </a:r>
            <a:r>
              <a:rPr lang="en-US" sz="1800" b="0" i="0" dirty="0">
                <a:effectLst/>
                <a:latin typeface="Times New Roman" panose="02020603050405020304" pitchFamily="18" charset="0"/>
                <a:cs typeface="Times New Roman" panose="02020603050405020304" pitchFamily="18" charset="0"/>
              </a:rPr>
              <a:t>is revealed, the son of destruction,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who opposes and exalts himself against every so-called god or object of worship, so that he takes his seat in the </a:t>
            </a:r>
            <a:r>
              <a:rPr lang="en-US" sz="1800" b="1" i="0" dirty="0">
                <a:effectLst/>
                <a:latin typeface="Times New Roman" panose="02020603050405020304" pitchFamily="18" charset="0"/>
                <a:cs typeface="Times New Roman" panose="02020603050405020304" pitchFamily="18" charset="0"/>
              </a:rPr>
              <a:t>(rebuilt) </a:t>
            </a:r>
            <a:r>
              <a:rPr lang="en-US" sz="1800" b="0" i="0" dirty="0">
                <a:effectLst/>
                <a:latin typeface="Times New Roman" panose="02020603050405020304" pitchFamily="18" charset="0"/>
                <a:cs typeface="Times New Roman" panose="02020603050405020304" pitchFamily="18" charset="0"/>
              </a:rPr>
              <a:t>temple of God (</a:t>
            </a:r>
            <a:r>
              <a:rPr lang="en-US" sz="1800" b="1" i="0" dirty="0">
                <a:effectLst/>
                <a:latin typeface="Times New Roman" panose="02020603050405020304" pitchFamily="18" charset="0"/>
                <a:cs typeface="Times New Roman" panose="02020603050405020304" pitchFamily="18" charset="0"/>
              </a:rPr>
              <a:t>in Jerusalem, Israel), </a:t>
            </a:r>
            <a:r>
              <a:rPr lang="en-US" sz="1800" b="0" i="0" dirty="0">
                <a:effectLst/>
                <a:latin typeface="Times New Roman" panose="02020603050405020304" pitchFamily="18" charset="0"/>
                <a:cs typeface="Times New Roman" panose="02020603050405020304" pitchFamily="18" charset="0"/>
              </a:rPr>
              <a:t>proclaiming himself to be God (II Thessalonians 2: 3,4).”</a:t>
            </a:r>
          </a:p>
          <a:p>
            <a:pPr marL="0" indent="0">
              <a:buNone/>
            </a:pPr>
            <a:endParaRPr lang="en-US" sz="1800" b="0" i="0" dirty="0">
              <a:effectLst/>
              <a:latin typeface="Times New Roman" panose="02020603050405020304" pitchFamily="18" charset="0"/>
              <a:cs typeface="Times New Roman" panose="02020603050405020304" pitchFamily="18" charset="0"/>
            </a:endParaRPr>
          </a:p>
          <a:p>
            <a:pPr marL="0" indent="0">
              <a:buNone/>
            </a:pPr>
            <a:r>
              <a:rPr lang="en-US" sz="1800" b="1" i="0" dirty="0">
                <a:effectLst/>
                <a:latin typeface="Times New Roman" panose="02020603050405020304" pitchFamily="18" charset="0"/>
                <a:cs typeface="Times New Roman" panose="02020603050405020304" pitchFamily="18" charset="0"/>
              </a:rPr>
              <a:t>For it is time for judgment to begin at the household of God (the church); and if it begins with us, what will be the outcome for those who do not obey (preach and live by) the gospel of God (I Peter 4:17)?</a:t>
            </a:r>
            <a:endParaRPr lang="en-US" sz="1800" b="1" dirty="0">
              <a:latin typeface="Times New Roman" panose="02020603050405020304" pitchFamily="18"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1206951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0D90384-DA26-4387-97E8-07273D511D1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Apostasy: The Church of Sardis</a:t>
            </a:r>
          </a:p>
        </p:txBody>
      </p:sp>
      <p:sp>
        <p:nvSpPr>
          <p:cNvPr id="3" name="Content Placeholder 2">
            <a:extLst>
              <a:ext uri="{FF2B5EF4-FFF2-40B4-BE49-F238E27FC236}">
                <a16:creationId xmlns:a16="http://schemas.microsoft.com/office/drawing/2014/main" id="{B19B3BD8-752F-40BB-AA8C-F966199AA690}"/>
              </a:ext>
            </a:extLst>
          </p:cNvPr>
          <p:cNvSpPr>
            <a:spLocks noGrp="1"/>
          </p:cNvSpPr>
          <p:nvPr>
            <p:ph idx="1"/>
          </p:nvPr>
        </p:nvSpPr>
        <p:spPr>
          <a:xfrm>
            <a:off x="1222645" y="2248678"/>
            <a:ext cx="10907863" cy="4506685"/>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know your works.  You have a reputation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man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being alive but you are dead.  Wake up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(preach 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strengthen what remains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(obey the Gospel),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is about to die, for I have not found your works complete in the sight of my God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based on faith in the Word of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Remember, then, what you received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heard.  Keep it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(do not be ashamed of 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repent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your false teachings).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If you do not wake up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(and proclaim repentance for the forgiveness of sins in my name),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come like a thief and you will not know at what hour I will come against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 will be your enemy).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Yet you have still a few names in Sardis, people who have not soiled their garments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with false doctrine),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they will walk with me in white, for they are worthy.  The one who conquers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(remains in the faith)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will be clothed thus in white garments, and I will never blot his name out of the book of life.  I will confess his name before my Father and before his angels.  He who has an ear, let him hear what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Holy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Spirit says to the churches (Revelation 3:2-6). </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The Church of Sardis characterizes the vast majority of churches in the Western Hemisphere because very few of them proclaim repentance for the forgiveness of sins in the name of Jesus.  They are clearly ashamed of the Gospel and therefore preach a different one.</a:t>
            </a: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The last three churches addressed by Christ in Revelation are representative of the churches of the end times.  The </a:t>
            </a:r>
            <a:r>
              <a:rPr lang="en-US" sz="1800" b="1" dirty="0">
                <a:latin typeface="Times New Roman" panose="02020603050405020304" pitchFamily="18" charset="0"/>
                <a:ea typeface="Calibri" panose="020F0502020204030204" pitchFamily="34" charset="0"/>
                <a:cs typeface="Times New Roman" panose="02020603050405020304" pitchFamily="18" charset="0"/>
              </a:rPr>
              <a:t>first four seem to be what are now historical churches (i.e., Ephesus – Nicolaitans; Smyrna – slanderous Jews; Pergamum – Antipas; Thyatira – Jezebel).</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827953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026933B-479D-4316-93DB-7BD3D24D6ECA}"/>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Apostasy: Church of Laodicea</a:t>
            </a:r>
          </a:p>
        </p:txBody>
      </p:sp>
      <p:sp>
        <p:nvSpPr>
          <p:cNvPr id="3" name="Content Placeholder 2">
            <a:extLst>
              <a:ext uri="{FF2B5EF4-FFF2-40B4-BE49-F238E27FC236}">
                <a16:creationId xmlns:a16="http://schemas.microsoft.com/office/drawing/2014/main" id="{03EEFF40-8CC0-4033-B32D-601CEB05E814}"/>
              </a:ext>
            </a:extLst>
          </p:cNvPr>
          <p:cNvSpPr>
            <a:spLocks noGrp="1"/>
          </p:cNvSpPr>
          <p:nvPr>
            <p:ph idx="1"/>
          </p:nvPr>
        </p:nvSpPr>
        <p:spPr>
          <a:xfrm>
            <a:off x="1222645" y="2248678"/>
            <a:ext cx="10795183" cy="4497355"/>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know your works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(without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you are neither hot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(zealous for God’s Word)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or cold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(outspoken unbelievers)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Would that you were either cold nor hot.  So, because you are lukewarm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(indifferent),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neither hot nor cold, I will spit you out of my mouth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 will reject you in disgust).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you say, “I am rich, I have prospered, and I need nothing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(my faith is in my wealth),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not realizing that you are wretched, pitiable, poor, blind and naked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(Gospel-less).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counsel you to buy gold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refined in the fire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the Holy Spirit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 that you may be rich, and white garments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(faithfulness)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 that you may clothe yourself and the shame of your nakedness may not be seen.  Those whom I love, I reprove and discipline, so be zealous and repent.  Behold, I stand at the door and knock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 am outside of your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If anyone hears my voice and opens the door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(receives 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come in to him and eat with him, and he with 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the Wedding Supper of the Lamb).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one who conquers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(remains in the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grant him to sit with me on my throne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he will rule with 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as I also conquered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the cross)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sat down with my Father on his throne.  He who has an ear, let him hear what the Spirit says to the churches (Revelation 3:15-22).  </a:t>
            </a: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The Church of Laodicea is </a:t>
            </a:r>
            <a:r>
              <a:rPr lang="en-US" sz="1800" b="1" dirty="0">
                <a:latin typeface="Times New Roman" panose="02020603050405020304" pitchFamily="18" charset="0"/>
                <a:ea typeface="Calibri" panose="020F0502020204030204" pitchFamily="34" charset="0"/>
                <a:cs typeface="Times New Roman" panose="02020603050405020304" pitchFamily="18" charset="0"/>
              </a:rPr>
              <a:t>another church strongly characteristic of current churches in the Western Hemisphere.  It seems to the be the final state of  dead churches in general prior to the rapture.</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2887441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78EC9D9-3D27-4F72-8A89-EBE8D19C836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Apostasy: False Shepherds (Hirelings)</a:t>
            </a:r>
          </a:p>
        </p:txBody>
      </p:sp>
      <p:sp>
        <p:nvSpPr>
          <p:cNvPr id="3" name="Content Placeholder 2">
            <a:extLst>
              <a:ext uri="{FF2B5EF4-FFF2-40B4-BE49-F238E27FC236}">
                <a16:creationId xmlns:a16="http://schemas.microsoft.com/office/drawing/2014/main" id="{D45322CB-B36B-4AC7-98C1-3E02B6070DAB}"/>
              </a:ext>
            </a:extLst>
          </p:cNvPr>
          <p:cNvSpPr>
            <a:spLocks noGrp="1"/>
          </p:cNvSpPr>
          <p:nvPr>
            <p:ph idx="1"/>
          </p:nvPr>
        </p:nvSpPr>
        <p:spPr>
          <a:xfrm>
            <a:off x="1222645" y="2341848"/>
            <a:ext cx="10804513" cy="4385523"/>
          </a:xfrm>
        </p:spPr>
        <p:txBody>
          <a:bodyPr anchor="ctr">
            <a:noAutofit/>
          </a:bodyPr>
          <a:lstStyle/>
          <a:p>
            <a:pPr marL="0" indent="0">
              <a:buNone/>
            </a:pPr>
            <a:r>
              <a:rPr lang="en-US" sz="1800" i="0" baseline="30000" dirty="0">
                <a:effectLst/>
                <a:latin typeface="Times New Roman" panose="02020603050405020304" pitchFamily="18" charset="0"/>
                <a:cs typeface="Times New Roman" panose="02020603050405020304" pitchFamily="18" charset="0"/>
              </a:rPr>
              <a:t>14 </a:t>
            </a:r>
            <a:r>
              <a:rPr lang="en-US" sz="1800" i="0" dirty="0">
                <a:effectLst/>
                <a:latin typeface="Times New Roman" panose="02020603050405020304" pitchFamily="18" charset="0"/>
                <a:cs typeface="Times New Roman" panose="02020603050405020304" pitchFamily="18" charset="0"/>
              </a:rPr>
              <a:t>“For it </a:t>
            </a:r>
            <a:r>
              <a:rPr lang="en-US" sz="1800" b="1" i="0" dirty="0">
                <a:effectLst/>
                <a:latin typeface="Times New Roman" panose="02020603050405020304" pitchFamily="18" charset="0"/>
                <a:cs typeface="Times New Roman" panose="02020603050405020304" pitchFamily="18" charset="0"/>
              </a:rPr>
              <a:t>(the kingdom of heaven) </a:t>
            </a:r>
            <a:r>
              <a:rPr lang="en-US" sz="1800" i="0" dirty="0">
                <a:effectLst/>
                <a:latin typeface="Times New Roman" panose="02020603050405020304" pitchFamily="18" charset="0"/>
                <a:cs typeface="Times New Roman" panose="02020603050405020304" pitchFamily="18" charset="0"/>
              </a:rPr>
              <a:t>will be like a man </a:t>
            </a:r>
            <a:r>
              <a:rPr lang="en-US" sz="1800" b="1" i="0" dirty="0">
                <a:effectLst/>
                <a:latin typeface="Times New Roman" panose="02020603050405020304" pitchFamily="18" charset="0"/>
                <a:cs typeface="Times New Roman" panose="02020603050405020304" pitchFamily="18" charset="0"/>
              </a:rPr>
              <a:t>(Jesus) </a:t>
            </a:r>
            <a:r>
              <a:rPr lang="en-US" sz="1800" i="0" dirty="0">
                <a:effectLst/>
                <a:latin typeface="Times New Roman" panose="02020603050405020304" pitchFamily="18" charset="0"/>
                <a:cs typeface="Times New Roman" panose="02020603050405020304" pitchFamily="18" charset="0"/>
              </a:rPr>
              <a:t>going on a journey, who called his servants </a:t>
            </a:r>
            <a:r>
              <a:rPr lang="en-US" sz="1800" b="1" i="0" dirty="0">
                <a:effectLst/>
                <a:latin typeface="Times New Roman" panose="02020603050405020304" pitchFamily="18" charset="0"/>
                <a:cs typeface="Times New Roman" panose="02020603050405020304" pitchFamily="18" charset="0"/>
              </a:rPr>
              <a:t>(pastors) </a:t>
            </a:r>
            <a:r>
              <a:rPr lang="en-US" sz="1800" i="0" dirty="0">
                <a:effectLst/>
                <a:latin typeface="Times New Roman" panose="02020603050405020304" pitchFamily="18" charset="0"/>
                <a:cs typeface="Times New Roman" panose="02020603050405020304" pitchFamily="18" charset="0"/>
              </a:rPr>
              <a:t>and entrusted to them his property </a:t>
            </a:r>
            <a:r>
              <a:rPr lang="en-US" sz="1800" b="1" i="0" dirty="0">
                <a:effectLst/>
                <a:latin typeface="Times New Roman" panose="02020603050405020304" pitchFamily="18" charset="0"/>
                <a:cs typeface="Times New Roman" panose="02020603050405020304" pitchFamily="18" charset="0"/>
              </a:rPr>
              <a:t>(church). </a:t>
            </a:r>
            <a:r>
              <a:rPr lang="en-US" sz="1800" i="0" baseline="30000" dirty="0">
                <a:effectLst/>
                <a:latin typeface="Times New Roman" panose="02020603050405020304" pitchFamily="18" charset="0"/>
                <a:cs typeface="Times New Roman" panose="02020603050405020304" pitchFamily="18" charset="0"/>
              </a:rPr>
              <a:t>15 </a:t>
            </a:r>
            <a:r>
              <a:rPr lang="en-US" sz="1800" i="0" dirty="0">
                <a:effectLst/>
                <a:latin typeface="Times New Roman" panose="02020603050405020304" pitchFamily="18" charset="0"/>
                <a:cs typeface="Times New Roman" panose="02020603050405020304" pitchFamily="18" charset="0"/>
              </a:rPr>
              <a:t>To one he gave five talents </a:t>
            </a:r>
            <a:r>
              <a:rPr lang="en-US" sz="1800" b="1" i="0" dirty="0">
                <a:effectLst/>
                <a:latin typeface="Times New Roman" panose="02020603050405020304" pitchFamily="18" charset="0"/>
                <a:cs typeface="Times New Roman" panose="02020603050405020304" pitchFamily="18" charset="0"/>
              </a:rPr>
              <a:t>(a measure of faith in the Gospel – Romans 12:3) </a:t>
            </a:r>
            <a:r>
              <a:rPr lang="en-US" sz="1800" i="0" dirty="0">
                <a:effectLst/>
                <a:latin typeface="Times New Roman" panose="02020603050405020304" pitchFamily="18" charset="0"/>
                <a:cs typeface="Times New Roman" panose="02020603050405020304" pitchFamily="18" charset="0"/>
              </a:rPr>
              <a:t>to another two, to another one, to each according to his ability. Then he went away </a:t>
            </a:r>
            <a:r>
              <a:rPr lang="en-US" sz="1800" b="1" i="0" dirty="0">
                <a:effectLst/>
                <a:latin typeface="Times New Roman" panose="02020603050405020304" pitchFamily="18" charset="0"/>
                <a:cs typeface="Times New Roman" panose="02020603050405020304" pitchFamily="18" charset="0"/>
              </a:rPr>
              <a:t>(returned to heaven for 2000 years). </a:t>
            </a:r>
            <a:r>
              <a:rPr lang="en-US" sz="1800" i="0" baseline="30000" dirty="0">
                <a:effectLst/>
                <a:latin typeface="Times New Roman" panose="02020603050405020304" pitchFamily="18" charset="0"/>
                <a:cs typeface="Times New Roman" panose="02020603050405020304" pitchFamily="18" charset="0"/>
              </a:rPr>
              <a:t>16 </a:t>
            </a:r>
            <a:r>
              <a:rPr lang="en-US" sz="1800" i="0" dirty="0">
                <a:effectLst/>
                <a:latin typeface="Times New Roman" panose="02020603050405020304" pitchFamily="18" charset="0"/>
                <a:cs typeface="Times New Roman" panose="02020603050405020304" pitchFamily="18" charset="0"/>
              </a:rPr>
              <a:t>He who had received the five talents went at once and traded with them </a:t>
            </a:r>
            <a:r>
              <a:rPr lang="en-US" sz="1800" b="1" i="0" dirty="0">
                <a:effectLst/>
                <a:latin typeface="Times New Roman" panose="02020603050405020304" pitchFamily="18" charset="0"/>
                <a:cs typeface="Times New Roman" panose="02020603050405020304" pitchFamily="18" charset="0"/>
              </a:rPr>
              <a:t>(preached the Gospel), </a:t>
            </a:r>
            <a:r>
              <a:rPr lang="en-US" sz="1800" i="0" dirty="0">
                <a:effectLst/>
                <a:latin typeface="Times New Roman" panose="02020603050405020304" pitchFamily="18" charset="0"/>
                <a:cs typeface="Times New Roman" panose="02020603050405020304" pitchFamily="18" charset="0"/>
              </a:rPr>
              <a:t>and he made five talents more </a:t>
            </a:r>
            <a:r>
              <a:rPr lang="en-US" sz="1800" b="1" i="0" dirty="0">
                <a:effectLst/>
                <a:latin typeface="Times New Roman" panose="02020603050405020304" pitchFamily="18" charset="0"/>
                <a:cs typeface="Times New Roman" panose="02020603050405020304" pitchFamily="18" charset="0"/>
              </a:rPr>
              <a:t>(brought more people to faith)</a:t>
            </a:r>
            <a:r>
              <a:rPr lang="en-US" sz="1800" i="0" dirty="0">
                <a:effectLst/>
                <a:latin typeface="Times New Roman" panose="02020603050405020304" pitchFamily="18" charset="0"/>
                <a:cs typeface="Times New Roman" panose="02020603050405020304" pitchFamily="18" charset="0"/>
              </a:rPr>
              <a:t>. </a:t>
            </a:r>
            <a:r>
              <a:rPr lang="en-US" sz="1800" i="0" baseline="30000" dirty="0">
                <a:effectLst/>
                <a:latin typeface="Times New Roman" panose="02020603050405020304" pitchFamily="18" charset="0"/>
                <a:cs typeface="Times New Roman" panose="02020603050405020304" pitchFamily="18" charset="0"/>
              </a:rPr>
              <a:t>17 </a:t>
            </a:r>
            <a:r>
              <a:rPr lang="en-US" sz="1800" i="0" dirty="0">
                <a:effectLst/>
                <a:latin typeface="Times New Roman" panose="02020603050405020304" pitchFamily="18" charset="0"/>
                <a:cs typeface="Times New Roman" panose="02020603050405020304" pitchFamily="18" charset="0"/>
              </a:rPr>
              <a:t>So also he who had the two talents made two talents more. </a:t>
            </a:r>
            <a:r>
              <a:rPr lang="en-US" sz="1800" i="0" baseline="30000" dirty="0">
                <a:effectLst/>
                <a:latin typeface="Times New Roman" panose="02020603050405020304" pitchFamily="18" charset="0"/>
                <a:cs typeface="Times New Roman" panose="02020603050405020304" pitchFamily="18" charset="0"/>
              </a:rPr>
              <a:t>18 </a:t>
            </a:r>
            <a:r>
              <a:rPr lang="en-US" sz="1800" i="0" dirty="0">
                <a:effectLst/>
                <a:latin typeface="Times New Roman" panose="02020603050405020304" pitchFamily="18" charset="0"/>
                <a:cs typeface="Times New Roman" panose="02020603050405020304" pitchFamily="18" charset="0"/>
              </a:rPr>
              <a:t>But he who had received the one talent went and dug in the ground and hid his master's money </a:t>
            </a:r>
            <a:r>
              <a:rPr lang="en-US" sz="1800" b="1" i="0" dirty="0">
                <a:effectLst/>
                <a:latin typeface="Times New Roman" panose="02020603050405020304" pitchFamily="18" charset="0"/>
                <a:cs typeface="Times New Roman" panose="02020603050405020304" pitchFamily="18" charset="0"/>
              </a:rPr>
              <a:t>(he had no faith in the Gospel/preached a different Gospel). </a:t>
            </a:r>
            <a:r>
              <a:rPr lang="en-US" sz="1800" i="0" baseline="30000" dirty="0">
                <a:effectLst/>
                <a:latin typeface="Times New Roman" panose="02020603050405020304" pitchFamily="18" charset="0"/>
                <a:cs typeface="Times New Roman" panose="02020603050405020304" pitchFamily="18" charset="0"/>
              </a:rPr>
              <a:t>19 </a:t>
            </a:r>
            <a:r>
              <a:rPr lang="en-US" sz="1800" i="0" dirty="0">
                <a:effectLst/>
                <a:latin typeface="Times New Roman" panose="02020603050405020304" pitchFamily="18" charset="0"/>
                <a:cs typeface="Times New Roman" panose="02020603050405020304" pitchFamily="18" charset="0"/>
              </a:rPr>
              <a:t>Now after a long time the master of those servants came and settled accounts with them. </a:t>
            </a:r>
            <a:r>
              <a:rPr lang="en-US" sz="1800" i="0" baseline="30000" dirty="0">
                <a:effectLst/>
                <a:latin typeface="Times New Roman" panose="02020603050405020304" pitchFamily="18" charset="0"/>
                <a:cs typeface="Times New Roman" panose="02020603050405020304" pitchFamily="18" charset="0"/>
              </a:rPr>
              <a:t>20 </a:t>
            </a:r>
            <a:r>
              <a:rPr lang="en-US" sz="1800" i="0" dirty="0">
                <a:effectLst/>
                <a:latin typeface="Times New Roman" panose="02020603050405020304" pitchFamily="18" charset="0"/>
                <a:cs typeface="Times New Roman" panose="02020603050405020304" pitchFamily="18" charset="0"/>
              </a:rPr>
              <a:t>And he who had received the five talents came forward, bringing five talents more, saying, ‘Master, you delivered to me five talents; here, I have made five talents more </a:t>
            </a:r>
            <a:r>
              <a:rPr lang="en-US" sz="1800" b="1" i="0" dirty="0">
                <a:effectLst/>
                <a:latin typeface="Times New Roman" panose="02020603050405020304" pitchFamily="18" charset="0"/>
                <a:cs typeface="Times New Roman" panose="02020603050405020304" pitchFamily="18" charset="0"/>
              </a:rPr>
              <a:t>(I have increased the faith)</a:t>
            </a:r>
            <a:r>
              <a:rPr lang="en-US" sz="1800" i="0" dirty="0">
                <a:effectLst/>
                <a:latin typeface="Times New Roman" panose="02020603050405020304" pitchFamily="18" charset="0"/>
                <a:cs typeface="Times New Roman" panose="02020603050405020304" pitchFamily="18" charset="0"/>
              </a:rPr>
              <a:t>.’ </a:t>
            </a:r>
            <a:r>
              <a:rPr lang="en-US" sz="1800" i="0" baseline="30000" dirty="0">
                <a:effectLst/>
                <a:latin typeface="Times New Roman" panose="02020603050405020304" pitchFamily="18" charset="0"/>
                <a:cs typeface="Times New Roman" panose="02020603050405020304" pitchFamily="18" charset="0"/>
              </a:rPr>
              <a:t>21 </a:t>
            </a:r>
            <a:r>
              <a:rPr lang="en-US" sz="1800" i="0" dirty="0">
                <a:effectLst/>
                <a:latin typeface="Times New Roman" panose="02020603050405020304" pitchFamily="18" charset="0"/>
                <a:cs typeface="Times New Roman" panose="02020603050405020304" pitchFamily="18" charset="0"/>
              </a:rPr>
              <a:t>His master said to him, ‘Well done, good and faithful servant. You have been faithful over a little; I will set you over much. Enter into the joy of your master.’ </a:t>
            </a:r>
            <a:r>
              <a:rPr lang="en-US" sz="1800" i="0" baseline="30000" dirty="0">
                <a:effectLst/>
                <a:latin typeface="Times New Roman" panose="02020603050405020304" pitchFamily="18" charset="0"/>
                <a:cs typeface="Times New Roman" panose="02020603050405020304" pitchFamily="18" charset="0"/>
              </a:rPr>
              <a:t>22 </a:t>
            </a:r>
            <a:r>
              <a:rPr lang="en-US" sz="1800" i="0" dirty="0">
                <a:effectLst/>
                <a:latin typeface="Times New Roman" panose="02020603050405020304" pitchFamily="18" charset="0"/>
                <a:cs typeface="Times New Roman" panose="02020603050405020304" pitchFamily="18" charset="0"/>
              </a:rPr>
              <a:t>And he also who had the two talents came forward, saying, ‘Master, you delivered to me two talents; here, I have made two talents more.’ </a:t>
            </a:r>
            <a:r>
              <a:rPr lang="en-US" sz="1800" i="0" baseline="30000" dirty="0">
                <a:effectLst/>
                <a:latin typeface="Times New Roman" panose="02020603050405020304" pitchFamily="18" charset="0"/>
                <a:cs typeface="Times New Roman" panose="02020603050405020304" pitchFamily="18" charset="0"/>
              </a:rPr>
              <a:t>23 </a:t>
            </a:r>
            <a:r>
              <a:rPr lang="en-US" sz="1800" i="0" dirty="0">
                <a:effectLst/>
                <a:latin typeface="Times New Roman" panose="02020603050405020304" pitchFamily="18" charset="0"/>
                <a:cs typeface="Times New Roman" panose="02020603050405020304" pitchFamily="18" charset="0"/>
              </a:rPr>
              <a:t>His master said to him, ‘Well done, good and faithful servant. You have been faithful over a little; I will set you over much. Enter into the joy of your master.’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81161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51250FA-F406-44A2-9788-7FAE15D279AA}"/>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Apostasy: False Shepherds (Hirelings)</a:t>
            </a:r>
          </a:p>
        </p:txBody>
      </p:sp>
      <p:sp>
        <p:nvSpPr>
          <p:cNvPr id="3" name="Content Placeholder 2">
            <a:extLst>
              <a:ext uri="{FF2B5EF4-FFF2-40B4-BE49-F238E27FC236}">
                <a16:creationId xmlns:a16="http://schemas.microsoft.com/office/drawing/2014/main" id="{140D4FF0-0FBC-4FE5-9ACF-A7840245EB04}"/>
              </a:ext>
            </a:extLst>
          </p:cNvPr>
          <p:cNvSpPr>
            <a:spLocks noGrp="1"/>
          </p:cNvSpPr>
          <p:nvPr>
            <p:ph idx="1"/>
          </p:nvPr>
        </p:nvSpPr>
        <p:spPr>
          <a:xfrm>
            <a:off x="1367624" y="2490436"/>
            <a:ext cx="9708995" cy="3567173"/>
          </a:xfrm>
        </p:spPr>
        <p:txBody>
          <a:bodyPr anchor="ctr">
            <a:normAutofit/>
          </a:bodyPr>
          <a:lstStyle/>
          <a:p>
            <a:pPr marL="0" indent="0">
              <a:buNone/>
            </a:pPr>
            <a:r>
              <a:rPr lang="en-US" sz="1800" i="0" baseline="30000" dirty="0">
                <a:effectLst/>
                <a:latin typeface="Times New Roman" panose="02020603050405020304" pitchFamily="18" charset="0"/>
                <a:cs typeface="Times New Roman" panose="02020603050405020304" pitchFamily="18" charset="0"/>
              </a:rPr>
              <a:t>24 </a:t>
            </a:r>
            <a:r>
              <a:rPr lang="en-US" sz="1800" i="0" dirty="0">
                <a:effectLst/>
                <a:latin typeface="Times New Roman" panose="02020603050405020304" pitchFamily="18" charset="0"/>
                <a:cs typeface="Times New Roman" panose="02020603050405020304" pitchFamily="18" charset="0"/>
              </a:rPr>
              <a:t>He also who had received the one talent came forward, saying, ‘Master, I knew you to be a hard man (</a:t>
            </a:r>
            <a:r>
              <a:rPr lang="en-US" sz="1800" b="1" i="0" dirty="0">
                <a:effectLst/>
                <a:latin typeface="Times New Roman" panose="02020603050405020304" pitchFamily="18" charset="0"/>
                <a:cs typeface="Times New Roman" panose="02020603050405020304" pitchFamily="18" charset="0"/>
              </a:rPr>
              <a:t>your Gospel is harsh</a:t>
            </a:r>
            <a:r>
              <a:rPr lang="en-US" sz="1800" i="0" dirty="0">
                <a:effectLst/>
                <a:latin typeface="Times New Roman" panose="02020603050405020304" pitchFamily="18" charset="0"/>
                <a:cs typeface="Times New Roman" panose="02020603050405020304" pitchFamily="18" charset="0"/>
              </a:rPr>
              <a:t>), reaping where you did not sow, and gathering where you scattered no seed </a:t>
            </a:r>
            <a:r>
              <a:rPr lang="en-US" sz="1800" b="1" i="0" dirty="0">
                <a:effectLst/>
                <a:latin typeface="Times New Roman" panose="02020603050405020304" pitchFamily="18" charset="0"/>
                <a:cs typeface="Times New Roman" panose="02020603050405020304" pitchFamily="18" charset="0"/>
              </a:rPr>
              <a:t>(you are unjust), </a:t>
            </a:r>
            <a:r>
              <a:rPr lang="en-US" sz="1800" i="0" baseline="30000" dirty="0">
                <a:effectLst/>
                <a:latin typeface="Times New Roman" panose="02020603050405020304" pitchFamily="18" charset="0"/>
                <a:cs typeface="Times New Roman" panose="02020603050405020304" pitchFamily="18" charset="0"/>
              </a:rPr>
              <a:t>25 </a:t>
            </a:r>
            <a:r>
              <a:rPr lang="en-US" sz="1800" i="0" dirty="0">
                <a:effectLst/>
                <a:latin typeface="Times New Roman" panose="02020603050405020304" pitchFamily="18" charset="0"/>
                <a:cs typeface="Times New Roman" panose="02020603050405020304" pitchFamily="18" charset="0"/>
              </a:rPr>
              <a:t>so I was afraid </a:t>
            </a:r>
            <a:r>
              <a:rPr lang="en-US" sz="1800" b="1" i="0" dirty="0">
                <a:effectLst/>
                <a:latin typeface="Times New Roman" panose="02020603050405020304" pitchFamily="18" charset="0"/>
                <a:cs typeface="Times New Roman" panose="02020603050405020304" pitchFamily="18" charset="0"/>
              </a:rPr>
              <a:t>(I had no faith in you), </a:t>
            </a:r>
            <a:r>
              <a:rPr lang="en-US" sz="1800" i="0" dirty="0">
                <a:effectLst/>
                <a:latin typeface="Times New Roman" panose="02020603050405020304" pitchFamily="18" charset="0"/>
                <a:cs typeface="Times New Roman" panose="02020603050405020304" pitchFamily="18" charset="0"/>
              </a:rPr>
              <a:t>and I went and hid your talent in the ground (</a:t>
            </a:r>
            <a:r>
              <a:rPr lang="en-US" sz="1800" b="1" i="0" dirty="0">
                <a:effectLst/>
                <a:latin typeface="Times New Roman" panose="02020603050405020304" pitchFamily="18" charset="0"/>
                <a:cs typeface="Times New Roman" panose="02020603050405020304" pitchFamily="18" charset="0"/>
              </a:rPr>
              <a:t>refused to preach the Gospel</a:t>
            </a:r>
            <a:r>
              <a:rPr lang="en-US" sz="1800" i="0" dirty="0">
                <a:effectLst/>
                <a:latin typeface="Times New Roman" panose="02020603050405020304" pitchFamily="18" charset="0"/>
                <a:cs typeface="Times New Roman" panose="02020603050405020304" pitchFamily="18" charset="0"/>
              </a:rPr>
              <a:t>). Here, you have what is yours.’ </a:t>
            </a:r>
            <a:r>
              <a:rPr lang="en-US" sz="1800" i="0" baseline="30000" dirty="0">
                <a:effectLst/>
                <a:latin typeface="Times New Roman" panose="02020603050405020304" pitchFamily="18" charset="0"/>
                <a:cs typeface="Times New Roman" panose="02020603050405020304" pitchFamily="18" charset="0"/>
              </a:rPr>
              <a:t>26 </a:t>
            </a:r>
            <a:r>
              <a:rPr lang="en-US" sz="1800" i="0" dirty="0">
                <a:effectLst/>
                <a:latin typeface="Times New Roman" panose="02020603050405020304" pitchFamily="18" charset="0"/>
                <a:cs typeface="Times New Roman" panose="02020603050405020304" pitchFamily="18" charset="0"/>
              </a:rPr>
              <a:t>But his master answered him, ‘You wicked and slothful servant (</a:t>
            </a:r>
            <a:r>
              <a:rPr lang="en-US" sz="1800" b="1" i="0" dirty="0">
                <a:effectLst/>
                <a:latin typeface="Times New Roman" panose="02020603050405020304" pitchFamily="18" charset="0"/>
                <a:cs typeface="Times New Roman" panose="02020603050405020304" pitchFamily="18" charset="0"/>
              </a:rPr>
              <a:t>false teacher</a:t>
            </a:r>
            <a:r>
              <a:rPr lang="en-US" sz="1800" i="0" dirty="0">
                <a:effectLst/>
                <a:latin typeface="Times New Roman" panose="02020603050405020304" pitchFamily="18" charset="0"/>
                <a:cs typeface="Times New Roman" panose="02020603050405020304" pitchFamily="18" charset="0"/>
              </a:rPr>
              <a:t>)! You knew that I reap where I have not sown and gather where I scattered no seed (</a:t>
            </a:r>
            <a:r>
              <a:rPr lang="en-US" sz="1800" b="1" i="0" dirty="0">
                <a:effectLst/>
                <a:latin typeface="Times New Roman" panose="02020603050405020304" pitchFamily="18" charset="0"/>
                <a:cs typeface="Times New Roman" panose="02020603050405020304" pitchFamily="18" charset="0"/>
              </a:rPr>
              <a:t>You think you are doing the work that I should be doing)</a:t>
            </a:r>
            <a:r>
              <a:rPr lang="en-US" sz="1800" i="0" dirty="0">
                <a:effectLst/>
                <a:latin typeface="Times New Roman" panose="02020603050405020304" pitchFamily="18" charset="0"/>
                <a:cs typeface="Times New Roman" panose="02020603050405020304" pitchFamily="18" charset="0"/>
              </a:rPr>
              <a:t>? </a:t>
            </a:r>
            <a:r>
              <a:rPr lang="en-US" sz="1800" i="0" baseline="30000" dirty="0">
                <a:effectLst/>
                <a:latin typeface="Times New Roman" panose="02020603050405020304" pitchFamily="18" charset="0"/>
                <a:cs typeface="Times New Roman" panose="02020603050405020304" pitchFamily="18" charset="0"/>
              </a:rPr>
              <a:t>27 </a:t>
            </a:r>
            <a:r>
              <a:rPr lang="en-US" sz="1800" i="0" dirty="0">
                <a:effectLst/>
                <a:latin typeface="Times New Roman" panose="02020603050405020304" pitchFamily="18" charset="0"/>
                <a:cs typeface="Times New Roman" panose="02020603050405020304" pitchFamily="18" charset="0"/>
              </a:rPr>
              <a:t>Then you ought to have invested my money with the bankers </a:t>
            </a:r>
            <a:r>
              <a:rPr lang="en-US" sz="1800" b="1" i="0" dirty="0">
                <a:effectLst/>
                <a:latin typeface="Times New Roman" panose="02020603050405020304" pitchFamily="18" charset="0"/>
                <a:cs typeface="Times New Roman" panose="02020603050405020304" pitchFamily="18" charset="0"/>
              </a:rPr>
              <a:t>(You should have shared the Gospel with someone else who might have used it wisely), </a:t>
            </a:r>
            <a:r>
              <a:rPr lang="en-US" sz="1800" i="0" dirty="0">
                <a:effectLst/>
                <a:latin typeface="Times New Roman" panose="02020603050405020304" pitchFamily="18" charset="0"/>
                <a:cs typeface="Times New Roman" panose="02020603050405020304" pitchFamily="18" charset="0"/>
              </a:rPr>
              <a:t>and at my coming I should have received what was my own with interest. </a:t>
            </a:r>
            <a:r>
              <a:rPr lang="en-US" sz="1800" i="0" baseline="30000" dirty="0">
                <a:effectLst/>
                <a:latin typeface="Times New Roman" panose="02020603050405020304" pitchFamily="18" charset="0"/>
                <a:cs typeface="Times New Roman" panose="02020603050405020304" pitchFamily="18" charset="0"/>
              </a:rPr>
              <a:t>28 </a:t>
            </a:r>
            <a:r>
              <a:rPr lang="en-US" sz="1800" i="0" dirty="0">
                <a:effectLst/>
                <a:latin typeface="Times New Roman" panose="02020603050405020304" pitchFamily="18" charset="0"/>
                <a:cs typeface="Times New Roman" panose="02020603050405020304" pitchFamily="18" charset="0"/>
              </a:rPr>
              <a:t>So take the talent from him and give it to him who has the ten talents. </a:t>
            </a:r>
            <a:r>
              <a:rPr lang="en-US" sz="1800" i="0" baseline="30000" dirty="0">
                <a:effectLst/>
                <a:latin typeface="Times New Roman" panose="02020603050405020304" pitchFamily="18" charset="0"/>
                <a:cs typeface="Times New Roman" panose="02020603050405020304" pitchFamily="18" charset="0"/>
              </a:rPr>
              <a:t>29 </a:t>
            </a:r>
            <a:r>
              <a:rPr lang="en-US" sz="1800" i="0" dirty="0">
                <a:effectLst/>
                <a:latin typeface="Times New Roman" panose="02020603050405020304" pitchFamily="18" charset="0"/>
                <a:cs typeface="Times New Roman" panose="02020603050405020304" pitchFamily="18" charset="0"/>
              </a:rPr>
              <a:t>For to everyone who has (</a:t>
            </a:r>
            <a:r>
              <a:rPr lang="en-US" sz="1800" b="1" i="0" dirty="0">
                <a:effectLst/>
                <a:latin typeface="Times New Roman" panose="02020603050405020304" pitchFamily="18" charset="0"/>
                <a:cs typeface="Times New Roman" panose="02020603050405020304" pitchFamily="18" charset="0"/>
              </a:rPr>
              <a:t>faith</a:t>
            </a:r>
            <a:r>
              <a:rPr lang="en-US" sz="1800" i="0" dirty="0">
                <a:effectLst/>
                <a:latin typeface="Times New Roman" panose="02020603050405020304" pitchFamily="18" charset="0"/>
                <a:cs typeface="Times New Roman" panose="02020603050405020304" pitchFamily="18" charset="0"/>
              </a:rPr>
              <a:t>) will more be given, and he will have an abundance. But from the one who has not (</a:t>
            </a:r>
            <a:r>
              <a:rPr lang="en-US" sz="1800" b="1" i="0" dirty="0">
                <a:effectLst/>
                <a:latin typeface="Times New Roman" panose="02020603050405020304" pitchFamily="18" charset="0"/>
                <a:cs typeface="Times New Roman" panose="02020603050405020304" pitchFamily="18" charset="0"/>
              </a:rPr>
              <a:t>no faith in the Gospel</a:t>
            </a:r>
            <a:r>
              <a:rPr lang="en-US" sz="1800" i="0" dirty="0">
                <a:effectLst/>
                <a:latin typeface="Times New Roman" panose="02020603050405020304" pitchFamily="18" charset="0"/>
                <a:cs typeface="Times New Roman" panose="02020603050405020304" pitchFamily="18" charset="0"/>
              </a:rPr>
              <a:t>), even what he has will be taken away. </a:t>
            </a:r>
            <a:r>
              <a:rPr lang="en-US" sz="1800" i="0" baseline="30000" dirty="0">
                <a:effectLst/>
                <a:latin typeface="Times New Roman" panose="02020603050405020304" pitchFamily="18" charset="0"/>
                <a:cs typeface="Times New Roman" panose="02020603050405020304" pitchFamily="18" charset="0"/>
              </a:rPr>
              <a:t>30 </a:t>
            </a:r>
            <a:r>
              <a:rPr lang="en-US" sz="1800" i="0" dirty="0">
                <a:effectLst/>
                <a:latin typeface="Times New Roman" panose="02020603050405020304" pitchFamily="18" charset="0"/>
                <a:cs typeface="Times New Roman" panose="02020603050405020304" pitchFamily="18" charset="0"/>
              </a:rPr>
              <a:t>And cast the worthless servant into the outer darkness </a:t>
            </a:r>
            <a:r>
              <a:rPr lang="en-US" sz="1800" b="1" i="0" dirty="0">
                <a:effectLst/>
                <a:latin typeface="Times New Roman" panose="02020603050405020304" pitchFamily="18" charset="0"/>
                <a:cs typeface="Times New Roman" panose="02020603050405020304" pitchFamily="18" charset="0"/>
              </a:rPr>
              <a:t>(Woe to me if I do not preach the Gospel). </a:t>
            </a:r>
            <a:r>
              <a:rPr lang="en-US" sz="1800" i="0" dirty="0">
                <a:effectLst/>
                <a:latin typeface="Times New Roman" panose="02020603050405020304" pitchFamily="18" charset="0"/>
                <a:cs typeface="Times New Roman" panose="02020603050405020304" pitchFamily="18" charset="0"/>
              </a:rPr>
              <a:t>In that place there will be weeping and gnashing of teeth.’</a:t>
            </a:r>
            <a:endParaRPr lang="en-US" sz="1800" dirty="0"/>
          </a:p>
        </p:txBody>
      </p:sp>
    </p:spTree>
    <p:extLst>
      <p:ext uri="{BB962C8B-B14F-4D97-AF65-F5344CB8AC3E}">
        <p14:creationId xmlns:p14="http://schemas.microsoft.com/office/powerpoint/2010/main" val="4283346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393E33C-2FDA-4BEA-853A-F2C1BEEA3807}"/>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Apostasy: Female Pastors</a:t>
            </a:r>
          </a:p>
        </p:txBody>
      </p:sp>
      <p:sp>
        <p:nvSpPr>
          <p:cNvPr id="3" name="Content Placeholder 2">
            <a:extLst>
              <a:ext uri="{FF2B5EF4-FFF2-40B4-BE49-F238E27FC236}">
                <a16:creationId xmlns:a16="http://schemas.microsoft.com/office/drawing/2014/main" id="{9775295E-D01B-42D8-BB0E-F26FC988F42F}"/>
              </a:ext>
            </a:extLst>
          </p:cNvPr>
          <p:cNvSpPr>
            <a:spLocks noGrp="1"/>
          </p:cNvSpPr>
          <p:nvPr>
            <p:ph idx="1"/>
          </p:nvPr>
        </p:nvSpPr>
        <p:spPr>
          <a:xfrm>
            <a:off x="1222646" y="2341848"/>
            <a:ext cx="10729868" cy="4292217"/>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Let a woman learn quietly with all submissiveness. </a:t>
            </a: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I (</a:t>
            </a:r>
            <a:r>
              <a:rPr lang="en-US" sz="1800" b="1" i="0" dirty="0">
                <a:effectLst/>
                <a:latin typeface="Times New Roman" panose="02020603050405020304" pitchFamily="18" charset="0"/>
                <a:cs typeface="Times New Roman" panose="02020603050405020304" pitchFamily="18" charset="0"/>
              </a:rPr>
              <a:t>as inspired by God) </a:t>
            </a:r>
            <a:r>
              <a:rPr lang="en-US" sz="1800" b="0" i="0" dirty="0">
                <a:effectLst/>
                <a:latin typeface="Times New Roman" panose="02020603050405020304" pitchFamily="18" charset="0"/>
                <a:cs typeface="Times New Roman" panose="02020603050405020304" pitchFamily="18" charset="0"/>
              </a:rPr>
              <a:t>do not permit a woman to teach </a:t>
            </a:r>
            <a:r>
              <a:rPr lang="en-US" sz="1800" b="1" i="0" dirty="0">
                <a:effectLst/>
                <a:latin typeface="Times New Roman" panose="02020603050405020304" pitchFamily="18" charset="0"/>
                <a:cs typeface="Times New Roman" panose="02020603050405020304" pitchFamily="18" charset="0"/>
              </a:rPr>
              <a:t>(preach) </a:t>
            </a:r>
            <a:r>
              <a:rPr lang="en-US" sz="1800" b="0" i="0" dirty="0">
                <a:effectLst/>
                <a:latin typeface="Times New Roman" panose="02020603050405020304" pitchFamily="18" charset="0"/>
                <a:cs typeface="Times New Roman" panose="02020603050405020304" pitchFamily="18" charset="0"/>
              </a:rPr>
              <a:t>or to exercise authority over a man (</a:t>
            </a:r>
            <a:r>
              <a:rPr lang="en-US" sz="1800" b="1" i="0" dirty="0">
                <a:effectLst/>
                <a:latin typeface="Times New Roman" panose="02020603050405020304" pitchFamily="18" charset="0"/>
                <a:cs typeface="Times New Roman" panose="02020603050405020304" pitchFamily="18" charset="0"/>
              </a:rPr>
              <a:t>in church</a:t>
            </a:r>
            <a:r>
              <a:rPr lang="en-US" sz="1800" b="0" i="0" dirty="0">
                <a:effectLst/>
                <a:latin typeface="Times New Roman" panose="02020603050405020304" pitchFamily="18" charset="0"/>
                <a:cs typeface="Times New Roman" panose="02020603050405020304" pitchFamily="18" charset="0"/>
              </a:rPr>
              <a:t>); rather, she is to remain quiet. </a:t>
            </a:r>
            <a:r>
              <a:rPr lang="en-US" sz="1800" b="1" i="0" baseline="3000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For Adam was formed first (</a:t>
            </a:r>
            <a:r>
              <a:rPr lang="en-US" sz="1800" b="1" i="0" dirty="0">
                <a:effectLst/>
                <a:latin typeface="Times New Roman" panose="02020603050405020304" pitchFamily="18" charset="0"/>
                <a:cs typeface="Times New Roman" panose="02020603050405020304" pitchFamily="18" charset="0"/>
              </a:rPr>
              <a:t>this admonition is based on the order of creation</a:t>
            </a:r>
            <a:r>
              <a:rPr lang="en-US" sz="1800" b="0" i="0" dirty="0">
                <a:effectLst/>
                <a:latin typeface="Times New Roman" panose="02020603050405020304" pitchFamily="18" charset="0"/>
                <a:cs typeface="Times New Roman" panose="02020603050405020304" pitchFamily="18" charset="0"/>
              </a:rPr>
              <a:t>), then Eve; </a:t>
            </a:r>
            <a:r>
              <a:rPr lang="en-US" sz="1800" b="1" i="0" baseline="30000" dirty="0">
                <a:effectLst/>
                <a:latin typeface="Times New Roman" panose="02020603050405020304" pitchFamily="18" charset="0"/>
                <a:cs typeface="Times New Roman" panose="02020603050405020304" pitchFamily="18" charset="0"/>
              </a:rPr>
              <a:t>14 </a:t>
            </a:r>
            <a:r>
              <a:rPr lang="en-US" sz="1800" b="0" i="0" dirty="0">
                <a:effectLst/>
                <a:latin typeface="Times New Roman" panose="02020603050405020304" pitchFamily="18" charset="0"/>
                <a:cs typeface="Times New Roman" panose="02020603050405020304" pitchFamily="18" charset="0"/>
              </a:rPr>
              <a:t>and Adam was not deceived, but the woman was deceived </a:t>
            </a:r>
            <a:r>
              <a:rPr lang="en-US" sz="1800" b="1" i="0" dirty="0">
                <a:effectLst/>
                <a:latin typeface="Times New Roman" panose="02020603050405020304" pitchFamily="18" charset="0"/>
                <a:cs typeface="Times New Roman" panose="02020603050405020304" pitchFamily="18" charset="0"/>
              </a:rPr>
              <a:t>(and should have gone to her husband before believing Satan)</a:t>
            </a:r>
            <a:r>
              <a:rPr lang="en-US" sz="1800" b="0" i="0" dirty="0">
                <a:effectLst/>
                <a:latin typeface="Times New Roman" panose="02020603050405020304" pitchFamily="18" charset="0"/>
                <a:cs typeface="Times New Roman" panose="02020603050405020304" pitchFamily="18" charset="0"/>
              </a:rPr>
              <a:t> and became a transgressor (</a:t>
            </a:r>
            <a:r>
              <a:rPr lang="en-US" sz="1800" b="1" i="0" dirty="0">
                <a:effectLst/>
                <a:latin typeface="Times New Roman" panose="02020603050405020304" pitchFamily="18" charset="0"/>
                <a:cs typeface="Times New Roman" panose="02020603050405020304" pitchFamily="18" charset="0"/>
              </a:rPr>
              <a:t>Genesis 3:16). </a:t>
            </a:r>
            <a:r>
              <a:rPr lang="en-US" sz="1800" b="1" i="0" baseline="30000" dirty="0">
                <a:effectLst/>
                <a:latin typeface="Times New Roman" panose="02020603050405020304" pitchFamily="18" charset="0"/>
                <a:cs typeface="Times New Roman" panose="02020603050405020304" pitchFamily="18" charset="0"/>
              </a:rPr>
              <a:t>15 </a:t>
            </a:r>
            <a:r>
              <a:rPr lang="en-US" sz="1800" b="0" i="0" dirty="0">
                <a:effectLst/>
                <a:latin typeface="Times New Roman" panose="02020603050405020304" pitchFamily="18" charset="0"/>
                <a:cs typeface="Times New Roman" panose="02020603050405020304" pitchFamily="18" charset="0"/>
              </a:rPr>
              <a:t>Yet she will be saved through childbearing (</a:t>
            </a:r>
            <a:r>
              <a:rPr lang="en-US" sz="1800" b="1" i="0" dirty="0">
                <a:effectLst/>
                <a:latin typeface="Times New Roman" panose="02020603050405020304" pitchFamily="18" charset="0"/>
                <a:cs typeface="Times New Roman" panose="02020603050405020304" pitchFamily="18" charset="0"/>
              </a:rPr>
              <a:t>and sharing the faith with her offspring)—</a:t>
            </a:r>
            <a:r>
              <a:rPr lang="en-US" sz="1800" b="0" i="0" dirty="0">
                <a:effectLst/>
                <a:latin typeface="Times New Roman" panose="02020603050405020304" pitchFamily="18" charset="0"/>
                <a:cs typeface="Times New Roman" panose="02020603050405020304" pitchFamily="18" charset="0"/>
              </a:rPr>
              <a:t>if they continue in faith and love and holiness, with self-control (I Timothy 2:11-15).</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057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9C57AFE-2A47-486C-BF6C-6C66889CA134}"/>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Apostasy: Female Pastors</a:t>
            </a:r>
          </a:p>
        </p:txBody>
      </p:sp>
      <p:sp>
        <p:nvSpPr>
          <p:cNvPr id="3" name="Content Placeholder 2">
            <a:extLst>
              <a:ext uri="{FF2B5EF4-FFF2-40B4-BE49-F238E27FC236}">
                <a16:creationId xmlns:a16="http://schemas.microsoft.com/office/drawing/2014/main" id="{DB234E9B-F92F-4554-85FE-55EEA5F80201}"/>
              </a:ext>
            </a:extLst>
          </p:cNvPr>
          <p:cNvSpPr>
            <a:spLocks noGrp="1"/>
          </p:cNvSpPr>
          <p:nvPr>
            <p:ph idx="1"/>
          </p:nvPr>
        </p:nvSpPr>
        <p:spPr>
          <a:xfrm>
            <a:off x="1222645" y="2341848"/>
            <a:ext cx="10655223" cy="4329540"/>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33 </a:t>
            </a:r>
            <a:r>
              <a:rPr lang="en-US" sz="1800" b="0" i="0" dirty="0">
                <a:effectLst/>
                <a:latin typeface="Times New Roman" panose="02020603050405020304" pitchFamily="18" charset="0"/>
                <a:cs typeface="Times New Roman" panose="02020603050405020304" pitchFamily="18" charset="0"/>
              </a:rPr>
              <a:t>For God is not a God of confusion but of peace.</a:t>
            </a:r>
          </a:p>
          <a:p>
            <a:pPr marL="0" indent="0">
              <a:buNone/>
            </a:pPr>
            <a:r>
              <a:rPr lang="en-US" sz="1800" b="0" i="0" dirty="0">
                <a:effectLst/>
                <a:latin typeface="Times New Roman" panose="02020603050405020304" pitchFamily="18" charset="0"/>
                <a:cs typeface="Times New Roman" panose="02020603050405020304" pitchFamily="18" charset="0"/>
              </a:rPr>
              <a:t>As in all the </a:t>
            </a:r>
            <a:r>
              <a:rPr lang="en-US" sz="1800" b="1" i="0" dirty="0">
                <a:effectLst/>
                <a:latin typeface="Times New Roman" panose="02020603050405020304" pitchFamily="18" charset="0"/>
                <a:cs typeface="Times New Roman" panose="02020603050405020304" pitchFamily="18" charset="0"/>
              </a:rPr>
              <a:t>(true) </a:t>
            </a:r>
            <a:r>
              <a:rPr lang="en-US" sz="1800" b="0" i="0" dirty="0">
                <a:effectLst/>
                <a:latin typeface="Times New Roman" panose="02020603050405020304" pitchFamily="18" charset="0"/>
                <a:cs typeface="Times New Roman" panose="02020603050405020304" pitchFamily="18" charset="0"/>
              </a:rPr>
              <a:t>churches of the saints, </a:t>
            </a:r>
            <a:r>
              <a:rPr lang="en-US" sz="1800" b="1" i="0" baseline="30000" dirty="0">
                <a:effectLst/>
                <a:latin typeface="Times New Roman" panose="02020603050405020304" pitchFamily="18" charset="0"/>
                <a:cs typeface="Times New Roman" panose="02020603050405020304" pitchFamily="18" charset="0"/>
              </a:rPr>
              <a:t>34 </a:t>
            </a:r>
            <a:r>
              <a:rPr lang="en-US" sz="1800" b="0" i="0" dirty="0">
                <a:effectLst/>
                <a:latin typeface="Times New Roman" panose="02020603050405020304" pitchFamily="18" charset="0"/>
                <a:cs typeface="Times New Roman" panose="02020603050405020304" pitchFamily="18" charset="0"/>
              </a:rPr>
              <a:t>the women should keep silent in the churches. For they are not permitted to speak (</a:t>
            </a:r>
            <a:r>
              <a:rPr lang="en-US" sz="1800" b="1" i="0" dirty="0">
                <a:effectLst/>
                <a:latin typeface="Times New Roman" panose="02020603050405020304" pitchFamily="18" charset="0"/>
                <a:cs typeface="Times New Roman" panose="02020603050405020304" pitchFamily="18" charset="0"/>
              </a:rPr>
              <a:t>preach), </a:t>
            </a:r>
            <a:r>
              <a:rPr lang="en-US" sz="1800" b="0" i="0" dirty="0">
                <a:effectLst/>
                <a:latin typeface="Times New Roman" panose="02020603050405020304" pitchFamily="18" charset="0"/>
                <a:cs typeface="Times New Roman" panose="02020603050405020304" pitchFamily="18" charset="0"/>
              </a:rPr>
              <a:t>but should be in submission, as the Law (</a:t>
            </a:r>
            <a:r>
              <a:rPr lang="en-US" sz="1800" b="1" i="0" dirty="0">
                <a:effectLst/>
                <a:latin typeface="Times New Roman" panose="02020603050405020304" pitchFamily="18" charset="0"/>
                <a:cs typeface="Times New Roman" panose="02020603050405020304" pitchFamily="18" charset="0"/>
              </a:rPr>
              <a:t>Genesis 3:16 – ‘…he shall rule over you) </a:t>
            </a:r>
            <a:r>
              <a:rPr lang="en-US" sz="1800" b="0" i="0" dirty="0">
                <a:effectLst/>
                <a:latin typeface="Times New Roman" panose="02020603050405020304" pitchFamily="18" charset="0"/>
                <a:cs typeface="Times New Roman" panose="02020603050405020304" pitchFamily="18" charset="0"/>
              </a:rPr>
              <a:t>also says. </a:t>
            </a:r>
            <a:r>
              <a:rPr lang="en-US" sz="1800" b="1" i="0" baseline="30000" dirty="0">
                <a:effectLst/>
                <a:latin typeface="Times New Roman" panose="02020603050405020304" pitchFamily="18" charset="0"/>
                <a:cs typeface="Times New Roman" panose="02020603050405020304" pitchFamily="18" charset="0"/>
              </a:rPr>
              <a:t>35 </a:t>
            </a:r>
            <a:r>
              <a:rPr lang="en-US" sz="1800" b="0" i="0" dirty="0">
                <a:effectLst/>
                <a:latin typeface="Times New Roman" panose="02020603050405020304" pitchFamily="18" charset="0"/>
                <a:cs typeface="Times New Roman" panose="02020603050405020304" pitchFamily="18" charset="0"/>
              </a:rPr>
              <a:t>If there is anything they desire to learn, let them ask their husbands (</a:t>
            </a:r>
            <a:r>
              <a:rPr lang="en-US" sz="1800" b="1" i="0" dirty="0">
                <a:effectLst/>
                <a:latin typeface="Times New Roman" panose="02020603050405020304" pitchFamily="18" charset="0"/>
                <a:cs typeface="Times New Roman" panose="02020603050405020304" pitchFamily="18" charset="0"/>
              </a:rPr>
              <a:t>who is the head of the household</a:t>
            </a:r>
            <a:r>
              <a:rPr lang="en-US" sz="1800" b="0" i="0" dirty="0">
                <a:effectLst/>
                <a:latin typeface="Times New Roman" panose="02020603050405020304" pitchFamily="18" charset="0"/>
                <a:cs typeface="Times New Roman" panose="02020603050405020304" pitchFamily="18" charset="0"/>
              </a:rPr>
              <a:t>) at home. For it is shameful for a woman to speak (</a:t>
            </a:r>
            <a:r>
              <a:rPr lang="en-US" sz="1800" b="1" i="0" dirty="0">
                <a:effectLst/>
                <a:latin typeface="Times New Roman" panose="02020603050405020304" pitchFamily="18" charset="0"/>
                <a:cs typeface="Times New Roman" panose="02020603050405020304" pitchFamily="18" charset="0"/>
              </a:rPr>
              <a:t>preach) </a:t>
            </a:r>
            <a:r>
              <a:rPr lang="en-US" sz="1800" b="0" i="0" dirty="0">
                <a:effectLst/>
                <a:latin typeface="Times New Roman" panose="02020603050405020304" pitchFamily="18" charset="0"/>
                <a:cs typeface="Times New Roman" panose="02020603050405020304" pitchFamily="18" charset="0"/>
              </a:rPr>
              <a:t>in church.</a:t>
            </a:r>
          </a:p>
          <a:p>
            <a:pPr marL="0" indent="0">
              <a:buNone/>
            </a:pPr>
            <a:r>
              <a:rPr lang="en-US" sz="1800" b="1" i="0" baseline="30000" dirty="0">
                <a:effectLst/>
                <a:latin typeface="Times New Roman" panose="02020603050405020304" pitchFamily="18" charset="0"/>
                <a:cs typeface="Times New Roman" panose="02020603050405020304" pitchFamily="18" charset="0"/>
              </a:rPr>
              <a:t>36 </a:t>
            </a:r>
            <a:r>
              <a:rPr lang="en-US" sz="1800" b="0" i="0" dirty="0">
                <a:effectLst/>
                <a:latin typeface="Times New Roman" panose="02020603050405020304" pitchFamily="18" charset="0"/>
                <a:cs typeface="Times New Roman" panose="02020603050405020304" pitchFamily="18" charset="0"/>
              </a:rPr>
              <a:t>Or was it from you that the word of God came? Or are you the only ones it has reached? </a:t>
            </a:r>
            <a:r>
              <a:rPr lang="en-US" sz="1800" b="1" i="0" baseline="30000" dirty="0">
                <a:effectLst/>
                <a:latin typeface="Times New Roman" panose="02020603050405020304" pitchFamily="18" charset="0"/>
                <a:cs typeface="Times New Roman" panose="02020603050405020304" pitchFamily="18" charset="0"/>
              </a:rPr>
              <a:t>37 </a:t>
            </a:r>
            <a:r>
              <a:rPr lang="en-US" sz="1800" b="0" i="0" dirty="0">
                <a:effectLst/>
                <a:latin typeface="Times New Roman" panose="02020603050405020304" pitchFamily="18" charset="0"/>
                <a:cs typeface="Times New Roman" panose="02020603050405020304" pitchFamily="18" charset="0"/>
              </a:rPr>
              <a:t>If anyone thinks that he is a prophet, or spiritual, he should acknowledge that the things I am writing to you are </a:t>
            </a:r>
            <a:r>
              <a:rPr lang="en-US" sz="1800" b="1" i="0" dirty="0">
                <a:effectLst/>
                <a:latin typeface="Times New Roman" panose="02020603050405020304" pitchFamily="18" charset="0"/>
                <a:cs typeface="Times New Roman" panose="02020603050405020304" pitchFamily="18" charset="0"/>
              </a:rPr>
              <a:t>a command of the Lord</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38 </a:t>
            </a:r>
            <a:r>
              <a:rPr lang="en-US" sz="1800" b="0" i="0" dirty="0">
                <a:effectLst/>
                <a:latin typeface="Times New Roman" panose="02020603050405020304" pitchFamily="18" charset="0"/>
                <a:cs typeface="Times New Roman" panose="02020603050405020304" pitchFamily="18" charset="0"/>
              </a:rPr>
              <a:t>If anyone does not recognize this (</a:t>
            </a:r>
            <a:r>
              <a:rPr lang="en-US" sz="1800" b="1" i="0" dirty="0">
                <a:effectLst/>
                <a:latin typeface="Times New Roman" panose="02020603050405020304" pitchFamily="18" charset="0"/>
                <a:cs typeface="Times New Roman" panose="02020603050405020304" pitchFamily="18" charset="0"/>
              </a:rPr>
              <a:t>that women are not to preach in the church</a:t>
            </a:r>
            <a:r>
              <a:rPr lang="en-US" sz="1800" b="0" i="0" dirty="0">
                <a:effectLst/>
                <a:latin typeface="Times New Roman" panose="02020603050405020304" pitchFamily="18" charset="0"/>
                <a:cs typeface="Times New Roman" panose="02020603050405020304" pitchFamily="18" charset="0"/>
              </a:rPr>
              <a:t>), he is not recognized (</a:t>
            </a:r>
            <a:r>
              <a:rPr lang="en-US" sz="1800" b="1" i="0" dirty="0">
                <a:effectLst/>
                <a:latin typeface="Times New Roman" panose="02020603050405020304" pitchFamily="18" charset="0"/>
                <a:cs typeface="Times New Roman" panose="02020603050405020304" pitchFamily="18" charset="0"/>
              </a:rPr>
              <a:t>they will continue on in ignorance and in rebellion against God</a:t>
            </a:r>
            <a:r>
              <a:rPr lang="en-US" sz="1800" b="0" i="0" dirty="0">
                <a:effectLst/>
                <a:latin typeface="Times New Roman" panose="02020603050405020304" pitchFamily="18" charset="0"/>
                <a:cs typeface="Times New Roman" panose="02020603050405020304" pitchFamily="18" charset="0"/>
              </a:rPr>
              <a:t>) (I Corinthians 14:33-38).  </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b="1" i="0" dirty="0">
                <a:effectLst/>
                <a:latin typeface="Times New Roman" panose="02020603050405020304" pitchFamily="18" charset="0"/>
                <a:cs typeface="Times New Roman" panose="02020603050405020304" pitchFamily="18" charset="0"/>
              </a:rPr>
              <a:t>Churches that employ female pastors </a:t>
            </a:r>
            <a:r>
              <a:rPr lang="en-US" sz="1800" b="1" dirty="0">
                <a:latin typeface="Times New Roman" panose="02020603050405020304" pitchFamily="18" charset="0"/>
                <a:cs typeface="Times New Roman" panose="02020603050405020304" pitchFamily="18" charset="0"/>
              </a:rPr>
              <a:t>will be ignored and their prayers, and the prayers of the congregation, will not make it past the ceiling.</a:t>
            </a:r>
            <a:endParaRPr lang="en-US" sz="1800" b="1" i="0" dirty="0">
              <a:effectLst/>
              <a:latin typeface="Times New Roman" panose="02020603050405020304" pitchFamily="18"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2334276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B6B6F67-4A36-43A6-AD9F-B3B0D6480ED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True Church Of The End Times</a:t>
            </a:r>
          </a:p>
        </p:txBody>
      </p:sp>
      <p:sp>
        <p:nvSpPr>
          <p:cNvPr id="3" name="Content Placeholder 2">
            <a:extLst>
              <a:ext uri="{FF2B5EF4-FFF2-40B4-BE49-F238E27FC236}">
                <a16:creationId xmlns:a16="http://schemas.microsoft.com/office/drawing/2014/main" id="{6BD1DA1E-5535-49B9-9E29-0DE1F9E084A2}"/>
              </a:ext>
            </a:extLst>
          </p:cNvPr>
          <p:cNvSpPr>
            <a:spLocks noGrp="1"/>
          </p:cNvSpPr>
          <p:nvPr>
            <p:ph idx="1"/>
          </p:nvPr>
        </p:nvSpPr>
        <p:spPr>
          <a:xfrm>
            <a:off x="1222646" y="2177170"/>
            <a:ext cx="10907862" cy="4531540"/>
          </a:xfrm>
        </p:spPr>
        <p:txBody>
          <a:bodyPr anchor="ctr">
            <a:normAutofit lnSpcReduction="10000"/>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“And to the angel of the church in Philadelphia write: ‘The words of the holy one, the true one, who has the key of David, who opens and no one will shut, who shuts and no one opens.</a:t>
            </a:r>
          </a:p>
          <a:p>
            <a:pPr marL="0" indent="0">
              <a:buNone/>
            </a:pP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“‘I know your works (</a:t>
            </a:r>
            <a:r>
              <a:rPr lang="en-US" sz="1800" b="1" i="0" dirty="0">
                <a:effectLst/>
                <a:latin typeface="Times New Roman" panose="02020603050405020304" pitchFamily="18" charset="0"/>
                <a:cs typeface="Times New Roman" panose="02020603050405020304" pitchFamily="18" charset="0"/>
              </a:rPr>
              <a:t>the work of God is to believe in the one He has sent</a:t>
            </a:r>
            <a:r>
              <a:rPr lang="en-US" sz="1800" b="0" i="0" dirty="0">
                <a:effectLst/>
                <a:latin typeface="Times New Roman" panose="02020603050405020304" pitchFamily="18" charset="0"/>
                <a:cs typeface="Times New Roman" panose="02020603050405020304" pitchFamily="18" charset="0"/>
              </a:rPr>
              <a:t>). Behold, I have set before you an open door </a:t>
            </a:r>
            <a:r>
              <a:rPr lang="en-US" sz="1800" b="1" i="0" dirty="0">
                <a:effectLst/>
                <a:latin typeface="Times New Roman" panose="02020603050405020304" pitchFamily="18" charset="0"/>
                <a:cs typeface="Times New Roman" panose="02020603050405020304" pitchFamily="18" charset="0"/>
              </a:rPr>
              <a:t>(to the kingdom of heaven), </a:t>
            </a:r>
            <a:r>
              <a:rPr lang="en-US" sz="1800" b="0" i="0" dirty="0">
                <a:effectLst/>
                <a:latin typeface="Times New Roman" panose="02020603050405020304" pitchFamily="18" charset="0"/>
                <a:cs typeface="Times New Roman" panose="02020603050405020304" pitchFamily="18" charset="0"/>
              </a:rPr>
              <a:t>which no one is able to shut. I know that you have but little power </a:t>
            </a:r>
            <a:r>
              <a:rPr lang="en-US" sz="1800" b="1" i="0" dirty="0">
                <a:effectLst/>
                <a:latin typeface="Times New Roman" panose="02020603050405020304" pitchFamily="18" charset="0"/>
                <a:cs typeface="Times New Roman" panose="02020603050405020304" pitchFamily="18" charset="0"/>
              </a:rPr>
              <a:t>(your numbers are small), </a:t>
            </a:r>
            <a:r>
              <a:rPr lang="en-US" sz="1800" b="0" i="0" dirty="0">
                <a:effectLst/>
                <a:latin typeface="Times New Roman" panose="02020603050405020304" pitchFamily="18" charset="0"/>
                <a:cs typeface="Times New Roman" panose="02020603050405020304" pitchFamily="18" charset="0"/>
              </a:rPr>
              <a:t>and yet you have kept my word </a:t>
            </a:r>
            <a:r>
              <a:rPr lang="en-US" sz="1800" b="1" i="0" dirty="0">
                <a:effectLst/>
                <a:latin typeface="Times New Roman" panose="02020603050405020304" pitchFamily="18" charset="0"/>
                <a:cs typeface="Times New Roman" panose="02020603050405020304" pitchFamily="18" charset="0"/>
              </a:rPr>
              <a:t>(My Gospel) </a:t>
            </a:r>
            <a:r>
              <a:rPr lang="en-US" sz="1800" b="0" i="0" dirty="0">
                <a:effectLst/>
                <a:latin typeface="Times New Roman" panose="02020603050405020304" pitchFamily="18" charset="0"/>
                <a:cs typeface="Times New Roman" panose="02020603050405020304" pitchFamily="18" charset="0"/>
              </a:rPr>
              <a:t>and have not denied my name. </a:t>
            </a: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Behold, I will make those of the synagogue of Satan (</a:t>
            </a:r>
            <a:r>
              <a:rPr lang="en-US" sz="1800" b="1" i="0" dirty="0">
                <a:effectLst/>
                <a:latin typeface="Times New Roman" panose="02020603050405020304" pitchFamily="18" charset="0"/>
                <a:cs typeface="Times New Roman" panose="02020603050405020304" pitchFamily="18" charset="0"/>
              </a:rPr>
              <a:t>who reject the Gospel</a:t>
            </a:r>
            <a:r>
              <a:rPr lang="en-US" sz="1800" b="0" i="0" dirty="0">
                <a:effectLst/>
                <a:latin typeface="Times New Roman" panose="02020603050405020304" pitchFamily="18" charset="0"/>
                <a:cs typeface="Times New Roman" panose="02020603050405020304" pitchFamily="18" charset="0"/>
              </a:rPr>
              <a:t>) who say that they are Jews and are not </a:t>
            </a:r>
            <a:r>
              <a:rPr lang="en-US" sz="1800" b="1" i="0" dirty="0">
                <a:effectLst/>
                <a:latin typeface="Times New Roman" panose="02020603050405020304" pitchFamily="18" charset="0"/>
                <a:cs typeface="Times New Roman" panose="02020603050405020304" pitchFamily="18" charset="0"/>
              </a:rPr>
              <a:t>(Not descendants of Abraham by faith – Galatians 3:7)</a:t>
            </a:r>
            <a:r>
              <a:rPr lang="en-US" sz="1800" b="0" i="0" dirty="0">
                <a:effectLst/>
                <a:latin typeface="Times New Roman" panose="02020603050405020304" pitchFamily="18" charset="0"/>
                <a:cs typeface="Times New Roman" panose="02020603050405020304" pitchFamily="18" charset="0"/>
              </a:rPr>
              <a:t>, but lie—behold, I will make them come and bow down (</a:t>
            </a:r>
            <a:r>
              <a:rPr lang="en-US" sz="1800" b="1" i="0" dirty="0">
                <a:effectLst/>
                <a:latin typeface="Times New Roman" panose="02020603050405020304" pitchFamily="18" charset="0"/>
                <a:cs typeface="Times New Roman" panose="02020603050405020304" pitchFamily="18" charset="0"/>
              </a:rPr>
              <a:t>in repentance) </a:t>
            </a:r>
            <a:r>
              <a:rPr lang="en-US" sz="1800" b="0" i="0" dirty="0">
                <a:effectLst/>
                <a:latin typeface="Times New Roman" panose="02020603050405020304" pitchFamily="18" charset="0"/>
                <a:cs typeface="Times New Roman" panose="02020603050405020304" pitchFamily="18" charset="0"/>
              </a:rPr>
              <a:t>before your feet </a:t>
            </a:r>
            <a:r>
              <a:rPr lang="en-US" sz="1800" b="1" i="0" dirty="0">
                <a:effectLst/>
                <a:latin typeface="Times New Roman" panose="02020603050405020304" pitchFamily="18" charset="0"/>
                <a:cs typeface="Times New Roman" panose="02020603050405020304" pitchFamily="18" charset="0"/>
              </a:rPr>
              <a:t>(during the Millennium</a:t>
            </a:r>
            <a:r>
              <a:rPr lang="en-US" sz="1800" b="0" i="0" dirty="0">
                <a:effectLst/>
                <a:latin typeface="Times New Roman" panose="02020603050405020304" pitchFamily="18" charset="0"/>
                <a:cs typeface="Times New Roman" panose="02020603050405020304" pitchFamily="18" charset="0"/>
              </a:rPr>
              <a:t>), and they will learn that I have loved you. </a:t>
            </a: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Because you have kept my word about patient endurance </a:t>
            </a:r>
            <a:r>
              <a:rPr lang="en-US" sz="1800" b="1" i="0" dirty="0">
                <a:effectLst/>
                <a:latin typeface="Times New Roman" panose="02020603050405020304" pitchFamily="18" charset="0"/>
                <a:cs typeface="Times New Roman" panose="02020603050405020304" pitchFamily="18" charset="0"/>
              </a:rPr>
              <a:t>(amid persecution), </a:t>
            </a:r>
            <a:r>
              <a:rPr lang="en-US" sz="1800" b="0" i="0" dirty="0">
                <a:effectLst/>
                <a:latin typeface="Times New Roman" panose="02020603050405020304" pitchFamily="18" charset="0"/>
                <a:cs typeface="Times New Roman" panose="02020603050405020304" pitchFamily="18" charset="0"/>
              </a:rPr>
              <a:t>I will keep you from the hour of trial </a:t>
            </a:r>
            <a:r>
              <a:rPr lang="en-US" sz="1800" b="1" i="0" dirty="0">
                <a:effectLst/>
                <a:latin typeface="Times New Roman" panose="02020603050405020304" pitchFamily="18" charset="0"/>
                <a:cs typeface="Times New Roman" panose="02020603050405020304" pitchFamily="18" charset="0"/>
              </a:rPr>
              <a:t>(the tribulation) </a:t>
            </a:r>
            <a:r>
              <a:rPr lang="en-US" sz="1800" b="0" i="0" dirty="0">
                <a:effectLst/>
                <a:latin typeface="Times New Roman" panose="02020603050405020304" pitchFamily="18" charset="0"/>
                <a:cs typeface="Times New Roman" panose="02020603050405020304" pitchFamily="18" charset="0"/>
              </a:rPr>
              <a:t>that is coming on the whole world, to try those who dwell on the earth </a:t>
            </a:r>
            <a:r>
              <a:rPr lang="en-US" sz="1800" b="1" i="0" dirty="0">
                <a:effectLst/>
                <a:latin typeface="Times New Roman" panose="02020603050405020304" pitchFamily="18" charset="0"/>
                <a:cs typeface="Times New Roman" panose="02020603050405020304" pitchFamily="18" charset="0"/>
              </a:rPr>
              <a:t>(I will judge all who dwell upon the earth but the church will be kep</a:t>
            </a:r>
            <a:r>
              <a:rPr lang="en-US" sz="1800" b="1" dirty="0">
                <a:latin typeface="Times New Roman" panose="02020603050405020304" pitchFamily="18" charset="0"/>
                <a:cs typeface="Times New Roman" panose="02020603050405020304" pitchFamily="18" charset="0"/>
              </a:rPr>
              <a:t>t from it)</a:t>
            </a:r>
            <a:r>
              <a:rPr lang="en-US" sz="1800" b="1"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I am coming soon. Hold fast what you have </a:t>
            </a:r>
            <a:r>
              <a:rPr lang="en-US" sz="1800" b="1" i="0" dirty="0">
                <a:effectLst/>
                <a:latin typeface="Times New Roman" panose="02020603050405020304" pitchFamily="18" charset="0"/>
                <a:cs typeface="Times New Roman" panose="02020603050405020304" pitchFamily="18" charset="0"/>
              </a:rPr>
              <a:t>(Remain in the faith), </a:t>
            </a:r>
            <a:r>
              <a:rPr lang="en-US" sz="1800" b="0" i="0" dirty="0">
                <a:effectLst/>
                <a:latin typeface="Times New Roman" panose="02020603050405020304" pitchFamily="18" charset="0"/>
                <a:cs typeface="Times New Roman" panose="02020603050405020304" pitchFamily="18" charset="0"/>
              </a:rPr>
              <a:t>so that no one may seize your crown. </a:t>
            </a: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The one who conquers </a:t>
            </a:r>
            <a:r>
              <a:rPr lang="en-US" sz="1800" b="1" i="0" dirty="0">
                <a:effectLst/>
                <a:latin typeface="Times New Roman" panose="02020603050405020304" pitchFamily="18" charset="0"/>
                <a:cs typeface="Times New Roman" panose="02020603050405020304" pitchFamily="18" charset="0"/>
              </a:rPr>
              <a:t>(remains in the faith)</a:t>
            </a:r>
            <a:r>
              <a:rPr lang="en-US" sz="1800" b="0" i="0" dirty="0">
                <a:effectLst/>
                <a:latin typeface="Times New Roman" panose="02020603050405020304" pitchFamily="18" charset="0"/>
                <a:cs typeface="Times New Roman" panose="02020603050405020304" pitchFamily="18" charset="0"/>
              </a:rPr>
              <a:t>, I will make him a pillar in the temple of my God. Never shall he go out of it, and I will write on him the name of my God, and the name of the city of my God, the new Jerusalem, which comes down from my God out of heaven, and my own new name. </a:t>
            </a:r>
            <a:r>
              <a:rPr lang="en-US" sz="1800" b="1" i="0" baseline="3000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He who has an ear, let him hear what the Spirit says to the churches.’</a:t>
            </a:r>
          </a:p>
          <a:p>
            <a:pPr marL="0" indent="0">
              <a:buNone/>
            </a:pPr>
            <a:r>
              <a:rPr lang="en-US" sz="1800" b="1" i="0" dirty="0">
                <a:effectLst/>
                <a:latin typeface="Times New Roman" panose="02020603050405020304" pitchFamily="18" charset="0"/>
                <a:cs typeface="Times New Roman" panose="02020603050405020304" pitchFamily="18" charset="0"/>
              </a:rPr>
              <a:t>Special Note: There are very few churches tha</a:t>
            </a:r>
            <a:r>
              <a:rPr lang="en-US" sz="1800" b="1" dirty="0">
                <a:latin typeface="Times New Roman" panose="02020603050405020304" pitchFamily="18" charset="0"/>
                <a:cs typeface="Times New Roman" panose="02020603050405020304" pitchFamily="18" charset="0"/>
              </a:rPr>
              <a:t>t actually preach the Gospel in the Western Hemisphere.  The churches in Asia and Africa are under severe persecution from communism and Islam and it is uncertain if they are remaining faithful.</a:t>
            </a:r>
            <a:endParaRPr lang="en-US" sz="1800" b="1" i="0" dirty="0">
              <a:effectLst/>
              <a:latin typeface="Times New Roman" panose="02020603050405020304" pitchFamily="18"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4273488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AAC980B-703B-4230-AFF0-0BB1A78C5851}"/>
              </a:ext>
            </a:extLst>
          </p:cNvPr>
          <p:cNvSpPr>
            <a:spLocks noGrp="1"/>
          </p:cNvSpPr>
          <p:nvPr>
            <p:ph type="title"/>
          </p:nvPr>
        </p:nvSpPr>
        <p:spPr>
          <a:xfrm>
            <a:off x="905070" y="635714"/>
            <a:ext cx="10318134" cy="1376780"/>
          </a:xfrm>
        </p:spPr>
        <p:txBody>
          <a:bodyPr>
            <a:normAutofit/>
          </a:bodyPr>
          <a:lstStyle/>
          <a:p>
            <a:r>
              <a:rPr lang="en-US" sz="4000">
                <a:solidFill>
                  <a:srgbClr val="FFFFFF"/>
                </a:solidFill>
              </a:rPr>
              <a:t>Great Wickedness: The Result of Apostasy</a:t>
            </a:r>
          </a:p>
        </p:txBody>
      </p:sp>
      <p:sp>
        <p:nvSpPr>
          <p:cNvPr id="3" name="Content Placeholder 2">
            <a:extLst>
              <a:ext uri="{FF2B5EF4-FFF2-40B4-BE49-F238E27FC236}">
                <a16:creationId xmlns:a16="http://schemas.microsoft.com/office/drawing/2014/main" id="{5143DAD5-43CF-451F-A1A4-9A844DCFA67A}"/>
              </a:ext>
            </a:extLst>
          </p:cNvPr>
          <p:cNvSpPr>
            <a:spLocks noGrp="1"/>
          </p:cNvSpPr>
          <p:nvPr>
            <p:ph idx="1"/>
          </p:nvPr>
        </p:nvSpPr>
        <p:spPr>
          <a:xfrm>
            <a:off x="1222646" y="2177170"/>
            <a:ext cx="10907862" cy="4550201"/>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watch yourselves lest your hearts be weighed down with dissipation and drunkenness and cares of this life, and that day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day 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come upon you suddenly like a trap (Luke 21:34).  </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First of all, you must understand that in the last days scoffers will come, scoffing and following their own evil desires.  They will say, “Where is this ‘coming’ he promised?  Ever since our fathers died, everything goes on as it has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(like the days of Noah)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since the beginning of creation.” But they deliberately forget that long ago by God’s word the heavens existed and the earth was formed out of water and with water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did not happen by chance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By water also the world of that time was deluged and destroyed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during the time of Noah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By the same word, the present heavens and earth are reserved for fire, being kept for the day of judgment and destruction of ungodly men (II Peter 3:3-5).</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understand this, that in the last days there will come times of difficulty.  For people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(including ‘Christians)’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be lovers of self, lovers of money, proud, arrogant, abusive, disobedient to their parents, ungrateful, unholy, heartless, unappeasable, slanderous, without self-control, brutal, not loving good, treacherous, reckless, swollen with conceit, lovers of pleasure rather than lovers of God, having the appearance of godliness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pay lip service to a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denying its power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believe God’s law has no authority over them)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(II Timothy 3:1-5).  </a:t>
            </a:r>
          </a:p>
          <a:p>
            <a:pPr marL="0" indent="0">
              <a:buNone/>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088420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51CBB6D-A694-42AF-A82A-211F1ECC843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Great Wickedness cont.</a:t>
            </a:r>
          </a:p>
        </p:txBody>
      </p:sp>
      <p:sp>
        <p:nvSpPr>
          <p:cNvPr id="3" name="Content Placeholder 2">
            <a:extLst>
              <a:ext uri="{FF2B5EF4-FFF2-40B4-BE49-F238E27FC236}">
                <a16:creationId xmlns:a16="http://schemas.microsoft.com/office/drawing/2014/main" id="{956B40F7-F621-4ACC-9F98-ACAC1363EF50}"/>
              </a:ext>
            </a:extLst>
          </p:cNvPr>
          <p:cNvSpPr>
            <a:spLocks noGrp="1"/>
          </p:cNvSpPr>
          <p:nvPr>
            <p:ph idx="1"/>
          </p:nvPr>
        </p:nvSpPr>
        <p:spPr>
          <a:xfrm>
            <a:off x="1222646" y="2341848"/>
            <a:ext cx="10748530" cy="4320209"/>
          </a:xfrm>
        </p:spPr>
        <p:txBody>
          <a:bodyPr anchor="ctr">
            <a:normAutofit/>
          </a:bodyPr>
          <a:lstStyle/>
          <a:p>
            <a:pPr marL="0" marR="0" indent="0">
              <a:spcBef>
                <a:spcPts val="0"/>
              </a:spcBef>
              <a:spcAft>
                <a:spcPts val="0"/>
              </a:spcAft>
              <a:buNone/>
            </a:pP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For the wrath of God is revealed from heaven against all ungodliness and unrighteousness of men, who by their unrighteousness suppress the truth (</a:t>
            </a:r>
            <a:r>
              <a:rPr lang="en-US" sz="1800" b="1" i="0" dirty="0">
                <a:effectLst/>
                <a:latin typeface="Times New Roman" panose="02020603050405020304" pitchFamily="18" charset="0"/>
                <a:cs typeface="Times New Roman" panose="02020603050405020304" pitchFamily="18" charset="0"/>
              </a:rPr>
              <a:t>they are atheists or believe in false gods and teach others their foolishness</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19 </a:t>
            </a:r>
            <a:r>
              <a:rPr lang="en-US" sz="1800" b="0" i="0" dirty="0">
                <a:effectLst/>
                <a:latin typeface="Times New Roman" panose="02020603050405020304" pitchFamily="18" charset="0"/>
                <a:cs typeface="Times New Roman" panose="02020603050405020304" pitchFamily="18" charset="0"/>
              </a:rPr>
              <a:t>For what can be known about God is plain to them, because God has shown it to them. </a:t>
            </a:r>
            <a:r>
              <a:rPr lang="en-US" sz="1800" b="1" i="0" baseline="30000" dirty="0">
                <a:effectLst/>
                <a:latin typeface="Times New Roman" panose="02020603050405020304" pitchFamily="18" charset="0"/>
                <a:cs typeface="Times New Roman" panose="02020603050405020304" pitchFamily="18" charset="0"/>
              </a:rPr>
              <a:t>20 </a:t>
            </a:r>
            <a:r>
              <a:rPr lang="en-US" sz="1800" b="0" i="0" dirty="0">
                <a:effectLst/>
                <a:latin typeface="Times New Roman" panose="02020603050405020304" pitchFamily="18" charset="0"/>
                <a:cs typeface="Times New Roman" panose="02020603050405020304" pitchFamily="18" charset="0"/>
              </a:rPr>
              <a:t>For his invisible attributes, namely, his eternal power and divine nature, have been clearly perceived, ever since the creation (</a:t>
            </a:r>
            <a:r>
              <a:rPr lang="en-US" sz="1800" b="1" i="0" dirty="0">
                <a:effectLst/>
                <a:latin typeface="Times New Roman" panose="02020603050405020304" pitchFamily="18" charset="0"/>
                <a:cs typeface="Times New Roman" panose="02020603050405020304" pitchFamily="18" charset="0"/>
              </a:rPr>
              <a:t>not evolution</a:t>
            </a:r>
            <a:r>
              <a:rPr lang="en-US" sz="1800" b="0" i="0" dirty="0">
                <a:effectLst/>
                <a:latin typeface="Times New Roman" panose="02020603050405020304" pitchFamily="18" charset="0"/>
                <a:cs typeface="Times New Roman" panose="02020603050405020304" pitchFamily="18" charset="0"/>
              </a:rPr>
              <a:t>) of the world, in the things that have been made. So they are without excuse.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although they knew God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as creator of the universe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did not honor him as God or give thanks to him, but they became futile in their thinking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irrational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their foolish hearts were darkened.  Claiming to be wise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smarter than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became fools,</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exchanged the glory of the immortal God for images resembling mortal man and birds and animals and creeping things.  Therefore God gave them up in the lusts of their hearts to impurity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Holy Spirit no longer restrained them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the dishonoring of their bodies among themselves,</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because they exchanged the truth about God for a lie and worshiped and served the creature rather than the Creator, who is blessed forever! Amen.</a:t>
            </a:r>
          </a:p>
          <a:p>
            <a:pPr marL="0" marR="0" indent="0">
              <a:spcBef>
                <a:spcPts val="0"/>
              </a:spcBef>
              <a:spcAft>
                <a:spcPts val="0"/>
              </a:spcAft>
              <a:buNone/>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60082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B9F23E7-4D88-4790-91E5-44E30918D5F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Eschatological Theory cont.</a:t>
            </a:r>
          </a:p>
        </p:txBody>
      </p:sp>
      <p:sp>
        <p:nvSpPr>
          <p:cNvPr id="3" name="Content Placeholder 2">
            <a:extLst>
              <a:ext uri="{FF2B5EF4-FFF2-40B4-BE49-F238E27FC236}">
                <a16:creationId xmlns:a16="http://schemas.microsoft.com/office/drawing/2014/main" id="{1723BF9E-A76C-4A5E-BB11-AB86A7DE6932}"/>
              </a:ext>
            </a:extLst>
          </p:cNvPr>
          <p:cNvSpPr>
            <a:spLocks noGrp="1"/>
          </p:cNvSpPr>
          <p:nvPr>
            <p:ph idx="1"/>
          </p:nvPr>
        </p:nvSpPr>
        <p:spPr>
          <a:xfrm>
            <a:off x="1222646" y="2341848"/>
            <a:ext cx="10813844" cy="4338870"/>
          </a:xfrm>
        </p:spPr>
        <p:txBody>
          <a:bodyPr anchor="ctr">
            <a:normAutofit/>
          </a:bodyPr>
          <a:lstStyle/>
          <a:p>
            <a:pPr marL="0" indent="0">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Eusebius (the Schism of Nepos, Book 7) records a part of this debate regarding the millennium in which there was a departure from literalism to allegorism in 265 A.D.  This began the suppression of dispensationalism until it began to fully reemerge with John Darby </a:t>
            </a:r>
            <a:r>
              <a:rPr lang="en-US" sz="2000" b="1" dirty="0">
                <a:latin typeface="Times New Roman" panose="02020603050405020304" pitchFamily="18" charset="0"/>
                <a:ea typeface="Calibri" panose="020F0502020204030204" pitchFamily="34" charset="0"/>
                <a:cs typeface="Times New Roman" panose="02020603050405020304" pitchFamily="18" charset="0"/>
              </a:rPr>
              <a:t>about 1840</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If the context of scripture is literal, then it is to be taken literally.  If </a:t>
            </a:r>
            <a:r>
              <a:rPr lang="en-US" sz="2000" dirty="0">
                <a:latin typeface="Times New Roman" panose="02020603050405020304" pitchFamily="18" charset="0"/>
                <a:ea typeface="Calibri" panose="020F0502020204030204" pitchFamily="34" charset="0"/>
                <a:cs typeface="Times New Roman" panose="02020603050405020304" pitchFamily="18" charset="0"/>
              </a:rPr>
              <a:t>the context is allegorical, only then is it to be taken allegorically.  The Book of Revelation was written to be taken literally, not allegorically.  The allegorical interpretation “takes away from the words of the book of this prophecy (Revelation 22:19).”  The events of Revelation are literally going to happen at some future time and to claim that they will only happen metaphorically is a serious doctrinal error that has severe consequences.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775532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E5B72E8-9C9B-4F45-A824-7252BC7E9447}"/>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Great Wickedness cont.</a:t>
            </a:r>
          </a:p>
        </p:txBody>
      </p:sp>
      <p:sp>
        <p:nvSpPr>
          <p:cNvPr id="3" name="Content Placeholder 2">
            <a:extLst>
              <a:ext uri="{FF2B5EF4-FFF2-40B4-BE49-F238E27FC236}">
                <a16:creationId xmlns:a16="http://schemas.microsoft.com/office/drawing/2014/main" id="{8C16EC58-2AE2-4FFF-9CEA-51D1D41E6923}"/>
              </a:ext>
            </a:extLst>
          </p:cNvPr>
          <p:cNvSpPr>
            <a:spLocks noGrp="1"/>
          </p:cNvSpPr>
          <p:nvPr>
            <p:ph idx="1"/>
          </p:nvPr>
        </p:nvSpPr>
        <p:spPr>
          <a:xfrm>
            <a:off x="1222646" y="2354089"/>
            <a:ext cx="10757860" cy="4298637"/>
          </a:xfrm>
        </p:spPr>
        <p:txBody>
          <a:bodyPr anchor="ctr">
            <a:normAutofit/>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this reason God gave them up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as punishment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dishonorable passions. For their women exchanged natural relations for those that are contrary to nature;</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men likewise gave up natural relations with women and were consumed with passion for one another, men committing shameless acts with men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(as in the days of Lot)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receiving in themselves the due penalty for their error (Romans 1:21-27).</a:t>
            </a: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since they did not see fit to acknowledge God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after God ‘turned them over’ to homosexuality they still did not repent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God gave them up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the point where repentance became even less likely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a debased mind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were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moroned</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by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do what ought not to be done. They were filled with all manner of unrighteousness, evil, covetousness, malice. They are full of envy, murder, strife, deceit, maliciousness. They are gossips, slanderers, haters of God, insolent, haughty, boastful, inventors of evil, disobedient to parents, foolish, faithless, heartless, ruthless. Though they know God's righteous decree that those who practice such things deserve to die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eternal damnation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not only do them but give approval to those who practice them (Romans 1:18-32).</a:t>
            </a:r>
          </a:p>
          <a:p>
            <a:pPr marL="0" indent="0">
              <a:buNone/>
            </a:pPr>
            <a:endParaRPr lang="en-US" sz="1700" dirty="0"/>
          </a:p>
        </p:txBody>
      </p:sp>
    </p:spTree>
    <p:extLst>
      <p:ext uri="{BB962C8B-B14F-4D97-AF65-F5344CB8AC3E}">
        <p14:creationId xmlns:p14="http://schemas.microsoft.com/office/powerpoint/2010/main" val="144465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98A3157-3A9B-415C-9709-7FF10CE475A3}"/>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Great Wickedness cont.</a:t>
            </a:r>
          </a:p>
        </p:txBody>
      </p:sp>
      <p:sp>
        <p:nvSpPr>
          <p:cNvPr id="3" name="Content Placeholder 2">
            <a:extLst>
              <a:ext uri="{FF2B5EF4-FFF2-40B4-BE49-F238E27FC236}">
                <a16:creationId xmlns:a16="http://schemas.microsoft.com/office/drawing/2014/main" id="{7618732F-6FEF-4D80-9E1F-3107CC010685}"/>
              </a:ext>
            </a:extLst>
          </p:cNvPr>
          <p:cNvSpPr>
            <a:spLocks noGrp="1"/>
          </p:cNvSpPr>
          <p:nvPr>
            <p:ph idx="1"/>
          </p:nvPr>
        </p:nvSpPr>
        <p:spPr>
          <a:xfrm>
            <a:off x="1222646" y="2341848"/>
            <a:ext cx="10701876" cy="4282887"/>
          </a:xfrm>
        </p:spPr>
        <p:txBody>
          <a:bodyPr anchor="ctr">
            <a:normAutofit/>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our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(Israel’s/Type and shadow of the end times judgement)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offenses are many in your sight, and our sins testify against us.  Our offenses are ever with us, and we acknowledge our iniquities: rebellion and treachery against the Lord, turning our backs on our God, inciting revolt and oppression, uttering lies our hearts have conceived. So justice is driven back, and righteousness stands at a distance; truth has stumbled in the streets, honesty cannot enter.  Truth is nowhere to be found, and whoever shuns evil becomes a prey.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Lord looked and was displeased.  He saw that there was no one, he was appalled that there was no one to intervene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that evil had completely silenced good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 his own arm achieved salvation for him, and his own righteousness sustained him.  He put on righteousness as his breastplate, and the helmet of salvation on his head; he put on the garments of vengeance and wrapped himself in zeal as in a cloak.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According to what they have done, so will he repay wrath to his enemies and retribution to his foes; he will repay the islands their due (Isaiah 59:12-18).</a:t>
            </a:r>
          </a:p>
          <a:p>
            <a:pPr marL="0" marR="0" indent="0">
              <a:spcBef>
                <a:spcPts val="0"/>
              </a:spcBef>
              <a:spcAft>
                <a:spcPts val="0"/>
              </a:spcAft>
              <a:buNone/>
            </a:pP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900" dirty="0"/>
          </a:p>
        </p:txBody>
      </p:sp>
    </p:spTree>
    <p:extLst>
      <p:ext uri="{BB962C8B-B14F-4D97-AF65-F5344CB8AC3E}">
        <p14:creationId xmlns:p14="http://schemas.microsoft.com/office/powerpoint/2010/main" val="6640212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BBECC79-D94E-4606-BD88-DF1CBA1262F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Great Wickedness cont.</a:t>
            </a:r>
          </a:p>
        </p:txBody>
      </p:sp>
      <p:sp>
        <p:nvSpPr>
          <p:cNvPr id="3" name="Content Placeholder 2">
            <a:extLst>
              <a:ext uri="{FF2B5EF4-FFF2-40B4-BE49-F238E27FC236}">
                <a16:creationId xmlns:a16="http://schemas.microsoft.com/office/drawing/2014/main" id="{2D8BDDC4-EF29-488F-A32E-1FB9B3F8FB47}"/>
              </a:ext>
            </a:extLst>
          </p:cNvPr>
          <p:cNvSpPr>
            <a:spLocks noGrp="1"/>
          </p:cNvSpPr>
          <p:nvPr>
            <p:ph idx="1"/>
          </p:nvPr>
        </p:nvSpPr>
        <p:spPr>
          <a:xfrm>
            <a:off x="1367624" y="2490436"/>
            <a:ext cx="9708995" cy="3567173"/>
          </a:xfrm>
        </p:spPr>
        <p:txBody>
          <a:bodyPr anchor="ctr">
            <a:normAutofit/>
          </a:bodyPr>
          <a:lstStyle/>
          <a:p>
            <a:pPr marL="0" indent="0">
              <a:spcBef>
                <a:spcPts val="0"/>
              </a:spcBef>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Why do the nations rage and the peoples plot in vain?  The kings of the earth set themselves, and the rulers take counsel together, against the Lord and against his Anointed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 and His Church)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saying, “Let us burst their bonds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(God’s law)</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apart and cast away their cords from us (Psalms 2:1-3).”</a:t>
            </a:r>
          </a:p>
          <a:p>
            <a:pPr marL="0" marR="0" indent="0">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if that wicked servant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shepherd/pastor)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says to himself, ‘My master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delayed,’ and begins to beat his fellow servants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(those who are faithful to God’s Word)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eats and drinks with drunkards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curry favor with the world),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master of that servant will come on a day when he does not expect him and at an hour he does not know and will cut him to pieces and put him with the hypocrites.  In that place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hell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there will be weeping and gnashing of teeth (Matthew 24:48-51).</a:t>
            </a:r>
          </a:p>
          <a:p>
            <a:pPr marL="0" indent="0">
              <a:buNone/>
            </a:pPr>
            <a:endParaRPr lang="en-US" sz="2200" dirty="0"/>
          </a:p>
        </p:txBody>
      </p:sp>
    </p:spTree>
    <p:extLst>
      <p:ext uri="{BB962C8B-B14F-4D97-AF65-F5344CB8AC3E}">
        <p14:creationId xmlns:p14="http://schemas.microsoft.com/office/powerpoint/2010/main" val="4201224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1C61220-F846-42A6-85BE-618F8463C9B9}"/>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Two: The Rapture</a:t>
            </a:r>
          </a:p>
        </p:txBody>
      </p:sp>
      <p:sp>
        <p:nvSpPr>
          <p:cNvPr id="3" name="Content Placeholder 2">
            <a:extLst>
              <a:ext uri="{FF2B5EF4-FFF2-40B4-BE49-F238E27FC236}">
                <a16:creationId xmlns:a16="http://schemas.microsoft.com/office/drawing/2014/main" id="{EA940C0B-A3B7-4AE4-83A0-A0752084754F}"/>
              </a:ext>
            </a:extLst>
          </p:cNvPr>
          <p:cNvSpPr>
            <a:spLocks noGrp="1"/>
          </p:cNvSpPr>
          <p:nvPr>
            <p:ph idx="1"/>
          </p:nvPr>
        </p:nvSpPr>
        <p:spPr>
          <a:xfrm>
            <a:off x="1222645" y="2177170"/>
            <a:ext cx="10907863" cy="4615516"/>
          </a:xfrm>
        </p:spPr>
        <p:txBody>
          <a:bodyPr anchor="ctr">
            <a:no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as were the days of Noah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 preacher of righteousness who was removed before God’s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 will be the coming of the Son of Man.  For as in those days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great wickedness and violence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before the flood they were eating and drinking, marrying and giving in marriage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(maintaining daily routines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until the day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when Noah entered the ark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escape God’s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they were unaware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God’s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until the flood came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(seven days later)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swept them all away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 will be the coming of the Son of Man.  Then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(Prior to the day 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two men will be in the field; one will be taken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the rapture)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one left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go through tribulation).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Two women will be grinding at the mill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(prior to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one will be taken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the rapture)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one left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go through tribulation).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Life will not be going on normally during the bowl judgments prior to Christ’s return, life will be going on normally prior to the rapture.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Likewise also as it was in the days of Lot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(extreme sexual perversion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did eat, they drank, they bought, they sold, they planted, they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builded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(everything going on normally);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the same day that Lot went out of Sodom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removed from judgment at God’s command)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rained fire and brimstone from heaven, and destroyed them all.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Even thus shall it be in the day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when the Son of man is revealed (Luke 17:28-30).</a:t>
            </a:r>
          </a:p>
          <a:p>
            <a:pPr marL="0" indent="0">
              <a:buNone/>
            </a:pPr>
            <a:r>
              <a:rPr lang="en-US" sz="1800" b="1" dirty="0">
                <a:latin typeface="Times New Roman" panose="02020603050405020304" pitchFamily="18" charset="0"/>
                <a:cs typeface="Times New Roman" panose="02020603050405020304" pitchFamily="18" charset="0"/>
              </a:rPr>
              <a:t>Special Note: When the stories of Noah and Lot are juxtaposed on these passages, this is the result.</a:t>
            </a:r>
          </a:p>
          <a:p>
            <a:pPr marL="0" indent="0">
              <a:buNone/>
            </a:pPr>
            <a:r>
              <a:rPr lang="en-US" sz="1800" b="1" dirty="0">
                <a:latin typeface="Times New Roman" panose="02020603050405020304" pitchFamily="18" charset="0"/>
                <a:cs typeface="Times New Roman" panose="02020603050405020304" pitchFamily="18" charset="0"/>
              </a:rPr>
              <a:t>Special Note: Jesus is addressing the men who would one day pastor his church in Matthew 24 and 25 and should be read in that context.</a:t>
            </a:r>
          </a:p>
        </p:txBody>
      </p:sp>
    </p:spTree>
    <p:extLst>
      <p:ext uri="{BB962C8B-B14F-4D97-AF65-F5344CB8AC3E}">
        <p14:creationId xmlns:p14="http://schemas.microsoft.com/office/powerpoint/2010/main" val="3451423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04542DD-B837-4917-8507-9255AAE0B8A4}"/>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Two: The Rapture</a:t>
            </a:r>
          </a:p>
        </p:txBody>
      </p:sp>
      <p:sp>
        <p:nvSpPr>
          <p:cNvPr id="3" name="Content Placeholder 2">
            <a:extLst>
              <a:ext uri="{FF2B5EF4-FFF2-40B4-BE49-F238E27FC236}">
                <a16:creationId xmlns:a16="http://schemas.microsoft.com/office/drawing/2014/main" id="{4FCBB680-1729-4459-A24A-92AFA76E8CAB}"/>
              </a:ext>
            </a:extLst>
          </p:cNvPr>
          <p:cNvSpPr>
            <a:spLocks noGrp="1"/>
          </p:cNvSpPr>
          <p:nvPr>
            <p:ph idx="1"/>
          </p:nvPr>
        </p:nvSpPr>
        <p:spPr>
          <a:xfrm>
            <a:off x="1222646" y="2341848"/>
            <a:ext cx="10559644" cy="4152258"/>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watch yourselves lest your hearts be weighed down with dissipation and drunkenness and cares of this life, and that day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day 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come upon you suddenly like a trap.  For it will come upon all who dwell on the face of the whole earth.  But stay awake at all times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(remain in the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praying that you may have the strength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resist apostasy and persecution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escape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(through the rapture)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all the things that are going to take place, and to stand before the Son of Man (Luke 21:34-36).</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I have placed before you an open door that no one can shut… Because you have kept my word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(my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about patient endurance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remained in the faith in the face of persecution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keep you from the hour of trial</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(the day 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is coming on the whole world, to try those who dwell on the earth (Revelation 3:10).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After this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(Christ’s counsel to the churches)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looked, and behold, a door standing open in heaven!  And the first voice, which I had heard speaking to me like 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trumpet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said,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Come up here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 will show you what must take place after this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(after the church age)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Revelation 4:1).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805607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E9FD18F-CBE3-4947-AA21-DF8F15F3CF71}"/>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Two: The Rapture cont.</a:t>
            </a:r>
          </a:p>
        </p:txBody>
      </p:sp>
      <p:sp>
        <p:nvSpPr>
          <p:cNvPr id="3" name="Content Placeholder 2">
            <a:extLst>
              <a:ext uri="{FF2B5EF4-FFF2-40B4-BE49-F238E27FC236}">
                <a16:creationId xmlns:a16="http://schemas.microsoft.com/office/drawing/2014/main" id="{C93F0970-261A-4AD1-B8DB-194DC7ED5DFD}"/>
              </a:ext>
            </a:extLst>
          </p:cNvPr>
          <p:cNvSpPr>
            <a:spLocks noGrp="1"/>
          </p:cNvSpPr>
          <p:nvPr>
            <p:ph idx="1"/>
          </p:nvPr>
        </p:nvSpPr>
        <p:spPr>
          <a:xfrm>
            <a:off x="1119322" y="2234452"/>
            <a:ext cx="10982481" cy="4502250"/>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Behold!  I tell you a mystery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rapture).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We shall not all sleep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death),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we shall all be changed, in a moment, in the twinkling of an eye, at the last trumpet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Come up here!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trumpet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latin typeface="Times New Roman" panose="02020603050405020304" pitchFamily="18" charset="0"/>
                <a:ea typeface="Calibri" panose="020F0502020204030204" pitchFamily="34" charset="0"/>
                <a:cs typeface="Times New Roman" panose="02020603050405020304" pitchFamily="18" charset="0"/>
              </a:rPr>
              <a:t>(</a:t>
            </a:r>
            <a:r>
              <a:rPr lang="en-US" sz="1800" b="1" dirty="0">
                <a:latin typeface="Times New Roman" panose="02020603050405020304" pitchFamily="18" charset="0"/>
                <a:ea typeface="Calibri" panose="020F0502020204030204" pitchFamily="34" charset="0"/>
                <a:cs typeface="Times New Roman" panose="02020603050405020304" pitchFamily="18" charset="0"/>
              </a:rPr>
              <a:t>Christ’s command</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will sound, and the dead will be raised imperishable, and we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(who are alive)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be changed (I Corinthians 15:51,52)</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we do not want you to be uninformed, brothers, about those who are asleep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(believers who have passed away),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you may not grieve as others do who have no hope.  For since we believe that Jesus died and rose again, even so, through Jesus, God will bring with him those who have fallen asleep.  For this we declare to you by a word from the Lord, that we who are alive, who are left until the coming of the Lord, will not precede those who have fallen asleep.  For the Lord himself will descend from heaven with a cry of command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Come up here!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with the voice of an archangel, and with the sound of the</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trumpet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Christ's command)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of God.  And the dead in Christ will rise first.  Then we who are alive, who are left, will be caught up together with them in the clouds to meet the Lord in the air, and so we will always be with the Lord (I Thessalonians 4:13-17). </a:t>
            </a: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The rapture occurrence is completely unlike those who are harvested at Christ’s second coming (Revelation 14:14-16).</a:t>
            </a:r>
          </a:p>
          <a:p>
            <a:pPr marL="0" indent="0">
              <a:buNone/>
            </a:pPr>
            <a:endParaRPr lang="en-US" sz="1500" dirty="0"/>
          </a:p>
        </p:txBody>
      </p:sp>
    </p:spTree>
    <p:extLst>
      <p:ext uri="{BB962C8B-B14F-4D97-AF65-F5344CB8AC3E}">
        <p14:creationId xmlns:p14="http://schemas.microsoft.com/office/powerpoint/2010/main" val="53479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5A825DD-79E7-4172-94E0-221DD6D96624}"/>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Side Note: What the Spirit Says to the Churches </a:t>
            </a:r>
          </a:p>
        </p:txBody>
      </p:sp>
      <p:sp>
        <p:nvSpPr>
          <p:cNvPr id="3" name="Content Placeholder 2">
            <a:extLst>
              <a:ext uri="{FF2B5EF4-FFF2-40B4-BE49-F238E27FC236}">
                <a16:creationId xmlns:a16="http://schemas.microsoft.com/office/drawing/2014/main" id="{B54B0CB5-7DF2-4D3C-8ED3-7C1D839584EC}"/>
              </a:ext>
            </a:extLst>
          </p:cNvPr>
          <p:cNvSpPr>
            <a:spLocks noGrp="1"/>
          </p:cNvSpPr>
          <p:nvPr>
            <p:ph idx="1"/>
          </p:nvPr>
        </p:nvSpPr>
        <p:spPr>
          <a:xfrm>
            <a:off x="1367624" y="2490436"/>
            <a:ext cx="9708995" cy="3567173"/>
          </a:xfrm>
        </p:spPr>
        <p:txBody>
          <a:bodyPr anchor="ctr">
            <a:normAutofit/>
          </a:bodyPr>
          <a:lstStyle/>
          <a:p>
            <a:pPr marL="0" indent="0">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If anyone has an ear, let him hear (Revelation 13:9).  The Holy Spirit is no longer speaking to the churches.</a:t>
            </a: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In the first three chapters of Revelation, Christ says, “He who has an ear, let him hear what the Spirit says to the churches (Revelation 2:7;11;17;29) and (Revelation 3:6;13;22) seven times.  The Spirit does not speak during the tribulation (after chapter four of Revelation) because he has taken himself, and the church, out of the way.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2634391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B285235-58C7-4157-8F7E-E8FF82495DDC}"/>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Two: The Rapture cont.</a:t>
            </a:r>
          </a:p>
        </p:txBody>
      </p:sp>
      <p:sp>
        <p:nvSpPr>
          <p:cNvPr id="3" name="Content Placeholder 2">
            <a:extLst>
              <a:ext uri="{FF2B5EF4-FFF2-40B4-BE49-F238E27FC236}">
                <a16:creationId xmlns:a16="http://schemas.microsoft.com/office/drawing/2014/main" id="{21033047-8B1D-487A-98EF-536396E44E3A}"/>
              </a:ext>
            </a:extLst>
          </p:cNvPr>
          <p:cNvSpPr>
            <a:spLocks noGrp="1"/>
          </p:cNvSpPr>
          <p:nvPr>
            <p:ph idx="1"/>
          </p:nvPr>
        </p:nvSpPr>
        <p:spPr>
          <a:xfrm>
            <a:off x="1119322" y="2393950"/>
            <a:ext cx="11069630" cy="4464050"/>
          </a:xfrm>
        </p:spPr>
        <p:txBody>
          <a:bodyPr anchor="ctr">
            <a:normAutofit lnSpcReduction="10000"/>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Your dead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live; their bodies shall rise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 Thessalonians 4:16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You who dwell in the dust, awake and sing for joy.  For your dew is a dew of light, and the earth will give birth to the dead.  Come, my people, enter into your chambers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(into my many rooms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John 14:2)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shut your doors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Matthew 25:11</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behind you; hide yourselves for a little while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(seven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until the fury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has passed by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(during the seven year tribulation).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behold, the Lord is coming out of his place to punish the inhabitants of the earth for their iniquity (Isaiah 26:20-21).</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 tell you, you are Peter, and on this rock I will build my church, and the gates of hell shall not prevail against it (Matthew 16:18).  However …Also it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was allowed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make war on the saints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(during the day 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to conquer them (Revelation 13:7).  </a:t>
            </a: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Antichrist will not prevail against or conquer the church but he will prevail against and conquer the tribulation Saints because they are not indwelt by the Holy Spirit.</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to wait for his Son from heaven, whom he raised from the dead, Jesus who delivers us from the wrath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day 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come (I Thessalonians 1:10).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the mystery of lawlessness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(Mystery Babylon)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already at work.  Only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Holy Spirit through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now restrains it will do so until he is taken out of the way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the rapture).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then the lawless one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be revealed … (II Thessalonians 2:8).</a:t>
            </a:r>
          </a:p>
          <a:p>
            <a:pPr marL="0" indent="0">
              <a:buNone/>
            </a:pP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3669318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FDAAA57-38FC-490F-93BF-1B6E15B6524C}"/>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Rapture: Parable of the Ten Virgins</a:t>
            </a:r>
          </a:p>
        </p:txBody>
      </p:sp>
      <p:sp>
        <p:nvSpPr>
          <p:cNvPr id="3" name="Content Placeholder 2">
            <a:extLst>
              <a:ext uri="{FF2B5EF4-FFF2-40B4-BE49-F238E27FC236}">
                <a16:creationId xmlns:a16="http://schemas.microsoft.com/office/drawing/2014/main" id="{05D92B67-7EDB-4AAE-AAE1-1F92FD917BC9}"/>
              </a:ext>
            </a:extLst>
          </p:cNvPr>
          <p:cNvSpPr>
            <a:spLocks noGrp="1"/>
          </p:cNvSpPr>
          <p:nvPr>
            <p:ph idx="1"/>
          </p:nvPr>
        </p:nvSpPr>
        <p:spPr>
          <a:xfrm>
            <a:off x="1119322" y="2197100"/>
            <a:ext cx="11069630" cy="4660900"/>
          </a:xfrm>
        </p:spPr>
        <p:txBody>
          <a:bodyPr anchor="ctr">
            <a:normAutofit lnSpcReduction="10000"/>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that time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end times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kingdom of heaven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(or entrance into 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be like ten virgins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took their lamps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went out to meet the bridegroom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Five of them were foolish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(proclaimed a different gospel-Galatians 1:7)</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five of them were wise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(proclaimed the Gospel of 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foolish ones took their lamps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 different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did not take any oil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(Holy Spirit)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with them.  The wise, however, took oil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(Holy Spirit)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jars along with their lamps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ensure they remain in the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bridegroom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was a long time in coming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(2000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they all became drowsy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(proclaimed the Gospel weakly)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fell asleep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(lost their passion for preaching the Gospel and the soon return of 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midnight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 late hour),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cry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someone associated with the wedding)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rang out: ‘Here’s the bridegroom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Come out to meet him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 is near, at the very gates-Matthew 24:33)!”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all of the virgins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woke up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surprise)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trimmed their lamps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(examined themselves to see if they were in the faith-I Corinthians 13:5)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foolish ones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said to the wise, ‘Give us some of your oil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(God had not opened their minds to understand the Scripture-Luke 24:45)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our lamps are going out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we proclaimed a different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(you could not endure sound doctrine-II Timothy 4:3).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replied, ‘there may not be enough for both us and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(we will not compromise the Gospel as you have)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Instead, go to those who sell oil and buy some for yourselves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 to the Lord in prayer and ask Him to open your minds to the Scriptures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14253044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E982894-2BB8-4433-AD47-890F04A4AB63}"/>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Rapture: Parable of Ten Virgins cont.</a:t>
            </a:r>
          </a:p>
        </p:txBody>
      </p:sp>
      <p:sp>
        <p:nvSpPr>
          <p:cNvPr id="3" name="Content Placeholder 2">
            <a:extLst>
              <a:ext uri="{FF2B5EF4-FFF2-40B4-BE49-F238E27FC236}">
                <a16:creationId xmlns:a16="http://schemas.microsoft.com/office/drawing/2014/main" id="{6807209B-0082-447E-865E-F1974892B9EA}"/>
              </a:ext>
            </a:extLst>
          </p:cNvPr>
          <p:cNvSpPr>
            <a:spLocks noGrp="1"/>
          </p:cNvSpPr>
          <p:nvPr>
            <p:ph idx="1"/>
          </p:nvPr>
        </p:nvSpPr>
        <p:spPr>
          <a:xfrm>
            <a:off x="1119322" y="2234452"/>
            <a:ext cx="11069630" cy="4558234"/>
          </a:xfrm>
        </p:spPr>
        <p:txBody>
          <a:bodyPr anchor="ctr">
            <a:normAutofit lnSpcReduction="10000"/>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while they were on their way to buy the oil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(when they should have had it all along)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bridegroom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arrived.  The virgins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(wise pastors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were ready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(remained in the faith-John 15:4</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went in with him to the wedding banquet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(Wedding Supper of the Lamb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 door was shut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rapture occurred and the foolish virgins were left behind).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Lord shut them in as he sealed the door for Noah and his family (Genesis 7:16)</a:t>
            </a: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Later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(while clinging to their false doctrines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others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(foolish pastors)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also came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prayer).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‘Sir!  Sir!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is the way they addressed the Savior they did not know)</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said, ‘Open the door for us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had been left behind to go through the tribulation)!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replied, ‘I tell you the truth, I don’t know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they were ashamed of 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(Romans 1:16).  </a:t>
            </a:r>
          </a:p>
          <a:p>
            <a:pPr marL="0" marR="0" indent="0">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10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Watch, therefore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 vigilant and remain in the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you know neither the day nor the hour (Matthew 25:1-13)</a:t>
            </a:r>
          </a:p>
          <a:p>
            <a:pPr marL="0" marR="0" indent="0">
              <a:spcBef>
                <a:spcPts val="0"/>
              </a:spcBef>
              <a:spcAft>
                <a:spcPts val="10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1000"/>
              </a:spcAft>
              <a:buNone/>
            </a:pPr>
            <a:r>
              <a:rPr lang="en-US" sz="1800" b="0" i="0" dirty="0">
                <a:effectLst/>
                <a:latin typeface="Times New Roman" panose="02020603050405020304" pitchFamily="18" charset="0"/>
                <a:cs typeface="Times New Roman" panose="02020603050405020304" pitchFamily="18" charset="0"/>
              </a:rPr>
              <a:t>Upon engagement, the groom promises that he will not drink wine until he drinks it with his bride at the feast. Then he goes to prepare a place for her. The groom’s father holds the final permission to go get the bride. When all is ready, the groom plans an ambush and carries his bride back to the long seven-day feast. Hmm, where did we hear this before? Why do you think Jesus reminded us of the Jewish traditions when He made His promises to us, His Bride?</a:t>
            </a:r>
            <a:r>
              <a:rPr lang="en-US" sz="1800" b="0" i="0" dirty="0">
                <a:latin typeface="Times New Roman" panose="02020603050405020304" pitchFamily="18" charset="0"/>
                <a:cs typeface="Times New Roman" panose="02020603050405020304" pitchFamily="18" charset="0"/>
              </a:rPr>
              <a:t> (Anna </a:t>
            </a:r>
            <a:r>
              <a:rPr lang="en-US" sz="1800" b="0" i="0" dirty="0" err="1">
                <a:latin typeface="Times New Roman" panose="02020603050405020304" pitchFamily="18" charset="0"/>
                <a:cs typeface="Times New Roman" panose="02020603050405020304" pitchFamily="18" charset="0"/>
              </a:rPr>
              <a:t>Osipov</a:t>
            </a:r>
            <a:r>
              <a:rPr lang="en-US" sz="1800" b="0" i="0" dirty="0">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3363147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0E0E1E2-52F2-45E9-86C9-1FDEC9A0D8B4}"/>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Two Branches in Christ</a:t>
            </a:r>
          </a:p>
        </p:txBody>
      </p:sp>
      <p:sp>
        <p:nvSpPr>
          <p:cNvPr id="3" name="Content Placeholder 2">
            <a:extLst>
              <a:ext uri="{FF2B5EF4-FFF2-40B4-BE49-F238E27FC236}">
                <a16:creationId xmlns:a16="http://schemas.microsoft.com/office/drawing/2014/main" id="{F2740EF8-282B-4A35-9900-0CB5EE7EB0BA}"/>
              </a:ext>
            </a:extLst>
          </p:cNvPr>
          <p:cNvSpPr>
            <a:spLocks noGrp="1"/>
          </p:cNvSpPr>
          <p:nvPr>
            <p:ph idx="1"/>
          </p:nvPr>
        </p:nvSpPr>
        <p:spPr>
          <a:xfrm>
            <a:off x="1222646" y="2341848"/>
            <a:ext cx="10559644" cy="4217572"/>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17 </a:t>
            </a:r>
            <a:r>
              <a:rPr lang="en-US" sz="1800" b="0" i="0" dirty="0">
                <a:effectLst/>
                <a:latin typeface="Times New Roman" panose="02020603050405020304" pitchFamily="18" charset="0"/>
                <a:cs typeface="Times New Roman" panose="02020603050405020304" pitchFamily="18" charset="0"/>
              </a:rPr>
              <a:t>But if some of the branches were broken off (</a:t>
            </a:r>
            <a:r>
              <a:rPr lang="en-US" sz="1800" b="1" i="0" dirty="0">
                <a:effectLst/>
                <a:latin typeface="Times New Roman" panose="02020603050405020304" pitchFamily="18" charset="0"/>
                <a:cs typeface="Times New Roman" panose="02020603050405020304" pitchFamily="18" charset="0"/>
              </a:rPr>
              <a:t>Israel/the Jews</a:t>
            </a:r>
            <a:r>
              <a:rPr lang="en-US" sz="1800" b="0" i="0" dirty="0">
                <a:effectLst/>
                <a:latin typeface="Times New Roman" panose="02020603050405020304" pitchFamily="18" charset="0"/>
                <a:cs typeface="Times New Roman" panose="02020603050405020304" pitchFamily="18" charset="0"/>
              </a:rPr>
              <a:t>), and you (</a:t>
            </a:r>
            <a:r>
              <a:rPr lang="en-US" sz="1800" b="1" i="0" dirty="0">
                <a:effectLst/>
                <a:latin typeface="Times New Roman" panose="02020603050405020304" pitchFamily="18" charset="0"/>
                <a:cs typeface="Times New Roman" panose="02020603050405020304" pitchFamily="18" charset="0"/>
              </a:rPr>
              <a:t>the church</a:t>
            </a:r>
            <a:r>
              <a:rPr lang="en-US" sz="1800" b="0" i="0" dirty="0">
                <a:effectLst/>
                <a:latin typeface="Times New Roman" panose="02020603050405020304" pitchFamily="18" charset="0"/>
                <a:cs typeface="Times New Roman" panose="02020603050405020304" pitchFamily="18" charset="0"/>
              </a:rPr>
              <a:t>), although a wild olive shoot (</a:t>
            </a:r>
            <a:r>
              <a:rPr lang="en-US" sz="1800" b="1" i="0" dirty="0">
                <a:effectLst/>
                <a:latin typeface="Times New Roman" panose="02020603050405020304" pitchFamily="18" charset="0"/>
                <a:cs typeface="Times New Roman" panose="02020603050405020304" pitchFamily="18" charset="0"/>
              </a:rPr>
              <a:t>gentiles</a:t>
            </a:r>
            <a:r>
              <a:rPr lang="en-US" sz="1800" b="0" i="0" dirty="0">
                <a:effectLst/>
                <a:latin typeface="Times New Roman" panose="02020603050405020304" pitchFamily="18" charset="0"/>
                <a:cs typeface="Times New Roman" panose="02020603050405020304" pitchFamily="18" charset="0"/>
              </a:rPr>
              <a:t>), were grafted in among the others and now share in the nourishing root of the olive tree (</a:t>
            </a:r>
            <a:r>
              <a:rPr lang="en-US" sz="1800" b="1" i="0" dirty="0">
                <a:effectLst/>
                <a:latin typeface="Times New Roman" panose="02020603050405020304" pitchFamily="18" charset="0"/>
                <a:cs typeface="Times New Roman" panose="02020603050405020304" pitchFamily="18" charset="0"/>
              </a:rPr>
              <a:t>Christ</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do not be arrogant toward the branches (</a:t>
            </a:r>
            <a:r>
              <a:rPr lang="en-US" sz="1800" b="1" i="0" dirty="0">
                <a:effectLst/>
                <a:latin typeface="Times New Roman" panose="02020603050405020304" pitchFamily="18" charset="0"/>
                <a:cs typeface="Times New Roman" panose="02020603050405020304" pitchFamily="18" charset="0"/>
              </a:rPr>
              <a:t>the people of Israel/the Jews</a:t>
            </a:r>
            <a:r>
              <a:rPr lang="en-US" sz="1800" b="0" i="0" dirty="0">
                <a:effectLst/>
                <a:latin typeface="Times New Roman" panose="02020603050405020304" pitchFamily="18" charset="0"/>
                <a:cs typeface="Times New Roman" panose="02020603050405020304" pitchFamily="18" charset="0"/>
              </a:rPr>
              <a:t>). If you are, remember it is not you (</a:t>
            </a:r>
            <a:r>
              <a:rPr lang="en-US" sz="1800" b="1" i="0" dirty="0">
                <a:effectLst/>
                <a:latin typeface="Times New Roman" panose="02020603050405020304" pitchFamily="18" charset="0"/>
                <a:cs typeface="Times New Roman" panose="02020603050405020304" pitchFamily="18" charset="0"/>
              </a:rPr>
              <a:t>the church</a:t>
            </a:r>
            <a:r>
              <a:rPr lang="en-US" sz="1800" b="0" i="0" dirty="0">
                <a:effectLst/>
                <a:latin typeface="Times New Roman" panose="02020603050405020304" pitchFamily="18" charset="0"/>
                <a:cs typeface="Times New Roman" panose="02020603050405020304" pitchFamily="18" charset="0"/>
              </a:rPr>
              <a:t>) who support the root, but the root (</a:t>
            </a:r>
            <a:r>
              <a:rPr lang="en-US" sz="1800" b="1" i="0" dirty="0">
                <a:effectLst/>
                <a:latin typeface="Times New Roman" panose="02020603050405020304" pitchFamily="18" charset="0"/>
                <a:cs typeface="Times New Roman" panose="02020603050405020304" pitchFamily="18" charset="0"/>
              </a:rPr>
              <a:t>Christ</a:t>
            </a:r>
            <a:r>
              <a:rPr lang="en-US" sz="1800" b="0" i="0" dirty="0">
                <a:effectLst/>
                <a:latin typeface="Times New Roman" panose="02020603050405020304" pitchFamily="18" charset="0"/>
                <a:cs typeface="Times New Roman" panose="02020603050405020304" pitchFamily="18" charset="0"/>
              </a:rPr>
              <a:t>) that supports you. </a:t>
            </a:r>
            <a:r>
              <a:rPr lang="en-US" sz="1800" b="1" i="0" baseline="30000" dirty="0">
                <a:effectLst/>
                <a:latin typeface="Times New Roman" panose="02020603050405020304" pitchFamily="18" charset="0"/>
                <a:cs typeface="Times New Roman" panose="02020603050405020304" pitchFamily="18" charset="0"/>
              </a:rPr>
              <a:t>19 </a:t>
            </a:r>
            <a:r>
              <a:rPr lang="en-US" sz="1800" b="0" i="0" dirty="0">
                <a:effectLst/>
                <a:latin typeface="Times New Roman" panose="02020603050405020304" pitchFamily="18" charset="0"/>
                <a:cs typeface="Times New Roman" panose="02020603050405020304" pitchFamily="18" charset="0"/>
              </a:rPr>
              <a:t>Then you will say, “Branches (</a:t>
            </a:r>
            <a:r>
              <a:rPr lang="en-US" sz="1800" b="1" i="0" dirty="0">
                <a:effectLst/>
                <a:latin typeface="Times New Roman" panose="02020603050405020304" pitchFamily="18" charset="0"/>
                <a:cs typeface="Times New Roman" panose="02020603050405020304" pitchFamily="18" charset="0"/>
              </a:rPr>
              <a:t>Israel</a:t>
            </a:r>
            <a:r>
              <a:rPr lang="en-US" sz="1800" b="0" i="0" dirty="0">
                <a:effectLst/>
                <a:latin typeface="Times New Roman" panose="02020603050405020304" pitchFamily="18" charset="0"/>
                <a:cs typeface="Times New Roman" panose="02020603050405020304" pitchFamily="18" charset="0"/>
              </a:rPr>
              <a:t>) were broken off so that I (</a:t>
            </a:r>
            <a:r>
              <a:rPr lang="en-US" sz="1800" b="1" i="0" dirty="0">
                <a:effectLst/>
                <a:latin typeface="Times New Roman" panose="02020603050405020304" pitchFamily="18" charset="0"/>
                <a:cs typeface="Times New Roman" panose="02020603050405020304" pitchFamily="18" charset="0"/>
              </a:rPr>
              <a:t>The </a:t>
            </a:r>
            <a:r>
              <a:rPr lang="en-US" sz="1800" b="1" dirty="0">
                <a:latin typeface="Times New Roman" panose="02020603050405020304" pitchFamily="18" charset="0"/>
                <a:cs typeface="Times New Roman" panose="02020603050405020304" pitchFamily="18" charset="0"/>
              </a:rPr>
              <a:t>Church/Gentiles</a:t>
            </a:r>
            <a:r>
              <a:rPr lang="en-US" sz="18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might be grafted in.” </a:t>
            </a:r>
            <a:r>
              <a:rPr lang="en-US" sz="1800" b="1" i="0" baseline="30000" dirty="0">
                <a:effectLst/>
                <a:latin typeface="Times New Roman" panose="02020603050405020304" pitchFamily="18" charset="0"/>
                <a:cs typeface="Times New Roman" panose="02020603050405020304" pitchFamily="18" charset="0"/>
              </a:rPr>
              <a:t>20 </a:t>
            </a:r>
            <a:r>
              <a:rPr lang="en-US" sz="1800" b="0" i="0" dirty="0">
                <a:effectLst/>
                <a:latin typeface="Times New Roman" panose="02020603050405020304" pitchFamily="18" charset="0"/>
                <a:cs typeface="Times New Roman" panose="02020603050405020304" pitchFamily="18" charset="0"/>
              </a:rPr>
              <a:t>That is true. They were broken off because of their unbelief, but you stand fast through faith. So do not become proud, but fear. </a:t>
            </a:r>
            <a:r>
              <a:rPr lang="en-US" sz="1800" b="1" i="0" baseline="30000" dirty="0">
                <a:effectLst/>
                <a:latin typeface="Times New Roman" panose="02020603050405020304" pitchFamily="18" charset="0"/>
                <a:cs typeface="Times New Roman" panose="02020603050405020304" pitchFamily="18" charset="0"/>
              </a:rPr>
              <a:t>21 </a:t>
            </a:r>
            <a:r>
              <a:rPr lang="en-US" sz="1800" b="0" i="0" dirty="0">
                <a:effectLst/>
                <a:latin typeface="Times New Roman" panose="02020603050405020304" pitchFamily="18" charset="0"/>
                <a:cs typeface="Times New Roman" panose="02020603050405020304" pitchFamily="18" charset="0"/>
              </a:rPr>
              <a:t>For if God did not spare the natural branches (</a:t>
            </a:r>
            <a:r>
              <a:rPr lang="en-US" sz="1800" b="1" i="0" dirty="0">
                <a:effectLst/>
                <a:latin typeface="Times New Roman" panose="02020603050405020304" pitchFamily="18" charset="0"/>
                <a:cs typeface="Times New Roman" panose="02020603050405020304" pitchFamily="18" charset="0"/>
              </a:rPr>
              <a:t>Israel/the Jews</a:t>
            </a:r>
            <a:r>
              <a:rPr lang="en-US" sz="1800" b="0" i="0" dirty="0">
                <a:effectLst/>
                <a:latin typeface="Times New Roman" panose="02020603050405020304" pitchFamily="18" charset="0"/>
                <a:cs typeface="Times New Roman" panose="02020603050405020304" pitchFamily="18" charset="0"/>
              </a:rPr>
              <a:t>), neither will he spare you (</a:t>
            </a:r>
            <a:r>
              <a:rPr lang="en-US" sz="1800" b="1" i="0" dirty="0">
                <a:effectLst/>
                <a:latin typeface="Times New Roman" panose="02020603050405020304" pitchFamily="18" charset="0"/>
                <a:cs typeface="Times New Roman" panose="02020603050405020304" pitchFamily="18" charset="0"/>
              </a:rPr>
              <a:t>the Gentiles</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22 </a:t>
            </a:r>
            <a:r>
              <a:rPr lang="en-US" sz="1800" b="0" i="0" dirty="0">
                <a:effectLst/>
                <a:latin typeface="Times New Roman" panose="02020603050405020304" pitchFamily="18" charset="0"/>
                <a:cs typeface="Times New Roman" panose="02020603050405020304" pitchFamily="18" charset="0"/>
              </a:rPr>
              <a:t>Note then the kindness and the severity of God: severity toward those who have fallen (</a:t>
            </a:r>
            <a:r>
              <a:rPr lang="en-US" sz="1800" b="1" i="0" dirty="0">
                <a:effectLst/>
                <a:latin typeface="Times New Roman" panose="02020603050405020304" pitchFamily="18" charset="0"/>
                <a:cs typeface="Times New Roman" panose="02020603050405020304" pitchFamily="18" charset="0"/>
              </a:rPr>
              <a:t>Israel</a:t>
            </a:r>
            <a:r>
              <a:rPr lang="en-US" sz="1800" b="0" i="0" dirty="0">
                <a:effectLst/>
                <a:latin typeface="Times New Roman" panose="02020603050405020304" pitchFamily="18" charset="0"/>
                <a:cs typeface="Times New Roman" panose="02020603050405020304" pitchFamily="18" charset="0"/>
              </a:rPr>
              <a:t>), but God's kindness to you (</a:t>
            </a:r>
            <a:r>
              <a:rPr lang="en-US" sz="1800" b="1" i="0" dirty="0">
                <a:effectLst/>
                <a:latin typeface="Times New Roman" panose="02020603050405020304" pitchFamily="18" charset="0"/>
                <a:cs typeface="Times New Roman" panose="02020603050405020304" pitchFamily="18" charset="0"/>
              </a:rPr>
              <a:t>the Church)</a:t>
            </a:r>
            <a:r>
              <a:rPr lang="en-US" sz="1800" b="0" i="0" dirty="0">
                <a:effectLst/>
                <a:latin typeface="Times New Roman" panose="02020603050405020304" pitchFamily="18" charset="0"/>
                <a:cs typeface="Times New Roman" panose="02020603050405020304" pitchFamily="18" charset="0"/>
              </a:rPr>
              <a:t>, provided you continue in his kindness (</a:t>
            </a:r>
            <a:r>
              <a:rPr lang="en-US" sz="1800" b="1" i="0" dirty="0">
                <a:effectLst/>
                <a:latin typeface="Times New Roman" panose="02020603050405020304" pitchFamily="18" charset="0"/>
                <a:cs typeface="Times New Roman" panose="02020603050405020304" pitchFamily="18" charset="0"/>
              </a:rPr>
              <a:t>Remain in the faith</a:t>
            </a:r>
            <a:r>
              <a:rPr lang="en-US" sz="1800" b="0" i="0" dirty="0">
                <a:effectLst/>
                <a:latin typeface="Times New Roman" panose="02020603050405020304" pitchFamily="18" charset="0"/>
                <a:cs typeface="Times New Roman" panose="02020603050405020304" pitchFamily="18" charset="0"/>
              </a:rPr>
              <a:t>). Otherwise you too will be cut off. </a:t>
            </a:r>
            <a:r>
              <a:rPr lang="en-US" sz="1800" b="1" i="0" baseline="30000" dirty="0">
                <a:effectLst/>
                <a:latin typeface="Times New Roman" panose="02020603050405020304" pitchFamily="18" charset="0"/>
                <a:cs typeface="Times New Roman" panose="02020603050405020304" pitchFamily="18" charset="0"/>
              </a:rPr>
              <a:t>23 </a:t>
            </a:r>
            <a:r>
              <a:rPr lang="en-US" sz="1800" b="0" i="0" dirty="0">
                <a:effectLst/>
                <a:latin typeface="Times New Roman" panose="02020603050405020304" pitchFamily="18" charset="0"/>
                <a:cs typeface="Times New Roman" panose="02020603050405020304" pitchFamily="18" charset="0"/>
              </a:rPr>
              <a:t>And even they (</a:t>
            </a:r>
            <a:r>
              <a:rPr lang="en-US" sz="1800" b="1" i="0" dirty="0">
                <a:effectLst/>
                <a:latin typeface="Times New Roman" panose="02020603050405020304" pitchFamily="18" charset="0"/>
                <a:cs typeface="Times New Roman" panose="02020603050405020304" pitchFamily="18" charset="0"/>
              </a:rPr>
              <a:t>Israel/the Jews</a:t>
            </a:r>
            <a:r>
              <a:rPr lang="en-US" sz="1800" b="0" i="0" dirty="0">
                <a:effectLst/>
                <a:latin typeface="Times New Roman" panose="02020603050405020304" pitchFamily="18" charset="0"/>
                <a:cs typeface="Times New Roman" panose="02020603050405020304" pitchFamily="18" charset="0"/>
              </a:rPr>
              <a:t>), if they do not continue in their unbelief, will be grafted in, for God has the power to graft them in again (</a:t>
            </a:r>
            <a:r>
              <a:rPr lang="en-US" sz="1800" b="1" i="0" dirty="0">
                <a:effectLst/>
                <a:latin typeface="Times New Roman" panose="02020603050405020304" pitchFamily="18" charset="0"/>
                <a:cs typeface="Times New Roman" panose="02020603050405020304" pitchFamily="18" charset="0"/>
              </a:rPr>
              <a:t>God can restore them</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24 </a:t>
            </a:r>
            <a:r>
              <a:rPr lang="en-US" sz="1800" b="0" i="0" dirty="0">
                <a:effectLst/>
                <a:latin typeface="Times New Roman" panose="02020603050405020304" pitchFamily="18" charset="0"/>
                <a:cs typeface="Times New Roman" panose="02020603050405020304" pitchFamily="18" charset="0"/>
              </a:rPr>
              <a:t>For if you were cut from what is by nature a wild olive tree, and grafted, contrary to nature, into a cultivated olive tree, how much more will these, the natural branches (</a:t>
            </a:r>
            <a:r>
              <a:rPr lang="en-US" sz="1800" b="1" i="0" dirty="0">
                <a:effectLst/>
                <a:latin typeface="Times New Roman" panose="02020603050405020304" pitchFamily="18" charset="0"/>
                <a:cs typeface="Times New Roman" panose="02020603050405020304" pitchFamily="18" charset="0"/>
              </a:rPr>
              <a:t>Israel/the Jews</a:t>
            </a:r>
            <a:r>
              <a:rPr lang="en-US" sz="1800" b="0" i="0" dirty="0">
                <a:effectLst/>
                <a:latin typeface="Times New Roman" panose="02020603050405020304" pitchFamily="18" charset="0"/>
                <a:cs typeface="Times New Roman" panose="02020603050405020304" pitchFamily="18" charset="0"/>
              </a:rPr>
              <a:t>), be grafted back into </a:t>
            </a:r>
            <a:r>
              <a:rPr lang="en-US" sz="1800" b="1" i="0" dirty="0">
                <a:effectLst/>
                <a:latin typeface="Times New Roman" panose="02020603050405020304" pitchFamily="18" charset="0"/>
                <a:cs typeface="Times New Roman" panose="02020603050405020304" pitchFamily="18" charset="0"/>
              </a:rPr>
              <a:t>their own </a:t>
            </a:r>
            <a:r>
              <a:rPr lang="en-US" sz="1800" b="0" i="0" dirty="0">
                <a:effectLst/>
                <a:latin typeface="Times New Roman" panose="02020603050405020304" pitchFamily="18" charset="0"/>
                <a:cs typeface="Times New Roman" panose="02020603050405020304" pitchFamily="18" charset="0"/>
              </a:rPr>
              <a:t>olive tree (</a:t>
            </a:r>
            <a:r>
              <a:rPr lang="en-US" sz="1800" b="1" i="0" dirty="0">
                <a:effectLst/>
                <a:latin typeface="Times New Roman" panose="02020603050405020304" pitchFamily="18" charset="0"/>
                <a:cs typeface="Times New Roman" panose="02020603050405020304" pitchFamily="18" charset="0"/>
              </a:rPr>
              <a:t>separate from the church</a:t>
            </a:r>
            <a:r>
              <a:rPr lang="en-US" sz="1800" b="0" i="0" dirty="0">
                <a:effectLst/>
                <a:latin typeface="Times New Roman" panose="02020603050405020304" pitchFamily="18" charset="0"/>
                <a:cs typeface="Times New Roman" panose="02020603050405020304" pitchFamily="18" charset="0"/>
              </a:rPr>
              <a:t>)(Romans 11: 17-24).</a:t>
            </a:r>
            <a:endParaRPr lang="en-US" sz="1800" dirty="0">
              <a:latin typeface="Times New Roman" panose="02020603050405020304" pitchFamily="18"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32316523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9114EB2-496D-4915-A094-761E0F06C1C8}"/>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Rapture: All Israel Will Be Saved</a:t>
            </a:r>
          </a:p>
        </p:txBody>
      </p:sp>
      <p:sp>
        <p:nvSpPr>
          <p:cNvPr id="3" name="Content Placeholder 2">
            <a:extLst>
              <a:ext uri="{FF2B5EF4-FFF2-40B4-BE49-F238E27FC236}">
                <a16:creationId xmlns:a16="http://schemas.microsoft.com/office/drawing/2014/main" id="{BBC47938-ECC1-4B64-92C0-2B60688E819F}"/>
              </a:ext>
            </a:extLst>
          </p:cNvPr>
          <p:cNvSpPr>
            <a:spLocks noGrp="1"/>
          </p:cNvSpPr>
          <p:nvPr>
            <p:ph idx="1"/>
          </p:nvPr>
        </p:nvSpPr>
        <p:spPr>
          <a:xfrm>
            <a:off x="1119322" y="2197100"/>
            <a:ext cx="11069630" cy="4595586"/>
          </a:xfrm>
        </p:spPr>
        <p:txBody>
          <a:bodyPr anchor="ctr">
            <a:normAutofit lnSpcReduction="10000"/>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do not want you to be ignorant of this mystery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(that the Gentiles are joint heirs with Israel through the gospel and share together in the promise of salvation through Jesus (Ephesians 3:6)),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brothers, so that you may not be conceited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(do not be arrogant toward the branches – Romans 11:18)):</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Israel has experienced a hardening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(spiritual blindness)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until the full number of Gentiles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has come in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the rapture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so all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(repentant)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Israel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Jews and Gentiles of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be saved as it is written: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deliverer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come from Zion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new Jerusalem (Revelation 21:2; Isaiah 2:1-5);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will turn godlessness away from Jacob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biological descendants of Abraham who have faith,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this is my covenant with them when I take away their sins (Isaiah 59:20, 21; Daniel 9:24; Jeremiah 31:30-37)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the end of the tribulation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10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far as the gospel is concerned, they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(biological Israel, not the church)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are enemies on your account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are enemies of 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as far as election is concerned (Deuteronomy 7:6-9), they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are loved on account of the patriarchs (Romans 9: 1-5) Abraham, Isaac and Jacob)), for God’s gifts and his call are irrevocable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(God will keep his covenant with Abraham (Genesis 12:1-3)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Just as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(Gentiles)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were at one time disobedient to God have now received mercy as a result of their disobedience, so they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biological descendants of Abraham,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have now become disobedient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(rejected their Messiah)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order that they too may now receive mercy as a result of God’s mercy to you.  For God has bound all men over to disobedience so that he may have mercy on them all (Romans 11:25-32).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1660362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E7A0CC6-B650-46A2-BFDD-9B231CBA83DE}"/>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Judgment Seat of Christ: The Churches Reward</a:t>
            </a:r>
          </a:p>
        </p:txBody>
      </p:sp>
      <p:sp>
        <p:nvSpPr>
          <p:cNvPr id="3" name="Content Placeholder 2">
            <a:extLst>
              <a:ext uri="{FF2B5EF4-FFF2-40B4-BE49-F238E27FC236}">
                <a16:creationId xmlns:a16="http://schemas.microsoft.com/office/drawing/2014/main" id="{E7ACCBB2-1D10-4D12-8318-E049F06A117C}"/>
              </a:ext>
            </a:extLst>
          </p:cNvPr>
          <p:cNvSpPr>
            <a:spLocks noGrp="1"/>
          </p:cNvSpPr>
          <p:nvPr>
            <p:ph idx="1"/>
          </p:nvPr>
        </p:nvSpPr>
        <p:spPr>
          <a:xfrm>
            <a:off x="1119322" y="2197100"/>
            <a:ext cx="11069630" cy="4660900"/>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we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all stand before the judgment seat of God; for it is written, As I live, says the Lord, every knee shall bow to me, and every tongue confess to God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that Jesus is the Christ),”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 then each of us will give an account of himself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his confession)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God (Romans 14:11,12).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the work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(belief in the One God has sent)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anyone has built on the foundation survives, he will receive a reward.  If anyone’s work is burned up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it was not based on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will suffer loss, though he himself will be saved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Grace through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only as through fire (I Corinthians 3:10-15).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we must all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appear before the judgment seat of Christ, so that each one may receive what is due for what he has done in the body, whether good or evil (II Corinthians 5:10).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Henceforth there is laid up for me the crown of righteousness, which the Lord, the righteous judge, will award to me on that day, and not only to me but also to all who have loved his appearing (II Timothy 4:8; crown of life (James 1:12; Revelation 2:10).</a:t>
            </a:r>
          </a:p>
          <a:p>
            <a:pPr marL="0" marR="0" indent="0">
              <a:spcBef>
                <a:spcPts val="0"/>
              </a:spcBef>
              <a:spcAft>
                <a:spcPts val="800"/>
              </a:spcAft>
              <a:buNone/>
            </a:pP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So we (</a:t>
            </a:r>
            <a:r>
              <a:rPr lang="en-US" sz="1800" b="1" i="0" dirty="0">
                <a:effectLst/>
                <a:latin typeface="Times New Roman" panose="02020603050405020304" pitchFamily="18" charset="0"/>
                <a:cs typeface="Times New Roman" panose="02020603050405020304" pitchFamily="18" charset="0"/>
              </a:rPr>
              <a:t>the church</a:t>
            </a:r>
            <a:r>
              <a:rPr lang="en-US" sz="1800" b="0" i="0" dirty="0">
                <a:effectLst/>
                <a:latin typeface="Times New Roman" panose="02020603050405020304" pitchFamily="18" charset="0"/>
                <a:cs typeface="Times New Roman" panose="02020603050405020304" pitchFamily="18" charset="0"/>
              </a:rPr>
              <a:t>) are always of good courage. We know that while we are at home in the body we are away from the Lord,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for we walk by faith, not by sight. </a:t>
            </a: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Yes, we are of good courage, and we would rather be away from the body and at home with the Lord. </a:t>
            </a: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So whether we are at home or away, we make it our aim to please him (II Corinthians 5:6-9).  </a:t>
            </a:r>
            <a:r>
              <a:rPr lang="en-US" sz="1800" b="1" i="0" dirty="0">
                <a:effectLst/>
                <a:latin typeface="Times New Roman" panose="02020603050405020304" pitchFamily="18" charset="0"/>
                <a:cs typeface="Times New Roman" panose="02020603050405020304" pitchFamily="18" charset="0"/>
              </a:rPr>
              <a:t>When Christians die, we are directly with the Lord.</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4169349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AAC805E-654A-4977-94DA-2DF31E692693}"/>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Return to Dispensation One: Israel is the Focus</a:t>
            </a:r>
          </a:p>
        </p:txBody>
      </p:sp>
      <p:sp>
        <p:nvSpPr>
          <p:cNvPr id="3" name="Content Placeholder 2">
            <a:extLst>
              <a:ext uri="{FF2B5EF4-FFF2-40B4-BE49-F238E27FC236}">
                <a16:creationId xmlns:a16="http://schemas.microsoft.com/office/drawing/2014/main" id="{E7D24BAF-4336-4765-9EFA-E36B384198CA}"/>
              </a:ext>
            </a:extLst>
          </p:cNvPr>
          <p:cNvSpPr>
            <a:spLocks noGrp="1"/>
          </p:cNvSpPr>
          <p:nvPr>
            <p:ph idx="1"/>
          </p:nvPr>
        </p:nvSpPr>
        <p:spPr>
          <a:xfrm>
            <a:off x="1119322" y="2234452"/>
            <a:ext cx="10982482" cy="4558234"/>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When the Holy Spirit takes himself out of the way (II Thessalonians 2:7), this concludes the church age, the indwelling of the Holy Spirit and the proclamation of the Gospel of Christ.  The world returns to the unfinished Gospel, to fulfill God’s promises to Israel.</a:t>
            </a:r>
          </a:p>
          <a:p>
            <a:pPr marL="0" indent="0">
              <a:buNone/>
            </a:pPr>
            <a:r>
              <a:rPr lang="en-US" sz="1800" b="1" dirty="0">
                <a:latin typeface="Times New Roman" panose="02020603050405020304" pitchFamily="18" charset="0"/>
                <a:ea typeface="Calibri" panose="020F0502020204030204" pitchFamily="34" charset="0"/>
                <a:cs typeface="Times New Roman" panose="02020603050405020304" pitchFamily="18" charset="0"/>
              </a:rPr>
              <a:t>Return to the Unfinished Gospel</a:t>
            </a:r>
          </a:p>
          <a:p>
            <a:pPr marL="0" indent="0">
              <a:buNone/>
            </a:pP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Then I saw another angel flying directly overhead, with </a:t>
            </a:r>
            <a:r>
              <a:rPr lang="en-US" sz="1800" b="1" i="0" dirty="0">
                <a:effectLst/>
                <a:latin typeface="Times New Roman" panose="02020603050405020304" pitchFamily="18" charset="0"/>
                <a:cs typeface="Times New Roman" panose="02020603050405020304" pitchFamily="18" charset="0"/>
              </a:rPr>
              <a:t>an eternal gospel </a:t>
            </a:r>
            <a:r>
              <a:rPr lang="en-US" sz="1800" b="0" i="0" dirty="0">
                <a:effectLst/>
                <a:latin typeface="Times New Roman" panose="02020603050405020304" pitchFamily="18" charset="0"/>
                <a:cs typeface="Times New Roman" panose="02020603050405020304" pitchFamily="18" charset="0"/>
              </a:rPr>
              <a:t>to proclaim to those who dwell on earth, to every nation and tribe and language and people.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And he said with a loud voice, “Fear God and give him glory, because the hour of his judgment has come, and worship him who made heaven and earth, the sea and the springs of water (Revelation 14:6-7).”</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i="0" baseline="30000" dirty="0">
                <a:effectLst/>
                <a:latin typeface="Times New Roman" panose="02020603050405020304" pitchFamily="18" charset="0"/>
                <a:cs typeface="Times New Roman" panose="02020603050405020304" pitchFamily="18" charset="0"/>
              </a:rPr>
              <a:t>26 </a:t>
            </a:r>
            <a:r>
              <a:rPr lang="en-US" sz="1800" b="0" i="0" dirty="0">
                <a:effectLst/>
                <a:latin typeface="Times New Roman" panose="02020603050405020304" pitchFamily="18" charset="0"/>
                <a:cs typeface="Times New Roman" panose="02020603050405020304" pitchFamily="18" charset="0"/>
              </a:rPr>
              <a:t>“But when the Helper (</a:t>
            </a:r>
            <a:r>
              <a:rPr lang="en-US" sz="1800" b="1" i="0" dirty="0">
                <a:effectLst/>
                <a:latin typeface="Times New Roman" panose="02020603050405020304" pitchFamily="18" charset="0"/>
                <a:cs typeface="Times New Roman" panose="02020603050405020304" pitchFamily="18" charset="0"/>
              </a:rPr>
              <a:t>the Holy Spirit</a:t>
            </a:r>
            <a:r>
              <a:rPr lang="en-US" sz="1800" b="0" i="0" dirty="0">
                <a:effectLst/>
                <a:latin typeface="Times New Roman" panose="02020603050405020304" pitchFamily="18" charset="0"/>
                <a:cs typeface="Times New Roman" panose="02020603050405020304" pitchFamily="18" charset="0"/>
              </a:rPr>
              <a:t>) comes, whom I will send to you from the Father, the Spirit of truth, who proceeds from the Father, he will bear witness about me (</a:t>
            </a:r>
            <a:r>
              <a:rPr lang="en-US" sz="1800" b="1" i="0" dirty="0">
                <a:effectLst/>
                <a:latin typeface="Times New Roman" panose="02020603050405020304" pitchFamily="18" charset="0"/>
                <a:cs typeface="Times New Roman" panose="02020603050405020304" pitchFamily="18" charset="0"/>
              </a:rPr>
              <a:t>Christ</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27 </a:t>
            </a:r>
            <a:r>
              <a:rPr lang="en-US" sz="1800" b="0" i="0" dirty="0">
                <a:effectLst/>
                <a:latin typeface="Times New Roman" panose="02020603050405020304" pitchFamily="18" charset="0"/>
                <a:cs typeface="Times New Roman" panose="02020603050405020304" pitchFamily="18" charset="0"/>
              </a:rPr>
              <a:t>And you also will bear witness, because you have been with me from the beginning (John 15:26-27).</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Holy Spirit has removed himse</a:t>
            </a:r>
            <a:r>
              <a:rPr lang="en-US" sz="1800" b="1" dirty="0">
                <a:latin typeface="Times New Roman" panose="02020603050405020304" pitchFamily="18" charset="0"/>
                <a:ea typeface="Calibri" panose="020F0502020204030204" pitchFamily="34" charset="0"/>
                <a:cs typeface="Times New Roman" panose="02020603050405020304" pitchFamily="18" charset="0"/>
              </a:rPr>
              <a:t>lf and no longer bears witness about Christ during the tribulation (John 15:26).  The church is no longer present to proclaim Christ crucified for our sins.  However, the world is still in expectation of the return of the Messiah that the saints recognize as Jesus.</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16679844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2C70CAC-C83E-49A6-9237-839CE710C18A}"/>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Interlude: The Gog/Magog Invasion</a:t>
            </a:r>
          </a:p>
        </p:txBody>
      </p:sp>
      <p:sp>
        <p:nvSpPr>
          <p:cNvPr id="3" name="Content Placeholder 2">
            <a:extLst>
              <a:ext uri="{FF2B5EF4-FFF2-40B4-BE49-F238E27FC236}">
                <a16:creationId xmlns:a16="http://schemas.microsoft.com/office/drawing/2014/main" id="{B997A153-DD8E-4689-8052-0C39D184345B}"/>
              </a:ext>
            </a:extLst>
          </p:cNvPr>
          <p:cNvSpPr>
            <a:spLocks noGrp="1"/>
          </p:cNvSpPr>
          <p:nvPr>
            <p:ph idx="1"/>
          </p:nvPr>
        </p:nvSpPr>
        <p:spPr>
          <a:xfrm>
            <a:off x="1119322" y="2234452"/>
            <a:ext cx="11069630" cy="4623548"/>
          </a:xfrm>
        </p:spPr>
        <p:txBody>
          <a:bodyPr anchor="ctr">
            <a:normAutofit lnSpcReduction="10000"/>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word of the Lord came to me: Son of man, set your face toward Gog, of the land of Magog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Scythians of the North/modern day Russia),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chief prince of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Meshech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Tubal, and prophesy against him and say, Thus says the Lord God: Behold, I am against you O Gog, chief prince of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Meschech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Tubal.  And I will turn you about and put hooks into your jaws, and I will bring you out… (Ezekiel 38:1-4).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 ready and keep ready,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all your hosts that are assembled about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(including modern day Turkey and Iran)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be on guard for them.  After many days you will be mustered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(all nations (Joel 3:2) will attack Jerusalem at Armageddon, this invasion is a different battle).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the latter years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prior to the </a:t>
            </a:r>
            <a:r>
              <a:rPr lang="en-US" sz="1800" b="1" dirty="0">
                <a:latin typeface="Times New Roman" panose="02020603050405020304" pitchFamily="18" charset="0"/>
                <a:ea typeface="Calibri" panose="020F0502020204030204" pitchFamily="34" charset="0"/>
                <a:cs typeface="Times New Roman" panose="02020603050405020304" pitchFamily="18" charset="0"/>
              </a:rPr>
              <a:t>Day of the Lord</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you will go against the land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is restored from war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(1948 &amp; 1967),</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land whose people were gathered from many peoples upon the mountains of Israel, which had been a continual waste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(from 136 A.D. to 1948 A.D.)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Its people were brought out from the people and now dwell securely, all of them.  You will advance, coming on like a storm.  You will be like a cloud covering the land, you and all your hordes, and many peoples with you (7-9).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Thus says the Lord God: On that day, thoughts will come into your mind, and you will devise an evil scheme, and say, ‘I will go up against the land of unwalled villages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fall upon the quiet people who dwell securely, all of them dwelling without walls, and having no bars or gates,’ to seize spoil and carry off plunder, to turn your hand against the waste places… (10-12).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the latter days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end times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bring you against my land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the nations may know me, when through you, O Gog, I vindicate my holiness before their eyes (16).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6166443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D2A2018-8468-4751-9376-FF3B44ACD1D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Interlude: The Gog/Magog Invasion cont.</a:t>
            </a:r>
          </a:p>
        </p:txBody>
      </p:sp>
      <p:sp>
        <p:nvSpPr>
          <p:cNvPr id="3" name="Content Placeholder 2">
            <a:extLst>
              <a:ext uri="{FF2B5EF4-FFF2-40B4-BE49-F238E27FC236}">
                <a16:creationId xmlns:a16="http://schemas.microsoft.com/office/drawing/2014/main" id="{3319B08A-E739-4496-942B-C85257D5F525}"/>
              </a:ext>
            </a:extLst>
          </p:cNvPr>
          <p:cNvSpPr>
            <a:spLocks noGrp="1"/>
          </p:cNvSpPr>
          <p:nvPr>
            <p:ph idx="1"/>
          </p:nvPr>
        </p:nvSpPr>
        <p:spPr>
          <a:xfrm>
            <a:off x="1119322" y="2177170"/>
            <a:ext cx="11001143" cy="4615516"/>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that day there shall be a great earthquake in the land of Israel.  The fish of the sea and the birds of the heavens and the beasts of the field and all creeping things that creep on the ground, and all the people who are on the face of the earth shall quake at my presence.  And the mountains shall be thrown down, and the cliffs shall fall, and every wall shall tumble to the ground.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will summon a sword against Gog on all my mountains, declares the Lord God.  Every man’s sword will be against his brother.  With pestilence and bloodshed I will enter into judgment with him, and I will rain upon him and his hordes and the many peoples with him torrential rains and hailstones, fire and sulfur. So I will show my greatness and my holiness and make myself known in the eyes of many nations.  Then they will know that I am the Lord.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You shall fall on the mountains of Israel, you and all your hordes, and the peoples who are with you.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those who dwell in the cities of Israel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go out and make fires of the weapons and burn them, shields and bucklers, bow and arrows, clubs and spears; and they will make fires of them for seven years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length of time of th</a:t>
            </a:r>
            <a:r>
              <a:rPr lang="en-US" sz="1800" b="1" dirty="0">
                <a:latin typeface="Times New Roman" panose="02020603050405020304" pitchFamily="18" charset="0"/>
                <a:ea typeface="Calibri" panose="020F0502020204030204" pitchFamily="34" charset="0"/>
                <a:cs typeface="Times New Roman" panose="02020603050405020304" pitchFamily="18" charset="0"/>
              </a:rPr>
              <a:t>e Tribulation)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house of Israel shall know tha</a:t>
            </a:r>
            <a:r>
              <a:rPr lang="en-US" sz="1800" dirty="0">
                <a:latin typeface="Times New Roman" panose="02020603050405020304" pitchFamily="18" charset="0"/>
                <a:ea typeface="Calibri" panose="020F0502020204030204" pitchFamily="34" charset="0"/>
                <a:cs typeface="Times New Roman" panose="02020603050405020304" pitchFamily="18" charset="0"/>
              </a:rPr>
              <a:t>t I am the Lord their God, from that day forward (22).  </a:t>
            </a:r>
            <a:r>
              <a:rPr lang="en-US" sz="1800" b="1" dirty="0">
                <a:latin typeface="Times New Roman" panose="02020603050405020304" pitchFamily="18" charset="0"/>
                <a:ea typeface="Calibri" panose="020F0502020204030204" pitchFamily="34" charset="0"/>
                <a:cs typeface="Times New Roman" panose="02020603050405020304" pitchFamily="18" charset="0"/>
              </a:rPr>
              <a:t>The heart of Israel will no longer be partially hardened since the full number of Gentiles will have come in at the rapture prior to this war (Romans 11:25).  This war, which occurs not long after the rapture, will unharden the hearts of the remnant (Ezekiel 39:25-29).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8356793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AFD0BF5-310B-4AA2-AFB7-7E6D3D09A89C}"/>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Israel Completes Rebuilding Its Temple</a:t>
            </a:r>
          </a:p>
        </p:txBody>
      </p:sp>
      <p:sp>
        <p:nvSpPr>
          <p:cNvPr id="3" name="Content Placeholder 2">
            <a:extLst>
              <a:ext uri="{FF2B5EF4-FFF2-40B4-BE49-F238E27FC236}">
                <a16:creationId xmlns:a16="http://schemas.microsoft.com/office/drawing/2014/main" id="{DC3580DB-1689-4013-B80E-53BF2CB3A8F0}"/>
              </a:ext>
            </a:extLst>
          </p:cNvPr>
          <p:cNvSpPr>
            <a:spLocks noGrp="1"/>
          </p:cNvSpPr>
          <p:nvPr>
            <p:ph idx="1"/>
          </p:nvPr>
        </p:nvSpPr>
        <p:spPr>
          <a:xfrm>
            <a:off x="1119322" y="2177170"/>
            <a:ext cx="11069630" cy="4615516"/>
          </a:xfrm>
        </p:spPr>
        <p:txBody>
          <a:bodyPr anchor="ctr">
            <a:normAutofit lnSpcReduction="10000"/>
          </a:bodyPr>
          <a:lstStyle/>
          <a:p>
            <a:pPr marL="0" indent="0">
              <a:spcBef>
                <a:spcPts val="0"/>
              </a:spcBef>
              <a:spcAft>
                <a:spcPts val="800"/>
              </a:spcAft>
              <a:buNone/>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References to the Temple tha</a:t>
            </a:r>
            <a:r>
              <a:rPr lang="en-US" sz="1600" b="1" dirty="0">
                <a:latin typeface="Times New Roman" panose="02020603050405020304" pitchFamily="18" charset="0"/>
                <a:ea typeface="Calibri" panose="020F0502020204030204" pitchFamily="34" charset="0"/>
                <a:cs typeface="Times New Roman" panose="02020603050405020304" pitchFamily="18" charset="0"/>
              </a:rPr>
              <a:t>t will be Rebuilt after the Ezekiel Invasion</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800"/>
              </a:spcAft>
              <a:buNone/>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And he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(Antichrist)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shall make a strong covenant with many for one week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seven years),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for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600" b="1" dirty="0">
                <a:latin typeface="Times New Roman" panose="02020603050405020304" pitchFamily="18" charset="0"/>
                <a:ea typeface="Calibri" panose="020F0502020204030204" pitchFamily="34" charset="0"/>
                <a:cs typeface="Times New Roman" panose="02020603050405020304" pitchFamily="18" charset="0"/>
              </a:rPr>
              <a:t>second</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half of the week he shall put an end to sacrifice and offering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(in the rebuilt temple in Israel)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(Daniel 9:27).  </a:t>
            </a:r>
          </a:p>
          <a:p>
            <a:pPr marL="0" marR="0" indent="0">
              <a:spcBef>
                <a:spcPts val="0"/>
              </a:spcBef>
              <a:spcAft>
                <a:spcPts val="80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So when you see the abomination of desolation spoken of by the Prophet Daniel (Daniel 9:27), standing in the holy place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(Israel’s temple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then let those who are in Judea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flee to the mountains (Matthew 24:15).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He shall turn back and pay attention to those who forsake the holy covenant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(Israel, not the church).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Forces from him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Antiochus/type and shadow of Antichrist)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shall appear and profane the temple and fortress and shall take away the regular burnt offering.  And they shall set up the abomination that makes desolate (Daniel 11:30,31) (Matthew 24:15).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And from the time that the regular burnt offering is taken away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(from the temple in Israel)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the abomination that makes desolate is set up, there shall be 1,290 days</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(During the year that Christ returns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(Daniel 12:11; Daniel 9:27).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son of destruction, who opposes and exalts himself against every so-called god or object of worship, so that he takes his seat in the temple of God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proclaiming himself to be God (II Thessalonians 2:4).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Then I was given a measuring rod like a staff, and I was told, “Rise and measure the temple of God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the altar and those who worship there, but do not measure the court outside the temple; leave that out, for it is given over to the nations, and they will trample the holy city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not </a:t>
            </a:r>
            <a:r>
              <a:rPr lang="en-US" sz="1600" b="1" dirty="0">
                <a:latin typeface="Times New Roman" panose="02020603050405020304" pitchFamily="18" charset="0"/>
                <a:ea typeface="Calibri" panose="020F0502020204030204" pitchFamily="34" charset="0"/>
                <a:cs typeface="Times New Roman" panose="02020603050405020304" pitchFamily="18" charset="0"/>
              </a:rPr>
              <a:t>the church</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for forty-two months.  And I will grant authority to my two witnesses, and they will prophesy for 1,260 days (3.5 years), clothed in sackcloth (Revelation 11:1-3).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100" dirty="0"/>
          </a:p>
        </p:txBody>
      </p:sp>
    </p:spTree>
    <p:extLst>
      <p:ext uri="{BB962C8B-B14F-4D97-AF65-F5344CB8AC3E}">
        <p14:creationId xmlns:p14="http://schemas.microsoft.com/office/powerpoint/2010/main" val="21543341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CB137C8-3F81-4388-BBC1-73A5D6364D6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Rise of Mystery Babylon – Vatican City</a:t>
            </a:r>
          </a:p>
        </p:txBody>
      </p:sp>
      <p:sp>
        <p:nvSpPr>
          <p:cNvPr id="3" name="Content Placeholder 2">
            <a:extLst>
              <a:ext uri="{FF2B5EF4-FFF2-40B4-BE49-F238E27FC236}">
                <a16:creationId xmlns:a16="http://schemas.microsoft.com/office/drawing/2014/main" id="{8DD1C311-8C94-4305-BA01-25A9466CD0F4}"/>
              </a:ext>
            </a:extLst>
          </p:cNvPr>
          <p:cNvSpPr>
            <a:spLocks noGrp="1"/>
          </p:cNvSpPr>
          <p:nvPr>
            <p:ph idx="1"/>
          </p:nvPr>
        </p:nvSpPr>
        <p:spPr>
          <a:xfrm>
            <a:off x="1165949" y="2258008"/>
            <a:ext cx="10907863" cy="4497355"/>
          </a:xfrm>
        </p:spPr>
        <p:txBody>
          <a:bodyPr anchor="ctr">
            <a:normAutofit/>
          </a:bodyPr>
          <a:lstStyle/>
          <a:p>
            <a:pPr marL="0" indent="0">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Babylon has fallen (539 B.C.), has fallen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the end times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(Isaiah 21:9)</a:t>
            </a:r>
          </a:p>
          <a:p>
            <a:pPr marL="0" indent="0">
              <a:buNone/>
            </a:pPr>
            <a:r>
              <a:rPr lang="en-US" sz="2000" b="0" i="0" dirty="0">
                <a:latin typeface="Times New Roman" panose="02020603050405020304" pitchFamily="18" charset="0"/>
                <a:cs typeface="Times New Roman" panose="02020603050405020304" pitchFamily="18" charset="0"/>
              </a:rPr>
              <a:t>Come, I will show you the judgment of the great prostitute (</a:t>
            </a:r>
            <a:r>
              <a:rPr lang="en-US" sz="2000" b="1" i="0" dirty="0">
                <a:latin typeface="Times New Roman" panose="02020603050405020304" pitchFamily="18" charset="0"/>
                <a:cs typeface="Times New Roman" panose="02020603050405020304" pitchFamily="18" charset="0"/>
              </a:rPr>
              <a:t>The Lord’s </a:t>
            </a:r>
            <a:r>
              <a:rPr lang="en-US" sz="2000" b="1" dirty="0">
                <a:latin typeface="Times New Roman" panose="02020603050405020304" pitchFamily="18" charset="0"/>
                <a:cs typeface="Times New Roman" panose="02020603050405020304" pitchFamily="18" charset="0"/>
              </a:rPr>
              <a:t>Faithless Bride (Ezekiel 16)) </a:t>
            </a:r>
            <a:r>
              <a:rPr lang="en-US" sz="2000" b="0" i="0" dirty="0">
                <a:latin typeface="Times New Roman" panose="02020603050405020304" pitchFamily="18" charset="0"/>
                <a:cs typeface="Times New Roman" panose="02020603050405020304" pitchFamily="18" charset="0"/>
              </a:rPr>
              <a:t>who is seated on many waters, </a:t>
            </a:r>
            <a:r>
              <a:rPr lang="en-US" sz="2000" b="0" i="0" dirty="0">
                <a:effectLst/>
                <a:latin typeface="Times New Roman" panose="02020603050405020304" pitchFamily="18" charset="0"/>
                <a:cs typeface="Times New Roman" panose="02020603050405020304" pitchFamily="18" charset="0"/>
              </a:rPr>
              <a:t>with whom the kings of the earth have committed sexual immorality, and with the wine of whose sexual immorality the dwellers on earth have become drunk.” </a:t>
            </a:r>
            <a:r>
              <a:rPr lang="en-US" sz="2000" b="1" i="0" baseline="30000" dirty="0">
                <a:effectLst/>
                <a:latin typeface="Times New Roman" panose="02020603050405020304" pitchFamily="18" charset="0"/>
                <a:cs typeface="Times New Roman" panose="02020603050405020304" pitchFamily="18" charset="0"/>
              </a:rPr>
              <a:t>3 </a:t>
            </a:r>
            <a:r>
              <a:rPr lang="en-US" sz="2000" b="0" i="0" dirty="0">
                <a:effectLst/>
                <a:latin typeface="Times New Roman" panose="02020603050405020304" pitchFamily="18" charset="0"/>
                <a:cs typeface="Times New Roman" panose="02020603050405020304" pitchFamily="18" charset="0"/>
              </a:rPr>
              <a:t>And he carried me away in the Spirit into a wilderness, and I saw a woman sitting on a scarlet beast (</a:t>
            </a:r>
            <a:r>
              <a:rPr lang="en-US" sz="2000" b="1" i="0" dirty="0">
                <a:effectLst/>
                <a:latin typeface="Times New Roman" panose="02020603050405020304" pitchFamily="18" charset="0"/>
                <a:cs typeface="Times New Roman" panose="02020603050405020304" pitchFamily="18" charset="0"/>
              </a:rPr>
              <a:t>the Antichrist</a:t>
            </a:r>
            <a:r>
              <a:rPr lang="en-US" sz="2000" b="0" i="0" dirty="0">
                <a:effectLst/>
                <a:latin typeface="Times New Roman" panose="02020603050405020304" pitchFamily="18" charset="0"/>
                <a:cs typeface="Times New Roman" panose="02020603050405020304" pitchFamily="18" charset="0"/>
              </a:rPr>
              <a:t>) that was full of blasphemous names, and it had seven heads and ten horns. </a:t>
            </a:r>
            <a:r>
              <a:rPr lang="en-US" sz="2000" b="1" i="0" baseline="30000" dirty="0">
                <a:effectLst/>
                <a:latin typeface="Times New Roman" panose="02020603050405020304" pitchFamily="18" charset="0"/>
                <a:cs typeface="Times New Roman" panose="02020603050405020304" pitchFamily="18" charset="0"/>
              </a:rPr>
              <a:t>4 </a:t>
            </a:r>
            <a:r>
              <a:rPr lang="en-US" sz="2000" b="0" i="0" dirty="0">
                <a:effectLst/>
                <a:latin typeface="Times New Roman" panose="02020603050405020304" pitchFamily="18" charset="0"/>
                <a:cs typeface="Times New Roman" panose="02020603050405020304" pitchFamily="18" charset="0"/>
              </a:rPr>
              <a:t>The woman was arrayed in purple and scarlet, and adorned with gold and jewels and pearls, holding in her hand a golden cup full of abominations and the impurities of her sexual immorality. </a:t>
            </a:r>
            <a:r>
              <a:rPr lang="en-US" sz="2000" b="1" i="0" baseline="30000" dirty="0">
                <a:effectLst/>
                <a:latin typeface="Times New Roman" panose="02020603050405020304" pitchFamily="18" charset="0"/>
                <a:cs typeface="Times New Roman" panose="02020603050405020304" pitchFamily="18" charset="0"/>
              </a:rPr>
              <a:t>5 </a:t>
            </a:r>
            <a:r>
              <a:rPr lang="en-US" sz="2000" b="0" i="0" dirty="0">
                <a:effectLst/>
                <a:latin typeface="Times New Roman" panose="02020603050405020304" pitchFamily="18" charset="0"/>
                <a:cs typeface="Times New Roman" panose="02020603050405020304" pitchFamily="18" charset="0"/>
              </a:rPr>
              <a:t>And on her forehead was written a name of mystery: “Babylon the great, mother of prostitutes and of earth's abominations.” </a:t>
            </a:r>
            <a:r>
              <a:rPr lang="en-US" sz="2000" b="1" i="0" baseline="30000" dirty="0">
                <a:effectLst/>
                <a:latin typeface="Times New Roman" panose="02020603050405020304" pitchFamily="18" charset="0"/>
                <a:cs typeface="Times New Roman" panose="02020603050405020304" pitchFamily="18" charset="0"/>
              </a:rPr>
              <a:t>6 </a:t>
            </a:r>
            <a:r>
              <a:rPr lang="en-US" sz="2000" b="0" i="0" dirty="0">
                <a:effectLst/>
                <a:latin typeface="Times New Roman" panose="02020603050405020304" pitchFamily="18" charset="0"/>
                <a:cs typeface="Times New Roman" panose="02020603050405020304" pitchFamily="18" charset="0"/>
              </a:rPr>
              <a:t>And I saw the woman, drunk with the blood of the saints, the blood of the martyrs of Jesus (Revelation 17:2-6; Ezekiel 16; Jeremiah 51:13).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672573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47F5270-3817-42EA-9509-9BF8857341FA}"/>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Rise of Mystery Babylon – Vatican City</a:t>
            </a:r>
          </a:p>
        </p:txBody>
      </p:sp>
      <p:sp>
        <p:nvSpPr>
          <p:cNvPr id="3" name="Content Placeholder 2">
            <a:extLst>
              <a:ext uri="{FF2B5EF4-FFF2-40B4-BE49-F238E27FC236}">
                <a16:creationId xmlns:a16="http://schemas.microsoft.com/office/drawing/2014/main" id="{326C2436-4ABA-457A-A466-5A2374F35AE2}"/>
              </a:ext>
            </a:extLst>
          </p:cNvPr>
          <p:cNvSpPr>
            <a:spLocks noGrp="1"/>
          </p:cNvSpPr>
          <p:nvPr>
            <p:ph idx="1"/>
          </p:nvPr>
        </p:nvSpPr>
        <p:spPr>
          <a:xfrm>
            <a:off x="1222646" y="2341848"/>
            <a:ext cx="10813844" cy="4394854"/>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all the nations have drunk the wine of the passion of her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(Babylon’s)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sexual immorality, and the kings of the earth have committed immorality with her, and the merchants of the earth have grown rich from the power of her luxurious living (Revelation 18:3; Jeremiah 51:7; Ezekiel 16).  </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she glorified herself and lived in luxury…since in her heart she says, ‘I sit as a queen, I am no widow, and mourning I shall never see (Revelation 18:7; Isaiah 47:7-9).’</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merchants of the earth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(sell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cargo of gold…and slaves, that is, human souls (Revelation 18:13).</a:t>
            </a:r>
          </a:p>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your merchants were the great ones of the earth, and all nations were deceived by your sorcery.  And in her was found the blood of prophets and of saints, and of all who have been slain on earth (Revelation 18:23,2; Isaiah 47:15).</a:t>
            </a:r>
          </a:p>
          <a:p>
            <a:pPr marL="0" indent="0">
              <a:buNone/>
            </a:pPr>
            <a:r>
              <a:rPr lang="en-US" sz="1800" b="0" i="0" dirty="0">
                <a:effectLst/>
                <a:latin typeface="system-ui"/>
              </a:rPr>
              <a:t> </a:t>
            </a:r>
            <a:r>
              <a:rPr lang="en-US" sz="1800" b="1" i="0" baseline="30000" dirty="0">
                <a:effectLst/>
                <a:latin typeface="Times New Roman" panose="02020603050405020304" pitchFamily="18" charset="0"/>
                <a:cs typeface="Times New Roman" panose="02020603050405020304" pitchFamily="18" charset="0"/>
              </a:rPr>
              <a:t>9 </a:t>
            </a:r>
            <a:r>
              <a:rPr lang="en-US" sz="1800" i="0" dirty="0">
                <a:effectLst/>
                <a:latin typeface="Times New Roman" panose="02020603050405020304" pitchFamily="18" charset="0"/>
                <a:cs typeface="Times New Roman" panose="02020603050405020304" pitchFamily="18" charset="0"/>
              </a:rPr>
              <a:t>This calls for a mind with wisdom: the seven heads are seven mountains (</a:t>
            </a:r>
            <a:r>
              <a:rPr lang="en-US" sz="1800" b="1" i="0" dirty="0">
                <a:effectLst/>
                <a:latin typeface="Times New Roman" panose="02020603050405020304" pitchFamily="18" charset="0"/>
                <a:cs typeface="Times New Roman" panose="02020603050405020304" pitchFamily="18" charset="0"/>
              </a:rPr>
              <a:t>a city on seven hills</a:t>
            </a:r>
            <a:r>
              <a:rPr lang="en-US" sz="1800" i="0" dirty="0">
                <a:effectLst/>
                <a:latin typeface="Times New Roman" panose="02020603050405020304" pitchFamily="18" charset="0"/>
                <a:cs typeface="Times New Roman" panose="02020603050405020304" pitchFamily="18" charset="0"/>
              </a:rPr>
              <a:t>) on which the woman is seated </a:t>
            </a:r>
            <a:r>
              <a:rPr lang="en-US" sz="1800" b="0" i="0" dirty="0">
                <a:effectLst/>
                <a:latin typeface="Times New Roman" panose="02020603050405020304" pitchFamily="18" charset="0"/>
                <a:cs typeface="Times New Roman" panose="02020603050405020304" pitchFamily="18" charset="0"/>
              </a:rPr>
              <a:t>(Revelation 17:9); </a:t>
            </a:r>
          </a:p>
          <a:p>
            <a:pPr marL="0" indent="0">
              <a:buNone/>
            </a:pP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And the woman that you saw is the great city (</a:t>
            </a:r>
            <a:r>
              <a:rPr lang="en-US" sz="1800" b="1" i="0" dirty="0">
                <a:effectLst/>
                <a:latin typeface="Times New Roman" panose="02020603050405020304" pitchFamily="18" charset="0"/>
                <a:cs typeface="Times New Roman" panose="02020603050405020304" pitchFamily="18" charset="0"/>
              </a:rPr>
              <a:t>Vatican City</a:t>
            </a:r>
            <a:r>
              <a:rPr lang="en-US" sz="1800" b="0" i="0" dirty="0">
                <a:effectLst/>
                <a:latin typeface="Times New Roman" panose="02020603050405020304" pitchFamily="18" charset="0"/>
                <a:cs typeface="Times New Roman" panose="02020603050405020304" pitchFamily="18" charset="0"/>
              </a:rPr>
              <a:t>) that has dominion over the kings of the earth (Revelation 17:18).</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34368841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A5E4C24-A537-44BC-8D06-198C3BB50F2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Rise of the Ten Kings</a:t>
            </a:r>
          </a:p>
        </p:txBody>
      </p:sp>
      <p:sp>
        <p:nvSpPr>
          <p:cNvPr id="3" name="Content Placeholder 2">
            <a:extLst>
              <a:ext uri="{FF2B5EF4-FFF2-40B4-BE49-F238E27FC236}">
                <a16:creationId xmlns:a16="http://schemas.microsoft.com/office/drawing/2014/main" id="{CBEC8A79-A9FC-4537-AB74-A7016DE1FD49}"/>
              </a:ext>
            </a:extLst>
          </p:cNvPr>
          <p:cNvSpPr>
            <a:spLocks noGrp="1"/>
          </p:cNvSpPr>
          <p:nvPr>
            <p:ph idx="1"/>
          </p:nvPr>
        </p:nvSpPr>
        <p:spPr>
          <a:xfrm>
            <a:off x="1222645" y="2267339"/>
            <a:ext cx="10804513" cy="4460031"/>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as you saw the feet and toes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(ten kings),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partly of potter’s clay and partly of iron, it shall be a divided kingdom, but some of the firmness of iron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(Rome)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be in it, just as you saw iron mixed with the soft clay.  And the toes of the feet were partly iron and partly clay, so the kingdom shall be partly strong and partly brittle.  As you saw the iron mixed with soft clay, so they will mix with one another in marriage, but they will not hold together, just as iron does not mix with clay.  And in the days of those kings the God of heaven will set up a (</a:t>
            </a:r>
            <a:r>
              <a:rPr lang="en-US" sz="1800" b="1" dirty="0">
                <a:latin typeface="Times New Roman" panose="02020603050405020304" pitchFamily="18" charset="0"/>
                <a:ea typeface="Calibri" panose="020F0502020204030204" pitchFamily="34" charset="0"/>
                <a:cs typeface="Times New Roman" panose="02020603050405020304" pitchFamily="18" charset="0"/>
              </a:rPr>
              <a:t>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 millennial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kingdom that shall never be destroyed (Daniel 2:41-43).</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another sign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(after the sign of Israel)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appeared in heaven: an enormous red dragon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(Satan)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with seven heads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he has conquered three kings)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ten horns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ten horns are ten kings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seven crowns on his head (Revelation 12:3).</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They are spirits of demons performing miraculous signs, and they go out to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ten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kings of the whole world, to gather them for the battle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(Armageddon)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on the great day of God Almighty (Revelation 16:14).</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the angel carried me away in the Spirit into the desert.  There I saw a woman sitting on a scarlet beast that was covered with blasphemous names and had seven heads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three were conquered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ten horns (Revelation 17:3).</a:t>
            </a:r>
          </a:p>
          <a:p>
            <a:pPr marL="0" indent="0">
              <a:buNone/>
            </a:pPr>
            <a:endParaRPr lang="en-US" sz="1500" dirty="0"/>
          </a:p>
        </p:txBody>
      </p:sp>
    </p:spTree>
    <p:extLst>
      <p:ext uri="{BB962C8B-B14F-4D97-AF65-F5344CB8AC3E}">
        <p14:creationId xmlns:p14="http://schemas.microsoft.com/office/powerpoint/2010/main" val="26448465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7493B5C-94D7-43B5-AC9E-031D884CEF8B}"/>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Rise of the Ten Kings cont.</a:t>
            </a:r>
          </a:p>
        </p:txBody>
      </p:sp>
      <p:sp>
        <p:nvSpPr>
          <p:cNvPr id="3" name="Content Placeholder 2">
            <a:extLst>
              <a:ext uri="{FF2B5EF4-FFF2-40B4-BE49-F238E27FC236}">
                <a16:creationId xmlns:a16="http://schemas.microsoft.com/office/drawing/2014/main" id="{31FF24E4-1360-47F3-BB91-52808D34A589}"/>
              </a:ext>
            </a:extLst>
          </p:cNvPr>
          <p:cNvSpPr>
            <a:spLocks noGrp="1"/>
          </p:cNvSpPr>
          <p:nvPr>
            <p:ph idx="1"/>
          </p:nvPr>
        </p:nvSpPr>
        <p:spPr>
          <a:xfrm>
            <a:off x="1222646" y="2341848"/>
            <a:ext cx="10841836" cy="4441507"/>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calls for a mind with wisdom.  The seven heads are seven hills on which the woman sits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(Rome).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are also seven kings.  Five have fallen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(Egypt - Rameses, Assyria - Sennacherib, Babylon - Nebuchadnezzar, Persia - Cyrus and Greece - Alexander)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one is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(Rome - Domitian),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other has not yet come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(Constantine);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when he does come, he must remain for a little while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25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beast who once was, and now is not, is an eighth king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belongs to the other seven and is going to his destruction (Revelation 17:9).</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ten horns you saw are ten kings who have not yet received a kingdom, but who for one hour will receive authority as kings along with the beast (Revelation 17:12).  </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beast and the ten horns you saw will hate the prostitute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Lord’s faithless bride – Ezekiel 16).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will bring her to ruin and leave her naked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(exposed as the whore that she is):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will eat her flesh and burn her with fire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(utterly destroy her).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God has put it in their hearts to accomplish his purpose by agreeing to give the beast their power to rule, until God’s words are fulfilled (Revelation 17:15-18; Ezekiel 16:37-43).</a:t>
            </a:r>
          </a:p>
          <a:p>
            <a:pPr marL="0" indent="0">
              <a:buNone/>
            </a:pPr>
            <a:endParaRPr lang="en-US" sz="1700" dirty="0"/>
          </a:p>
        </p:txBody>
      </p:sp>
    </p:spTree>
    <p:extLst>
      <p:ext uri="{BB962C8B-B14F-4D97-AF65-F5344CB8AC3E}">
        <p14:creationId xmlns:p14="http://schemas.microsoft.com/office/powerpoint/2010/main" val="386548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F5854D4-FCAD-4407-8551-27BCD51F925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Christ’s Eschatological Commands to the Church</a:t>
            </a:r>
          </a:p>
        </p:txBody>
      </p:sp>
      <p:sp>
        <p:nvSpPr>
          <p:cNvPr id="3" name="Content Placeholder 2">
            <a:extLst>
              <a:ext uri="{FF2B5EF4-FFF2-40B4-BE49-F238E27FC236}">
                <a16:creationId xmlns:a16="http://schemas.microsoft.com/office/drawing/2014/main" id="{27B81B0A-E145-4988-B6D8-E8D560AF40E3}"/>
              </a:ext>
            </a:extLst>
          </p:cNvPr>
          <p:cNvSpPr>
            <a:spLocks noGrp="1"/>
          </p:cNvSpPr>
          <p:nvPr>
            <p:ph idx="1"/>
          </p:nvPr>
        </p:nvSpPr>
        <p:spPr>
          <a:xfrm>
            <a:off x="1119322" y="2258008"/>
            <a:ext cx="10907863" cy="4497355"/>
          </a:xfrm>
        </p:spPr>
        <p:txBody>
          <a:bodyPr anchor="ctr">
            <a:normAutofit fontScale="92500" lnSpcReduction="20000"/>
          </a:bodyPr>
          <a:lstStyle/>
          <a:p>
            <a:pPr marL="0" marR="0" indent="0">
              <a:spcBef>
                <a:spcPts val="0"/>
              </a:spcBef>
              <a:spcAft>
                <a:spcPts val="0"/>
              </a:spcAft>
              <a:buNone/>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Keep Watch</a:t>
            </a:r>
          </a:p>
          <a:p>
            <a:pPr marL="0" marR="0" indent="0">
              <a:spcBef>
                <a:spcPts val="0"/>
              </a:spcBef>
              <a:spcAft>
                <a:spcPts val="0"/>
              </a:spcAft>
              <a:buNone/>
            </a:pP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“Therefore keep watch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(for the signs of my coming</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because you do not know on what day your Lord will come.  But understand this: If the owner of the house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(Satan</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had known at what time the thief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(Jesus)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was coming, he would not have let his house be broken into (Matthew 12:29).  So you must also be ready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(remain in the faith),</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because the Son of Man will come at an hour when you do not expect him (Matthew 24:42-44).”  </a:t>
            </a:r>
          </a:p>
          <a:p>
            <a:pPr marL="0" marR="0" indent="0">
              <a:spcBef>
                <a:spcPts val="0"/>
              </a:spcBef>
              <a:spcAft>
                <a:spcPts val="0"/>
              </a:spcAft>
              <a:buNone/>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“It will be good for those servants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(Matthew 24:45)) whose master finds them watching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for the signs of </a:t>
            </a:r>
          </a:p>
          <a:p>
            <a:pPr marL="0" marR="0" indent="0">
              <a:spcBef>
                <a:spcPts val="0"/>
              </a:spcBef>
              <a:spcAft>
                <a:spcPts val="0"/>
              </a:spcAft>
              <a:buNone/>
            </a:pPr>
            <a:r>
              <a:rPr lang="en-US" sz="1900" b="1" dirty="0">
                <a:latin typeface="Times New Roman" panose="02020603050405020304" pitchFamily="18" charset="0"/>
                <a:ea typeface="Calibri" panose="020F0502020204030204" pitchFamily="34" charset="0"/>
                <a:cs typeface="Times New Roman" panose="02020603050405020304" pitchFamily="18" charset="0"/>
              </a:rPr>
              <a:t>Christ’s coming</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when he comes.  I tell you the truth, he will dress himself to serve, will have them recline at the table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(Wedding Supper of the Lamb</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(Revelation 19:7)),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and will come and wait on them (Luke 12:37).”</a:t>
            </a:r>
          </a:p>
          <a:p>
            <a:pPr marL="0" marR="0" indent="0">
              <a:spcBef>
                <a:spcPts val="0"/>
              </a:spcBef>
              <a:spcAft>
                <a:spcPts val="0"/>
              </a:spcAft>
              <a:buNone/>
            </a:pP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900" b="1" dirty="0">
                <a:latin typeface="Times New Roman" panose="02020603050405020304" pitchFamily="18" charset="0"/>
                <a:ea typeface="Calibri" panose="020F0502020204030204" pitchFamily="34" charset="0"/>
                <a:cs typeface="Times New Roman" panose="02020603050405020304" pitchFamily="18" charset="0"/>
              </a:rPr>
              <a:t>Remain in the Faith/Stand Firm</a:t>
            </a:r>
          </a:p>
          <a:p>
            <a:pPr marL="0" marR="0" indent="0">
              <a:spcBef>
                <a:spcPts val="0"/>
              </a:spcBef>
              <a:spcAft>
                <a:spcPts val="0"/>
              </a:spcAft>
              <a:buNone/>
            </a:pPr>
            <a:endParaRPr lang="en-US"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900" b="0" i="0" dirty="0">
                <a:effectLst/>
                <a:latin typeface="Times New Roman" panose="02020603050405020304" pitchFamily="18" charset="0"/>
                <a:cs typeface="Times New Roman" panose="02020603050405020304" pitchFamily="18" charset="0"/>
              </a:rPr>
              <a:t>“I am the vine; you are the branches. If you remain in me and I in you, you will bear much fruit; apart from me you can do nothing. </a:t>
            </a:r>
            <a:r>
              <a:rPr lang="en-US" sz="1900" b="1" i="0" baseline="30000" dirty="0">
                <a:effectLst/>
                <a:latin typeface="Times New Roman" panose="02020603050405020304" pitchFamily="18" charset="0"/>
                <a:cs typeface="Times New Roman" panose="02020603050405020304" pitchFamily="18" charset="0"/>
              </a:rPr>
              <a:t>6 </a:t>
            </a:r>
            <a:r>
              <a:rPr lang="en-US" sz="1900" b="0" i="0" dirty="0">
                <a:effectLst/>
                <a:latin typeface="Times New Roman" panose="02020603050405020304" pitchFamily="18" charset="0"/>
                <a:cs typeface="Times New Roman" panose="02020603050405020304" pitchFamily="18" charset="0"/>
              </a:rPr>
              <a:t>If you do not remain in me </a:t>
            </a:r>
            <a:r>
              <a:rPr lang="en-US" sz="1900" b="1" i="0" dirty="0">
                <a:effectLst/>
                <a:latin typeface="Times New Roman" panose="02020603050405020304" pitchFamily="18" charset="0"/>
                <a:cs typeface="Times New Roman" panose="02020603050405020304" pitchFamily="18" charset="0"/>
              </a:rPr>
              <a:t>(abandon the faith – I Timothy 4:1), </a:t>
            </a:r>
            <a:r>
              <a:rPr lang="en-US" sz="1900" b="0" i="0" dirty="0">
                <a:effectLst/>
                <a:latin typeface="Times New Roman" panose="02020603050405020304" pitchFamily="18" charset="0"/>
                <a:cs typeface="Times New Roman" panose="02020603050405020304" pitchFamily="18" charset="0"/>
              </a:rPr>
              <a:t>you are like a branch that is thrown away and withers; such branches are picked up, thrown into the fire and burned (John 15:5,6).</a:t>
            </a:r>
            <a:endParaRPr lang="en-US" sz="1900" dirty="0">
              <a:latin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900" b="1" i="0" baseline="30000" dirty="0">
              <a:effectLst/>
              <a:latin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900" b="1" i="0" baseline="30000" dirty="0">
                <a:effectLst/>
                <a:latin typeface="Times New Roman" panose="02020603050405020304" pitchFamily="18" charset="0"/>
                <a:cs typeface="Times New Roman" panose="02020603050405020304" pitchFamily="18" charset="0"/>
              </a:rPr>
              <a:t>12 </a:t>
            </a:r>
            <a:r>
              <a:rPr lang="en-US" sz="1900" b="0" i="0" dirty="0">
                <a:effectLst/>
                <a:latin typeface="Times New Roman" panose="02020603050405020304" pitchFamily="18" charset="0"/>
                <a:cs typeface="Times New Roman" panose="02020603050405020304" pitchFamily="18" charset="0"/>
              </a:rPr>
              <a:t>Take care, brothers, lest there be in any of you an evil, unbelieving heart, leading you to fall away from the living God. </a:t>
            </a:r>
            <a:r>
              <a:rPr lang="en-US" sz="1900" b="1" i="0" baseline="30000" dirty="0">
                <a:effectLst/>
                <a:latin typeface="Times New Roman" panose="02020603050405020304" pitchFamily="18" charset="0"/>
                <a:cs typeface="Times New Roman" panose="02020603050405020304" pitchFamily="18" charset="0"/>
              </a:rPr>
              <a:t>13 </a:t>
            </a:r>
            <a:r>
              <a:rPr lang="en-US" sz="1900" b="0" i="0" dirty="0">
                <a:effectLst/>
                <a:latin typeface="Times New Roman" panose="02020603050405020304" pitchFamily="18" charset="0"/>
                <a:cs typeface="Times New Roman" panose="02020603050405020304" pitchFamily="18" charset="0"/>
              </a:rPr>
              <a:t>But exhort one another every day, as long as it is called “today,” that none of you may be hardened by the deceitfulness of sin. </a:t>
            </a:r>
            <a:r>
              <a:rPr lang="en-US" sz="1900" b="1" i="0" baseline="30000" dirty="0">
                <a:effectLst/>
                <a:latin typeface="Times New Roman" panose="02020603050405020304" pitchFamily="18" charset="0"/>
                <a:cs typeface="Times New Roman" panose="02020603050405020304" pitchFamily="18" charset="0"/>
              </a:rPr>
              <a:t>14 </a:t>
            </a:r>
            <a:r>
              <a:rPr lang="en-US" sz="1900" b="0" i="0" dirty="0">
                <a:effectLst/>
                <a:latin typeface="Times New Roman" panose="02020603050405020304" pitchFamily="18" charset="0"/>
                <a:cs typeface="Times New Roman" panose="02020603050405020304" pitchFamily="18" charset="0"/>
              </a:rPr>
              <a:t>For we have come to share in Christ, </a:t>
            </a:r>
            <a:r>
              <a:rPr lang="en-US" sz="1900" b="1" i="0" dirty="0">
                <a:effectLst/>
                <a:latin typeface="Times New Roman" panose="02020603050405020304" pitchFamily="18" charset="0"/>
                <a:cs typeface="Times New Roman" panose="02020603050405020304" pitchFamily="18" charset="0"/>
              </a:rPr>
              <a:t>if indeed we hold our original confidence firm to the end </a:t>
            </a:r>
            <a:r>
              <a:rPr lang="en-US" sz="1900" b="0" i="0" dirty="0">
                <a:effectLst/>
                <a:latin typeface="Times New Roman" panose="02020603050405020304" pitchFamily="18" charset="0"/>
                <a:cs typeface="Times New Roman" panose="02020603050405020304" pitchFamily="18" charset="0"/>
              </a:rPr>
              <a:t>(Hebrews 3:12-14).</a:t>
            </a:r>
          </a:p>
          <a:p>
            <a:pPr marL="0" marR="0" indent="0">
              <a:spcBef>
                <a:spcPts val="0"/>
              </a:spcBef>
              <a:spcAft>
                <a:spcPts val="0"/>
              </a:spcAft>
              <a:buNone/>
            </a:pPr>
            <a:endParaRPr lang="en-US" sz="1900" dirty="0">
              <a:latin typeface="Times New Roman" panose="02020603050405020304" pitchFamily="18" charset="0"/>
              <a:cs typeface="Times New Roman" panose="02020603050405020304" pitchFamily="18" charset="0"/>
            </a:endParaRPr>
          </a:p>
          <a:p>
            <a:pPr marL="0" indent="0">
              <a:buNone/>
            </a:pPr>
            <a:endParaRPr lang="en-US" sz="1100" dirty="0"/>
          </a:p>
        </p:txBody>
      </p:sp>
    </p:spTree>
    <p:extLst>
      <p:ext uri="{BB962C8B-B14F-4D97-AF65-F5344CB8AC3E}">
        <p14:creationId xmlns:p14="http://schemas.microsoft.com/office/powerpoint/2010/main" val="162670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5E701B6-53CB-4E61-B4A3-FF474E6A85B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Rise of the Antichrist</a:t>
            </a:r>
          </a:p>
        </p:txBody>
      </p:sp>
      <p:sp>
        <p:nvSpPr>
          <p:cNvPr id="3" name="Content Placeholder 2">
            <a:extLst>
              <a:ext uri="{FF2B5EF4-FFF2-40B4-BE49-F238E27FC236}">
                <a16:creationId xmlns:a16="http://schemas.microsoft.com/office/drawing/2014/main" id="{E2FADF24-E93E-40F7-AD2A-4B467577ADFF}"/>
              </a:ext>
            </a:extLst>
          </p:cNvPr>
          <p:cNvSpPr>
            <a:spLocks noGrp="1"/>
          </p:cNvSpPr>
          <p:nvPr>
            <p:ph idx="1"/>
          </p:nvPr>
        </p:nvSpPr>
        <p:spPr>
          <a:xfrm>
            <a:off x="1222646" y="2341848"/>
            <a:ext cx="10692546" cy="4226903"/>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make a strong covenant with many for one week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seven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for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second)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half of the week he shall put an end to sacrifice and offering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the rebuilt temple in 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(Daniel 9:27).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This act begins the Tribulation and God’s judgments against the earth and its inhabitants.</a:t>
            </a:r>
          </a:p>
          <a:p>
            <a:pPr marL="0" indent="0">
              <a:buNone/>
            </a:pPr>
            <a:r>
              <a:rPr lang="en-US" sz="1800" b="1" i="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Now I watched when the Lamb opened one of the seven seals, and I heard one of the four living creatures say with a voice like thunder, “Come!”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And I looked, and behold, a white horse! And its rider </a:t>
            </a:r>
            <a:r>
              <a:rPr lang="en-US" sz="1800" b="1" i="0" dirty="0">
                <a:effectLst/>
                <a:latin typeface="Times New Roman" panose="02020603050405020304" pitchFamily="18" charset="0"/>
                <a:cs typeface="Times New Roman" panose="02020603050405020304" pitchFamily="18" charset="0"/>
              </a:rPr>
              <a:t>(the Antichrist who imitates the Christ) </a:t>
            </a:r>
            <a:r>
              <a:rPr lang="en-US" sz="1800" b="0" i="0" dirty="0">
                <a:effectLst/>
                <a:latin typeface="Times New Roman" panose="02020603050405020304" pitchFamily="18" charset="0"/>
                <a:cs typeface="Times New Roman" panose="02020603050405020304" pitchFamily="18" charset="0"/>
              </a:rPr>
              <a:t>had a bow, and a crown was given to him (</a:t>
            </a:r>
            <a:r>
              <a:rPr lang="en-US" sz="1800" b="1" i="0" dirty="0">
                <a:effectLst/>
                <a:latin typeface="Times New Roman" panose="02020603050405020304" pitchFamily="18" charset="0"/>
                <a:cs typeface="Times New Roman" panose="02020603050405020304" pitchFamily="18" charset="0"/>
              </a:rPr>
              <a:t>by the Ten Kings</a:t>
            </a:r>
            <a:r>
              <a:rPr lang="en-US" sz="1800" b="0" i="0" dirty="0">
                <a:effectLst/>
                <a:latin typeface="Times New Roman" panose="02020603050405020304" pitchFamily="18" charset="0"/>
                <a:cs typeface="Times New Roman" panose="02020603050405020304" pitchFamily="18" charset="0"/>
              </a:rPr>
              <a:t>), and he came out conquering, and to conquer (Revelation 6:1).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i="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Beloved, do not believe every spirit, but test the spirits to see whether they are from God, for many false prophets have gone out into the world (</a:t>
            </a:r>
            <a:r>
              <a:rPr lang="en-US" sz="1800" b="1" i="0" dirty="0">
                <a:effectLst/>
                <a:latin typeface="Times New Roman" panose="02020603050405020304" pitchFamily="18" charset="0"/>
                <a:cs typeface="Times New Roman" panose="02020603050405020304" pitchFamily="18" charset="0"/>
              </a:rPr>
              <a:t>to prepare the way for Antichrist</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By this you know the Spirit of God: every spirit that confesses that Jesus Christ has come in the flesh </a:t>
            </a:r>
            <a:r>
              <a:rPr lang="en-US" sz="1800" b="1" i="0" dirty="0">
                <a:effectLst/>
                <a:latin typeface="Times New Roman" panose="02020603050405020304" pitchFamily="18" charset="0"/>
                <a:cs typeface="Times New Roman" panose="02020603050405020304" pitchFamily="18" charset="0"/>
              </a:rPr>
              <a:t>(to die for our sins)</a:t>
            </a:r>
            <a:r>
              <a:rPr lang="en-US" sz="1800" b="0" i="0" dirty="0">
                <a:effectLst/>
                <a:latin typeface="Times New Roman" panose="02020603050405020304" pitchFamily="18" charset="0"/>
                <a:cs typeface="Times New Roman" panose="02020603050405020304" pitchFamily="18" charset="0"/>
              </a:rPr>
              <a:t> is from God, </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and every spirit that does not confess Jesus is not from God. This is the spirit of the antichrist, which you heard was coming and now is in the world already (I John 4: 1-3).</a:t>
            </a:r>
            <a:endParaRPr lang="en-US" sz="1800" dirty="0">
              <a:latin typeface="Times New Roman" panose="02020603050405020304" pitchFamily="18"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35495289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B795956-F4ED-4EC6-AE57-F8118764F5A0}"/>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Rise of the Antichrist cont.</a:t>
            </a:r>
          </a:p>
        </p:txBody>
      </p:sp>
      <p:sp>
        <p:nvSpPr>
          <p:cNvPr id="3" name="Content Placeholder 2">
            <a:extLst>
              <a:ext uri="{FF2B5EF4-FFF2-40B4-BE49-F238E27FC236}">
                <a16:creationId xmlns:a16="http://schemas.microsoft.com/office/drawing/2014/main" id="{CB2D5EFB-8BC1-434C-B048-C4D946C5F29A}"/>
              </a:ext>
            </a:extLst>
          </p:cNvPr>
          <p:cNvSpPr>
            <a:spLocks noGrp="1"/>
          </p:cNvSpPr>
          <p:nvPr>
            <p:ph idx="1"/>
          </p:nvPr>
        </p:nvSpPr>
        <p:spPr>
          <a:xfrm>
            <a:off x="1222646" y="2341848"/>
            <a:ext cx="10785852" cy="4329540"/>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Children, it is the last hour (</a:t>
            </a:r>
            <a:r>
              <a:rPr lang="en-US" sz="1800" b="1" i="0" dirty="0">
                <a:effectLst/>
                <a:latin typeface="Times New Roman" panose="02020603050405020304" pitchFamily="18" charset="0"/>
                <a:cs typeface="Times New Roman" panose="02020603050405020304" pitchFamily="18" charset="0"/>
              </a:rPr>
              <a:t>when the Antichrist arises</a:t>
            </a:r>
            <a:r>
              <a:rPr lang="en-US" sz="1800" b="0" i="0" dirty="0">
                <a:effectLst/>
                <a:latin typeface="Times New Roman" panose="02020603050405020304" pitchFamily="18" charset="0"/>
                <a:cs typeface="Times New Roman" panose="02020603050405020304" pitchFamily="18" charset="0"/>
              </a:rPr>
              <a:t>), and as you have heard that antichrist is coming, so now many antichrists have come. Therefore we know that it is the last hour. </a:t>
            </a:r>
            <a:r>
              <a:rPr lang="en-US" sz="1800" b="1" i="0" baseline="30000" dirty="0">
                <a:effectLst/>
                <a:latin typeface="Times New Roman" panose="02020603050405020304" pitchFamily="18" charset="0"/>
                <a:cs typeface="Times New Roman" panose="02020603050405020304" pitchFamily="18" charset="0"/>
              </a:rPr>
              <a:t>19 </a:t>
            </a:r>
            <a:r>
              <a:rPr lang="en-US" sz="1800" b="0" i="0" dirty="0">
                <a:effectLst/>
                <a:latin typeface="Times New Roman" panose="02020603050405020304" pitchFamily="18" charset="0"/>
                <a:cs typeface="Times New Roman" panose="02020603050405020304" pitchFamily="18" charset="0"/>
              </a:rPr>
              <a:t>They (</a:t>
            </a:r>
            <a:r>
              <a:rPr lang="en-US" sz="1800" b="1" i="0" dirty="0">
                <a:effectLst/>
                <a:latin typeface="Times New Roman" panose="02020603050405020304" pitchFamily="18" charset="0"/>
                <a:cs typeface="Times New Roman" panose="02020603050405020304" pitchFamily="18" charset="0"/>
              </a:rPr>
              <a:t>deceivers</a:t>
            </a:r>
            <a:r>
              <a:rPr lang="en-US" sz="1800" b="0" i="0" dirty="0">
                <a:effectLst/>
                <a:latin typeface="Times New Roman" panose="02020603050405020304" pitchFamily="18" charset="0"/>
                <a:cs typeface="Times New Roman" panose="02020603050405020304" pitchFamily="18" charset="0"/>
              </a:rPr>
              <a:t>) went out from us, but they were not of us; for if they had been of us, they would have continued with us. But they went out, that it might become plain that they all are not of us. </a:t>
            </a:r>
            <a:r>
              <a:rPr lang="en-US" sz="1800" b="1" i="0" baseline="30000" dirty="0">
                <a:effectLst/>
                <a:latin typeface="Times New Roman" panose="02020603050405020304" pitchFamily="18" charset="0"/>
                <a:cs typeface="Times New Roman" panose="02020603050405020304" pitchFamily="18" charset="0"/>
              </a:rPr>
              <a:t>20 </a:t>
            </a:r>
            <a:r>
              <a:rPr lang="en-US" sz="1800" b="0" i="0" dirty="0">
                <a:effectLst/>
                <a:latin typeface="Times New Roman" panose="02020603050405020304" pitchFamily="18" charset="0"/>
                <a:cs typeface="Times New Roman" panose="02020603050405020304" pitchFamily="18" charset="0"/>
              </a:rPr>
              <a:t>But you have been anointed by the Holy One, and you all have knowledge. </a:t>
            </a:r>
            <a:r>
              <a:rPr lang="en-US" sz="1800" b="1" i="0" baseline="30000" dirty="0">
                <a:effectLst/>
                <a:latin typeface="Times New Roman" panose="02020603050405020304" pitchFamily="18" charset="0"/>
                <a:cs typeface="Times New Roman" panose="02020603050405020304" pitchFamily="18" charset="0"/>
              </a:rPr>
              <a:t>21 </a:t>
            </a:r>
            <a:r>
              <a:rPr lang="en-US" sz="1800" b="0" i="0" dirty="0">
                <a:effectLst/>
                <a:latin typeface="Times New Roman" panose="02020603050405020304" pitchFamily="18" charset="0"/>
                <a:cs typeface="Times New Roman" panose="02020603050405020304" pitchFamily="18" charset="0"/>
              </a:rPr>
              <a:t>I write to you, not because you do not know the truth, but because you know it, and because no lie is of the truth. </a:t>
            </a:r>
            <a:r>
              <a:rPr lang="en-US" sz="1800" b="1" i="0" baseline="30000" dirty="0">
                <a:effectLst/>
                <a:latin typeface="Times New Roman" panose="02020603050405020304" pitchFamily="18" charset="0"/>
                <a:cs typeface="Times New Roman" panose="02020603050405020304" pitchFamily="18" charset="0"/>
              </a:rPr>
              <a:t>22 </a:t>
            </a:r>
            <a:r>
              <a:rPr lang="en-US" sz="1800" b="0" i="0" dirty="0">
                <a:effectLst/>
                <a:latin typeface="Times New Roman" panose="02020603050405020304" pitchFamily="18" charset="0"/>
                <a:cs typeface="Times New Roman" panose="02020603050405020304" pitchFamily="18" charset="0"/>
              </a:rPr>
              <a:t>Who is the liar but he who denies that Jesus is the Christ? This is the antichrist, he who denies the Father and the Son. </a:t>
            </a:r>
            <a:r>
              <a:rPr lang="en-US" sz="1800" b="1" i="0" baseline="30000" dirty="0">
                <a:effectLst/>
                <a:latin typeface="Times New Roman" panose="02020603050405020304" pitchFamily="18" charset="0"/>
                <a:cs typeface="Times New Roman" panose="02020603050405020304" pitchFamily="18" charset="0"/>
              </a:rPr>
              <a:t>23 </a:t>
            </a:r>
            <a:r>
              <a:rPr lang="en-US" sz="1800" b="0" i="0" dirty="0">
                <a:effectLst/>
                <a:latin typeface="Times New Roman" panose="02020603050405020304" pitchFamily="18" charset="0"/>
                <a:cs typeface="Times New Roman" panose="02020603050405020304" pitchFamily="18" charset="0"/>
              </a:rPr>
              <a:t>No one who denies the Son has the Father. Whoever confesses the Son has the Father also. </a:t>
            </a:r>
            <a:r>
              <a:rPr lang="en-US" sz="1800" b="1" i="0" baseline="30000" dirty="0">
                <a:effectLst/>
                <a:latin typeface="Times New Roman" panose="02020603050405020304" pitchFamily="18" charset="0"/>
                <a:cs typeface="Times New Roman" panose="02020603050405020304" pitchFamily="18" charset="0"/>
              </a:rPr>
              <a:t>24 </a:t>
            </a:r>
            <a:r>
              <a:rPr lang="en-US" sz="1800" b="0" i="0" dirty="0">
                <a:effectLst/>
                <a:latin typeface="Times New Roman" panose="02020603050405020304" pitchFamily="18" charset="0"/>
                <a:cs typeface="Times New Roman" panose="02020603050405020304" pitchFamily="18" charset="0"/>
              </a:rPr>
              <a:t>Let what you heard from the beginning abide (</a:t>
            </a:r>
            <a:r>
              <a:rPr lang="en-US" sz="1800" b="1" i="0" dirty="0">
                <a:effectLst/>
                <a:latin typeface="Times New Roman" panose="02020603050405020304" pitchFamily="18" charset="0"/>
                <a:cs typeface="Times New Roman" panose="02020603050405020304" pitchFamily="18" charset="0"/>
              </a:rPr>
              <a:t>remain in the faith</a:t>
            </a:r>
            <a:r>
              <a:rPr lang="en-US" sz="1800" b="0" i="0" dirty="0">
                <a:effectLst/>
                <a:latin typeface="Times New Roman" panose="02020603050405020304" pitchFamily="18" charset="0"/>
                <a:cs typeface="Times New Roman" panose="02020603050405020304" pitchFamily="18" charset="0"/>
              </a:rPr>
              <a:t>) in you. If what you heard from the beginning abides in you, then you too will abide in the Son and in the Father. </a:t>
            </a:r>
            <a:r>
              <a:rPr lang="en-US" sz="1800" b="1" i="0" baseline="30000" dirty="0">
                <a:effectLst/>
                <a:latin typeface="Times New Roman" panose="02020603050405020304" pitchFamily="18" charset="0"/>
                <a:cs typeface="Times New Roman" panose="02020603050405020304" pitchFamily="18" charset="0"/>
              </a:rPr>
              <a:t>25 </a:t>
            </a:r>
            <a:r>
              <a:rPr lang="en-US" sz="1800" b="0" i="0" dirty="0">
                <a:effectLst/>
                <a:latin typeface="Times New Roman" panose="02020603050405020304" pitchFamily="18" charset="0"/>
                <a:cs typeface="Times New Roman" panose="02020603050405020304" pitchFamily="18" charset="0"/>
              </a:rPr>
              <a:t>And this is the promise that he made to us—eternal life (I John 2: 18-25).</a:t>
            </a:r>
          </a:p>
          <a:p>
            <a:pPr marL="0" indent="0">
              <a:buNone/>
            </a:pPr>
            <a:endParaRPr lang="en-US" sz="2000" dirty="0"/>
          </a:p>
        </p:txBody>
      </p:sp>
    </p:spTree>
    <p:extLst>
      <p:ext uri="{BB962C8B-B14F-4D97-AF65-F5344CB8AC3E}">
        <p14:creationId xmlns:p14="http://schemas.microsoft.com/office/powerpoint/2010/main" val="1668406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70150D0-D040-47B5-BD62-54FCAC046333}"/>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Rise of the False Prophet</a:t>
            </a:r>
          </a:p>
        </p:txBody>
      </p:sp>
      <p:sp>
        <p:nvSpPr>
          <p:cNvPr id="3" name="Content Placeholder 2">
            <a:extLst>
              <a:ext uri="{FF2B5EF4-FFF2-40B4-BE49-F238E27FC236}">
                <a16:creationId xmlns:a16="http://schemas.microsoft.com/office/drawing/2014/main" id="{5AC3B8D1-2F7A-4609-822D-3FCD3E4CB42F}"/>
              </a:ext>
            </a:extLst>
          </p:cNvPr>
          <p:cNvSpPr>
            <a:spLocks noGrp="1"/>
          </p:cNvSpPr>
          <p:nvPr>
            <p:ph idx="1"/>
          </p:nvPr>
        </p:nvSpPr>
        <p:spPr>
          <a:xfrm>
            <a:off x="1119322" y="2234452"/>
            <a:ext cx="10982482" cy="4520911"/>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Beware of false prophets, who come to you in sheep’s clothing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Christians)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inwardly are ravenous wolves.  You will recognize them by their fruits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doctrine devoid of the 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(Matthew 7:15).</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false Christ’s and false prophets will arise and perform great signs and wonders, so as to lead astray, if possible, even the elect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144,000</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)(Matthew 24:24).</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saw another beast rising out of the earth.  It had two horns like a lamb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Christian)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it spoke like a dragon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(like the 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It exercises all the authority of the first beast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Antichrist)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its presence and makes the earth and its inhabitants worship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it is a powerful religious figure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first beast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whose mortal wound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the sword)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was healed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imitate 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It performs great signs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like Christ),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even making fire come down from heaven to earth in front of people, and by the signs that it is allowed to work in the presence of the beast it deceives those who dwell on earth, telling them to make an image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idolatry)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the beast that was wounded by the sword and yet lived.  And it was allowed to give breath to the image of the beast, that the image of the beast might even speak and might make those who would not worship the image of the beast to be slain.  And it causes all, both small and great, both rich and poor, both free and slave, to be marked on the right hand or the forehead, so that no one can buy or sell unless he has the mark, that is, the name of the beast or the number of its name (Revelation 13:11-17).</a:t>
            </a:r>
          </a:p>
          <a:p>
            <a:pPr marL="0" indent="0">
              <a:buNone/>
            </a:pPr>
            <a:endParaRPr lang="en-US" sz="1500" dirty="0"/>
          </a:p>
        </p:txBody>
      </p:sp>
    </p:spTree>
    <p:extLst>
      <p:ext uri="{BB962C8B-B14F-4D97-AF65-F5344CB8AC3E}">
        <p14:creationId xmlns:p14="http://schemas.microsoft.com/office/powerpoint/2010/main" val="21264202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59CA638-A098-4D9F-923F-628F9850FEE4}"/>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Three – Deception and Tribulation</a:t>
            </a:r>
          </a:p>
        </p:txBody>
      </p:sp>
      <p:sp>
        <p:nvSpPr>
          <p:cNvPr id="3" name="Content Placeholder 2">
            <a:extLst>
              <a:ext uri="{FF2B5EF4-FFF2-40B4-BE49-F238E27FC236}">
                <a16:creationId xmlns:a16="http://schemas.microsoft.com/office/drawing/2014/main" id="{DC281814-BC89-4301-B910-8498B55ACFAF}"/>
              </a:ext>
            </a:extLst>
          </p:cNvPr>
          <p:cNvSpPr>
            <a:spLocks noGrp="1"/>
          </p:cNvSpPr>
          <p:nvPr>
            <p:ph idx="1"/>
          </p:nvPr>
        </p:nvSpPr>
        <p:spPr>
          <a:xfrm>
            <a:off x="1119322" y="2177170"/>
            <a:ext cx="10907863" cy="4596854"/>
          </a:xfrm>
        </p:spPr>
        <p:txBody>
          <a:bodyPr anchor="ctr">
            <a:noAutofit/>
          </a:bodyPr>
          <a:lstStyle/>
          <a:p>
            <a:pPr marL="0" indent="0">
              <a:buNone/>
            </a:pPr>
            <a:r>
              <a:rPr lang="en-US" sz="1800" b="0" i="0" dirty="0">
                <a:effectLst/>
                <a:latin typeface="Times New Roman" panose="02020603050405020304" pitchFamily="18" charset="0"/>
                <a:cs typeface="Times New Roman" panose="02020603050405020304" pitchFamily="18" charset="0"/>
              </a:rPr>
              <a:t>And Jesus answered them, “See that no one leads you astray. </a:t>
            </a: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For many will come in my name, saying, ‘I am the Christ (</a:t>
            </a:r>
            <a:r>
              <a:rPr lang="en-US" sz="1800" b="1" i="0" dirty="0">
                <a:effectLst/>
                <a:latin typeface="Times New Roman" panose="02020603050405020304" pitchFamily="18" charset="0"/>
                <a:cs typeface="Times New Roman" panose="02020603050405020304" pitchFamily="18" charset="0"/>
              </a:rPr>
              <a:t>or anointed one</a:t>
            </a:r>
            <a:r>
              <a:rPr lang="en-US" sz="1800" b="0" i="0" dirty="0">
                <a:effectLst/>
                <a:latin typeface="Times New Roman" panose="02020603050405020304" pitchFamily="18" charset="0"/>
                <a:cs typeface="Times New Roman" panose="02020603050405020304" pitchFamily="18" charset="0"/>
              </a:rPr>
              <a:t>),’ and they will lead many astray. </a:t>
            </a: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And you will hear of wars and rumors of wars. See that you are not alarmed, for this must take place, but the end is not yet.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For nation will rise against nation, and kingdom against kingdom, and there will be famines and earthquakes in various places. </a:t>
            </a: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All these are but the beginning of the birth pains.</a:t>
            </a:r>
          </a:p>
          <a:p>
            <a:pPr marL="0" indent="0">
              <a:buNone/>
            </a:pP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“Then they will deliver you up to tribulation and put you to death, and you will be hated by all nations for my name's sake. </a:t>
            </a: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And then many will fall away and betray one another and hate one another. </a:t>
            </a: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And many false prophets will arise and lead many astray. </a:t>
            </a: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And because lawlessness will be increased, the love of many will grow cold. </a:t>
            </a:r>
            <a:r>
              <a:rPr lang="en-US" sz="1800" b="1" i="0" baseline="3000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But the one who endures to the end will be saved (Matthew 24:4-13).</a:t>
            </a:r>
            <a:endParaRPr lang="en-US" sz="1800" dirty="0"/>
          </a:p>
          <a:p>
            <a:pPr marL="0" indent="0">
              <a:buNone/>
            </a:pP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The coming of the lawless one </a:t>
            </a:r>
            <a:r>
              <a:rPr lang="en-US" sz="1800" b="1" i="0" dirty="0">
                <a:effectLst/>
                <a:latin typeface="Times New Roman" panose="02020603050405020304" pitchFamily="18" charset="0"/>
                <a:cs typeface="Times New Roman" panose="02020603050405020304" pitchFamily="18" charset="0"/>
              </a:rPr>
              <a:t>(Antichrist) </a:t>
            </a:r>
            <a:r>
              <a:rPr lang="en-US" sz="1800" b="0" i="0" dirty="0">
                <a:effectLst/>
                <a:latin typeface="Times New Roman" panose="02020603050405020304" pitchFamily="18" charset="0"/>
                <a:cs typeface="Times New Roman" panose="02020603050405020304" pitchFamily="18" charset="0"/>
              </a:rPr>
              <a:t>is by the activity of Satan with all power and false signs and wonders, </a:t>
            </a: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and with all wicked deception for those who are perishing, because they refused to love the truth and so be saved (II Thessalonians 2: 9-10).</a:t>
            </a:r>
            <a:endParaRPr lang="en-US" sz="1800"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Special Note: The third dispensation marks the return to the first dispensation when believers (those saved by Grace through faith) are no longer indwelt by the Holy Spirit and are under the judgment of God for seven years.  It is a third dispensation because God is sending direct judgment upon the whole world to bring as many as possible to repentance.</a:t>
            </a:r>
          </a:p>
        </p:txBody>
      </p:sp>
    </p:spTree>
    <p:extLst>
      <p:ext uri="{BB962C8B-B14F-4D97-AF65-F5344CB8AC3E}">
        <p14:creationId xmlns:p14="http://schemas.microsoft.com/office/powerpoint/2010/main" val="34610595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3A48AF3-2C72-4D2A-B57A-1E2C8EE59AE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Three: The Tribulation</a:t>
            </a:r>
          </a:p>
        </p:txBody>
      </p:sp>
      <p:sp>
        <p:nvSpPr>
          <p:cNvPr id="3" name="Content Placeholder 2">
            <a:extLst>
              <a:ext uri="{FF2B5EF4-FFF2-40B4-BE49-F238E27FC236}">
                <a16:creationId xmlns:a16="http://schemas.microsoft.com/office/drawing/2014/main" id="{37E99DC5-0E59-4BA9-B9D2-4D1E1BC11F2F}"/>
              </a:ext>
            </a:extLst>
          </p:cNvPr>
          <p:cNvSpPr>
            <a:spLocks noGrp="1"/>
          </p:cNvSpPr>
          <p:nvPr>
            <p:ph idx="1"/>
          </p:nvPr>
        </p:nvSpPr>
        <p:spPr>
          <a:xfrm>
            <a:off x="1119322" y="2177170"/>
            <a:ext cx="10991813" cy="4606185"/>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Seventy weeks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(490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are decreed about your people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(Israel/the Jews,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your holy city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(Jerusalem),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finish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(forever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transgression, to put an end to sin, and to atone for iniquity, to bring in everlasting righteousness, to seal both vision and prophet, and to anoint a most holy place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rebuilt temple).</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Know therefore and understand that from the going out of the word to restore and build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(Artaxerxes 445/444 B.C./Nehemiah 2:1-8)</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the coming of an anointed one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 prince, there shall be seven weeks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(49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Then for sixty-two weeks it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temple)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be built again with squares and moat, but in a troubled time.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after the sixty-two weeks, an anointed one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(who will render the temple irrelevant, in 32 A.D.)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be cut off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(after 483 years/173,880 days when converted to Gregorian calendar)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shall have nothing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(will die for the sins of the world).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Gap between the 69</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and 70</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Week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When Jesus read the Isaiah scroll in Nazareth, He read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Spirit of the Lord God is upon me, because the Lord has anointed me to bring good news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latin typeface="Times New Roman" panose="02020603050405020304" pitchFamily="18" charset="0"/>
                <a:ea typeface="Calibri" panose="020F0502020204030204" pitchFamily="34" charset="0"/>
                <a:cs typeface="Times New Roman" panose="02020603050405020304" pitchFamily="18" charset="0"/>
              </a:rPr>
              <a:t>the Gospel)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the poor, he has sent me to bind up the brokenhearted, to proclaim liberty to the captives, and the opening of the prison to those who are bound, to proclaim the year of the Lord’s favor…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 stopped reading at this point because the Isaiah scroll goes on to say, “and the day of vengeance of our God (Isaiah 61:1,2; Luke 4:17-20).  Jesus discontinued his reading because the church would not be subject to the vengeance of God.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20430534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Rectangle 3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0317EF3-0393-4AA5-917B-56C312B5CE3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Three: The Tribulation cont.</a:t>
            </a:r>
          </a:p>
        </p:txBody>
      </p:sp>
      <p:sp>
        <p:nvSpPr>
          <p:cNvPr id="3" name="Content Placeholder 2">
            <a:extLst>
              <a:ext uri="{FF2B5EF4-FFF2-40B4-BE49-F238E27FC236}">
                <a16:creationId xmlns:a16="http://schemas.microsoft.com/office/drawing/2014/main" id="{813BC9A2-83CF-450D-8975-7CA25DE4F61C}"/>
              </a:ext>
            </a:extLst>
          </p:cNvPr>
          <p:cNvSpPr>
            <a:spLocks noGrp="1"/>
          </p:cNvSpPr>
          <p:nvPr>
            <p:ph idx="1"/>
          </p:nvPr>
        </p:nvSpPr>
        <p:spPr>
          <a:xfrm>
            <a:off x="1222646" y="2177170"/>
            <a:ext cx="10813844" cy="4522210"/>
          </a:xfrm>
        </p:spPr>
        <p:txBody>
          <a:bodyPr anchor="ctr">
            <a:normAutofit/>
          </a:bodyPr>
          <a:lstStyle/>
          <a:p>
            <a:pPr marL="0" marR="0" indent="0" algn="ctr">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Daniel, who omitted the church age, continued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people of the prince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(Titus/Antichrist)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is to come shall destroy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Jerusalem and the temple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city and the sanctuary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70 A.D.).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Its end shall come with a flood, and to the end there shall be war. Desolations are decreed.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End Times (after the church 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make a strong covenant with many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latin typeface="Times New Roman" panose="02020603050405020304" pitchFamily="18" charset="0"/>
                <a:ea typeface="Calibri" panose="020F0502020204030204" pitchFamily="34" charset="0"/>
                <a:cs typeface="Times New Roman" panose="02020603050405020304" pitchFamily="18" charset="0"/>
              </a:rPr>
              <a:t>many nations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including 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one week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70</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week, the last seven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for half of the week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 ½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shall put an end to sacrifice and offering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the rebuilt temple in Jerusalem)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on the wing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the temple)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of abominations shall come one who makes desolate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until the decreed end is poured out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(bowl judgments of Revelation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on the desolator (Daniel 9:24-27; Matthew 24:15).”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23703508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71528C8-0664-49BD-B002-4F791F9E3E00}"/>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Tribulation: The Prophecy of Joel</a:t>
            </a:r>
          </a:p>
        </p:txBody>
      </p:sp>
      <p:sp>
        <p:nvSpPr>
          <p:cNvPr id="3" name="Content Placeholder 2">
            <a:extLst>
              <a:ext uri="{FF2B5EF4-FFF2-40B4-BE49-F238E27FC236}">
                <a16:creationId xmlns:a16="http://schemas.microsoft.com/office/drawing/2014/main" id="{D9E59192-C1AD-442A-A69F-AF942125C83C}"/>
              </a:ext>
            </a:extLst>
          </p:cNvPr>
          <p:cNvSpPr>
            <a:spLocks noGrp="1"/>
          </p:cNvSpPr>
          <p:nvPr>
            <p:ph idx="1"/>
          </p:nvPr>
        </p:nvSpPr>
        <p:spPr>
          <a:xfrm>
            <a:off x="1222645" y="2341848"/>
            <a:ext cx="10795183" cy="4348201"/>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(after the church age)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show wonders in the heavens and on the earth, blood and fire and columns of smoke.  The sun shall be turned to darkness, and the moon to blood, before the great and awesome day of the Lord comes.  And it shall come to pass that everyone who calls on the name of the Lord shall be saved.  For in Mount Zion and in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there shall be those who escape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(who survive the Tribulation),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as the Lord has said, and among the survivors shall be those whom the Lord calls (Joel 2:30:32).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behold, in those days and at that time when I restore the fortunes of Judah and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gather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all nations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bring them down to the Valley of Jehoshaphat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battle of Armageddon, Revelation 16:16)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 will enter into judgment with them there, on behalf of my people and my heritage Israel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because they have scattered them among the nations and have divided up my land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nation of Israel),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have cast lots for my people, and have traded a boy for a prostitute, and have sold a girl for wine and have drunk it (Joel 3: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41113783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ACEB2CE-9351-4C92-9A89-B2F90592FBA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Tribulation: Jerusalem</a:t>
            </a:r>
          </a:p>
        </p:txBody>
      </p:sp>
      <p:sp>
        <p:nvSpPr>
          <p:cNvPr id="3" name="Content Placeholder 2">
            <a:extLst>
              <a:ext uri="{FF2B5EF4-FFF2-40B4-BE49-F238E27FC236}">
                <a16:creationId xmlns:a16="http://schemas.microsoft.com/office/drawing/2014/main" id="{A8825A3E-3120-4A91-9D77-2E545C1AAB87}"/>
              </a:ext>
            </a:extLst>
          </p:cNvPr>
          <p:cNvSpPr>
            <a:spLocks noGrp="1"/>
          </p:cNvSpPr>
          <p:nvPr>
            <p:ph idx="1"/>
          </p:nvPr>
        </p:nvSpPr>
        <p:spPr>
          <a:xfrm>
            <a:off x="1222645" y="2354090"/>
            <a:ext cx="10739199" cy="4345290"/>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oracle of the word of the Lord concerning Israel: Thus declares the Lord, who stretched out the heavens and founded the earth and formed the spirit of man within him: Behold, I am about to make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 cup of staggering to all the surrounding peoples.  The siege of Jerusalem will also be against Judah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On that day I will make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 cup of staggering to all the surrounding peoples.  The siege of Jerusalem will also be against Judah.  On that day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day of the 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make Jerusalem a heavy stone for all the peoples.  All who lift it will surely hurt themselves.  And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all the nations of the earth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will gather against it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Armageddon – Revelation 16:16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(Zechariah 12:2).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28597100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B2611BA-533B-4AAE-A3FD-95D681C049E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Tribulation: Israel’s Covenant With Death</a:t>
            </a:r>
          </a:p>
        </p:txBody>
      </p:sp>
      <p:sp>
        <p:nvSpPr>
          <p:cNvPr id="3" name="Content Placeholder 2">
            <a:extLst>
              <a:ext uri="{FF2B5EF4-FFF2-40B4-BE49-F238E27FC236}">
                <a16:creationId xmlns:a16="http://schemas.microsoft.com/office/drawing/2014/main" id="{D57FBCC3-913C-4FE9-915E-55D65A3746F4}"/>
              </a:ext>
            </a:extLst>
          </p:cNvPr>
          <p:cNvSpPr>
            <a:spLocks noGrp="1"/>
          </p:cNvSpPr>
          <p:nvPr>
            <p:ph idx="1"/>
          </p:nvPr>
        </p:nvSpPr>
        <p:spPr>
          <a:xfrm>
            <a:off x="1119322" y="2258008"/>
            <a:ext cx="10907863" cy="4460033"/>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make a strong covenant with many for one week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seven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for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800" b="1" dirty="0">
                <a:latin typeface="Times New Roman" panose="02020603050405020304" pitchFamily="18" charset="0"/>
                <a:ea typeface="Calibri" panose="020F0502020204030204" pitchFamily="34" charset="0"/>
                <a:cs typeface="Times New Roman" panose="02020603050405020304" pitchFamily="18" charset="0"/>
              </a:rPr>
              <a:t>second</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half of the week he shall put an end to sacrifice and offering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the rebuilt temple in Israel)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(Daniel 9:27).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act begins the final seven years of Daniel’s prophecy.</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Because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have said, “We have made a covenant with death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(with Pharaoh of Egypt, type and shadow of 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with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Sheol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we have an agreement, when the overwhelming whip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God’s judgment)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passes through, it will not come to us, for we have made lies our refuge, and in falsehood we have taken shelter (Isaiah 28:15).”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your covenant with death will be annulled, and your agreement with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Sheol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not stand; when the overwhelming scourge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God’s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passes through, you will be beaten down by it (Isaiah 28:18).  </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While people are saying, ‘There is peace and security,” then sudden destruction will come upon them as labor pains come upon a pregnant woman, and they will not escape (II Thessalonians 5:3).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21595781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3455D1B-EF03-4E94-B1AE-925753220A5F}"/>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Tribulation: The Beginning of Birth Pangs</a:t>
            </a:r>
          </a:p>
        </p:txBody>
      </p:sp>
      <p:sp>
        <p:nvSpPr>
          <p:cNvPr id="3" name="Content Placeholder 2">
            <a:extLst>
              <a:ext uri="{FF2B5EF4-FFF2-40B4-BE49-F238E27FC236}">
                <a16:creationId xmlns:a16="http://schemas.microsoft.com/office/drawing/2014/main" id="{56BDA96C-D9BB-4A4D-AAB5-55EF33BE8B89}"/>
              </a:ext>
            </a:extLst>
          </p:cNvPr>
          <p:cNvSpPr>
            <a:spLocks noGrp="1"/>
          </p:cNvSpPr>
          <p:nvPr>
            <p:ph idx="1"/>
          </p:nvPr>
        </p:nvSpPr>
        <p:spPr>
          <a:xfrm>
            <a:off x="1222645" y="2341848"/>
            <a:ext cx="10804513" cy="4394854"/>
          </a:xfrm>
        </p:spPr>
        <p:txBody>
          <a:bodyPr anchor="ctr">
            <a:normAutofit/>
          </a:bodyPr>
          <a:lstStyle/>
          <a:p>
            <a:pPr marL="0" indent="0">
              <a:buNone/>
            </a:pPr>
            <a:r>
              <a:rPr lang="en-US" sz="1800" b="0" i="0" dirty="0">
                <a:effectLst/>
                <a:latin typeface="Times New Roman" panose="02020603050405020304" pitchFamily="18" charset="0"/>
                <a:cs typeface="Times New Roman" panose="02020603050405020304" pitchFamily="18" charset="0"/>
              </a:rPr>
              <a:t>The two questions the disciples asked Jesus on the Mount of Olives:</a:t>
            </a:r>
          </a:p>
          <a:p>
            <a:pPr marL="342900" indent="-342900">
              <a:buAutoNum type="arabicPeriod"/>
            </a:pPr>
            <a:r>
              <a:rPr lang="en-US" sz="1800" dirty="0">
                <a:latin typeface="Times New Roman" panose="02020603050405020304" pitchFamily="18" charset="0"/>
                <a:cs typeface="Times New Roman" panose="02020603050405020304" pitchFamily="18" charset="0"/>
              </a:rPr>
              <a:t>When will the temple be destroyed?</a:t>
            </a:r>
          </a:p>
          <a:p>
            <a:pPr marL="342900" indent="-342900">
              <a:buAutoNum type="arabicPeriod"/>
            </a:pPr>
            <a:r>
              <a:rPr lang="en-US" sz="1800" dirty="0">
                <a:latin typeface="Times New Roman" panose="02020603050405020304" pitchFamily="18" charset="0"/>
                <a:cs typeface="Times New Roman" panose="02020603050405020304" pitchFamily="18" charset="0"/>
              </a:rPr>
              <a:t>What will be the sign of your coming and the end of the age?</a:t>
            </a:r>
          </a:p>
          <a:p>
            <a:pPr marL="0" indent="0">
              <a:buNone/>
            </a:pPr>
            <a:r>
              <a:rPr lang="en-US" sz="1800" b="0" i="0" dirty="0">
                <a:effectLst/>
                <a:latin typeface="Times New Roman" panose="02020603050405020304" pitchFamily="18" charset="0"/>
                <a:cs typeface="Times New Roman" panose="02020603050405020304" pitchFamily="18" charset="0"/>
              </a:rPr>
              <a:t>And Jesus answered them, “See that no one leads you astray. </a:t>
            </a: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For many will come in my name, saying, ‘I am the Christ (</a:t>
            </a:r>
            <a:r>
              <a:rPr lang="en-US" sz="1800" b="1" i="0" dirty="0">
                <a:effectLst/>
                <a:latin typeface="Times New Roman" panose="02020603050405020304" pitchFamily="18" charset="0"/>
                <a:cs typeface="Times New Roman" panose="02020603050405020304" pitchFamily="18" charset="0"/>
              </a:rPr>
              <a:t>or an anointed one</a:t>
            </a:r>
            <a:r>
              <a:rPr lang="en-US" sz="1800" b="0" i="0" dirty="0">
                <a:effectLst/>
                <a:latin typeface="Times New Roman" panose="02020603050405020304" pitchFamily="18" charset="0"/>
                <a:cs typeface="Times New Roman" panose="02020603050405020304" pitchFamily="18" charset="0"/>
              </a:rPr>
              <a:t>),’ and they will lead many astray. </a:t>
            </a: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And you will hear of wars and rumors of wars. See that you are not alarmed, for this must take place, but the end is not yet.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For nation will rise against nation, and kingdom against kingdom and there will be famines and earthquakes in various places. </a:t>
            </a: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All these are but the beginning of the birth pains.</a:t>
            </a:r>
          </a:p>
        </p:txBody>
      </p:sp>
    </p:spTree>
    <p:extLst>
      <p:ext uri="{BB962C8B-B14F-4D97-AF65-F5344CB8AC3E}">
        <p14:creationId xmlns:p14="http://schemas.microsoft.com/office/powerpoint/2010/main" val="2078563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0A76FC2-AB52-45AD-820A-D5935771E75F}"/>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Christ’s Eschatological Commands cont.</a:t>
            </a:r>
          </a:p>
        </p:txBody>
      </p:sp>
      <p:sp>
        <p:nvSpPr>
          <p:cNvPr id="3" name="Content Placeholder 2">
            <a:extLst>
              <a:ext uri="{FF2B5EF4-FFF2-40B4-BE49-F238E27FC236}">
                <a16:creationId xmlns:a16="http://schemas.microsoft.com/office/drawing/2014/main" id="{C54EADA9-98FA-4CC6-A4FE-98CE33745D4E}"/>
              </a:ext>
            </a:extLst>
          </p:cNvPr>
          <p:cNvSpPr>
            <a:spLocks noGrp="1"/>
          </p:cNvSpPr>
          <p:nvPr>
            <p:ph idx="1"/>
          </p:nvPr>
        </p:nvSpPr>
        <p:spPr>
          <a:xfrm>
            <a:off x="1222646" y="2378076"/>
            <a:ext cx="10720538" cy="4265320"/>
          </a:xfrm>
        </p:spPr>
        <p:txBody>
          <a:bodyPr anchor="ctr">
            <a:normAutofit/>
          </a:bodyPr>
          <a:lstStyle/>
          <a:p>
            <a:pPr marL="0" marR="0" indent="0">
              <a:spcBef>
                <a:spcPts val="0"/>
              </a:spcBef>
              <a:spcAft>
                <a:spcPts val="0"/>
              </a:spcAft>
              <a:buNone/>
            </a:pPr>
            <a:r>
              <a:rPr lang="en-US" sz="1800" b="1" dirty="0">
                <a:latin typeface="Times New Roman" panose="02020603050405020304" pitchFamily="18" charset="0"/>
                <a:cs typeface="Times New Roman" panose="02020603050405020304" pitchFamily="18" charset="0"/>
              </a:rPr>
              <a:t>Patient Endurance</a:t>
            </a:r>
          </a:p>
          <a:p>
            <a:pPr marL="0" marR="0" indent="0">
              <a:spcBef>
                <a:spcPts val="0"/>
              </a:spcBef>
              <a:spcAft>
                <a:spcPts val="0"/>
              </a:spcAft>
              <a:buNone/>
            </a:pPr>
            <a:endParaRPr lang="en-US" sz="1800" dirty="0">
              <a:latin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latin typeface="Times New Roman" panose="02020603050405020304" pitchFamily="18" charset="0"/>
                <a:cs typeface="Times New Roman" panose="02020603050405020304" pitchFamily="18" charset="0"/>
              </a:rPr>
              <a:t>Because you have kept my word about patient endurance, I will keep you from the hour of trial that is coming on the whole world to try those who dwell on the earth (Revelation 3:10).</a:t>
            </a:r>
          </a:p>
          <a:p>
            <a:pPr marL="0" indent="0">
              <a:buNone/>
            </a:pPr>
            <a:endParaRPr lang="en-US" sz="2400" dirty="0"/>
          </a:p>
        </p:txBody>
      </p:sp>
    </p:spTree>
    <p:extLst>
      <p:ext uri="{BB962C8B-B14F-4D97-AF65-F5344CB8AC3E}">
        <p14:creationId xmlns:p14="http://schemas.microsoft.com/office/powerpoint/2010/main" val="41188259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C67A6D1-394D-48D4-BEF4-809909175456}"/>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Tribulation: Birth Pangs cont.</a:t>
            </a:r>
          </a:p>
        </p:txBody>
      </p:sp>
      <p:sp>
        <p:nvSpPr>
          <p:cNvPr id="3" name="Content Placeholder 2">
            <a:extLst>
              <a:ext uri="{FF2B5EF4-FFF2-40B4-BE49-F238E27FC236}">
                <a16:creationId xmlns:a16="http://schemas.microsoft.com/office/drawing/2014/main" id="{8484CF61-311F-4B63-9C5F-67B04CDBC1E9}"/>
              </a:ext>
            </a:extLst>
          </p:cNvPr>
          <p:cNvSpPr>
            <a:spLocks noGrp="1"/>
          </p:cNvSpPr>
          <p:nvPr>
            <p:ph idx="1"/>
          </p:nvPr>
        </p:nvSpPr>
        <p:spPr>
          <a:xfrm>
            <a:off x="1222645" y="2341848"/>
            <a:ext cx="10907863" cy="4444846"/>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“Then they will deliver you up to tribulation and put you to death (</a:t>
            </a:r>
            <a:r>
              <a:rPr lang="en-US" sz="1800" b="1" i="0" dirty="0">
                <a:effectLst/>
                <a:latin typeface="Times New Roman" panose="02020603050405020304" pitchFamily="18" charset="0"/>
                <a:cs typeface="Times New Roman" panose="02020603050405020304" pitchFamily="18" charset="0"/>
              </a:rPr>
              <a:t>beheaded for their testimony of Jesus), </a:t>
            </a:r>
            <a:r>
              <a:rPr lang="en-US" sz="1800" b="0" i="0" dirty="0">
                <a:effectLst/>
                <a:latin typeface="Times New Roman" panose="02020603050405020304" pitchFamily="18" charset="0"/>
                <a:cs typeface="Times New Roman" panose="02020603050405020304" pitchFamily="18" charset="0"/>
              </a:rPr>
              <a:t>and you will be hated by all nations for my name's sake. </a:t>
            </a: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And then many will fall away (</a:t>
            </a:r>
            <a:r>
              <a:rPr lang="en-US" sz="1800" b="1" i="0" dirty="0">
                <a:effectLst/>
                <a:latin typeface="Times New Roman" panose="02020603050405020304" pitchFamily="18" charset="0"/>
                <a:cs typeface="Times New Roman" panose="02020603050405020304" pitchFamily="18" charset="0"/>
              </a:rPr>
              <a:t>from faith in the Lord)</a:t>
            </a:r>
            <a:r>
              <a:rPr lang="en-US" sz="1800" b="0" i="0" dirty="0">
                <a:effectLst/>
                <a:latin typeface="Times New Roman" panose="02020603050405020304" pitchFamily="18" charset="0"/>
                <a:cs typeface="Times New Roman" panose="02020603050405020304" pitchFamily="18" charset="0"/>
              </a:rPr>
              <a:t> and betray one another and hate one another. </a:t>
            </a: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And many false prophets will arise and lead many astray. </a:t>
            </a: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And because lawlessness will be increased, the love of many will grow cold. </a:t>
            </a:r>
            <a:r>
              <a:rPr lang="en-US" sz="1800" b="1" i="0" baseline="3000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But the one who endures to the end (</a:t>
            </a:r>
            <a:r>
              <a:rPr lang="en-US" sz="1800" b="1" i="0" dirty="0">
                <a:effectLst/>
                <a:latin typeface="Times New Roman" panose="02020603050405020304" pitchFamily="18" charset="0"/>
                <a:cs typeface="Times New Roman" panose="02020603050405020304" pitchFamily="18" charset="0"/>
              </a:rPr>
              <a:t>remains in the faith</a:t>
            </a:r>
            <a:r>
              <a:rPr lang="en-US" sz="1800" b="0" i="0" dirty="0">
                <a:effectLst/>
                <a:latin typeface="Times New Roman" panose="02020603050405020304" pitchFamily="18" charset="0"/>
                <a:cs typeface="Times New Roman" panose="02020603050405020304" pitchFamily="18" charset="0"/>
              </a:rPr>
              <a:t>) will be saved. </a:t>
            </a:r>
            <a:r>
              <a:rPr lang="en-US" sz="1800" b="1" i="0" baseline="30000" dirty="0">
                <a:effectLst/>
                <a:latin typeface="Times New Roman" panose="02020603050405020304" pitchFamily="18" charset="0"/>
                <a:cs typeface="Times New Roman" panose="02020603050405020304" pitchFamily="18" charset="0"/>
              </a:rPr>
              <a:t>14 </a:t>
            </a:r>
            <a:r>
              <a:rPr lang="en-US" sz="1800" b="0" i="0" dirty="0">
                <a:effectLst/>
                <a:latin typeface="Times New Roman" panose="02020603050405020304" pitchFamily="18" charset="0"/>
                <a:cs typeface="Times New Roman" panose="02020603050405020304" pitchFamily="18" charset="0"/>
              </a:rPr>
              <a:t>And this gospel of the kingdom (</a:t>
            </a:r>
            <a:r>
              <a:rPr lang="en-US" sz="1800" b="1" i="0" dirty="0">
                <a:effectLst/>
                <a:latin typeface="Times New Roman" panose="02020603050405020304" pitchFamily="18" charset="0"/>
                <a:cs typeface="Times New Roman" panose="02020603050405020304" pitchFamily="18" charset="0"/>
              </a:rPr>
              <a:t>the Millennium</a:t>
            </a:r>
            <a:r>
              <a:rPr lang="en-US" sz="1800" b="0" i="0" dirty="0">
                <a:effectLst/>
                <a:latin typeface="Times New Roman" panose="02020603050405020304" pitchFamily="18" charset="0"/>
                <a:cs typeface="Times New Roman" panose="02020603050405020304" pitchFamily="18" charset="0"/>
              </a:rPr>
              <a:t>) will be proclaimed throughout the whole world as a testimony to all nations (</a:t>
            </a:r>
            <a:r>
              <a:rPr lang="en-US" sz="1800" b="1" i="0" dirty="0">
                <a:effectLst/>
                <a:latin typeface="Times New Roman" panose="02020603050405020304" pitchFamily="18" charset="0"/>
                <a:cs typeface="Times New Roman" panose="02020603050405020304" pitchFamily="18" charset="0"/>
              </a:rPr>
              <a:t>by one of the three angels – Revelation 14:6,7), </a:t>
            </a:r>
            <a:r>
              <a:rPr lang="en-US" sz="1800" b="0" i="0" dirty="0">
                <a:effectLst/>
                <a:latin typeface="Times New Roman" panose="02020603050405020304" pitchFamily="18" charset="0"/>
                <a:cs typeface="Times New Roman" panose="02020603050405020304" pitchFamily="18" charset="0"/>
              </a:rPr>
              <a:t>and then the end will come.  </a:t>
            </a:r>
            <a:endParaRPr lang="en-US" sz="1800" b="1" i="0" dirty="0">
              <a:effectLst/>
              <a:latin typeface="Times New Roman" panose="02020603050405020304" pitchFamily="18" charset="0"/>
              <a:cs typeface="Times New Roman" panose="02020603050405020304" pitchFamily="18" charset="0"/>
            </a:endParaRPr>
          </a:p>
          <a:p>
            <a:pPr marL="0" indent="0">
              <a:buNone/>
            </a:pP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Then I saw another angel flying directly overhead, with </a:t>
            </a:r>
            <a:r>
              <a:rPr lang="en-US" sz="1800" b="1" i="0" dirty="0">
                <a:effectLst/>
                <a:latin typeface="Times New Roman" panose="02020603050405020304" pitchFamily="18" charset="0"/>
                <a:cs typeface="Times New Roman" panose="02020603050405020304" pitchFamily="18" charset="0"/>
              </a:rPr>
              <a:t>an</a:t>
            </a:r>
            <a:r>
              <a:rPr lang="en-US" sz="1800" b="0" i="0" dirty="0">
                <a:effectLst/>
                <a:latin typeface="Times New Roman" panose="02020603050405020304" pitchFamily="18" charset="0"/>
                <a:cs typeface="Times New Roman" panose="02020603050405020304" pitchFamily="18" charset="0"/>
              </a:rPr>
              <a:t> eternal gospel to proclaim to those who dwell on earth, to every nation and tribe and language and people.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And he said with a loud voice, “</a:t>
            </a:r>
            <a:r>
              <a:rPr lang="en-US" sz="1800" b="1" i="0" dirty="0">
                <a:effectLst/>
                <a:latin typeface="Times New Roman" panose="02020603050405020304" pitchFamily="18" charset="0"/>
                <a:cs typeface="Times New Roman" panose="02020603050405020304" pitchFamily="18" charset="0"/>
              </a:rPr>
              <a:t>Fear God and give him glory, because the hour of his judgment has come, and worship him who made heaven and earth, the sea and the springs of water </a:t>
            </a:r>
            <a:r>
              <a:rPr lang="en-US" sz="1800" b="0" i="0" dirty="0">
                <a:effectLst/>
                <a:latin typeface="Times New Roman" panose="02020603050405020304" pitchFamily="18" charset="0"/>
                <a:cs typeface="Times New Roman" panose="02020603050405020304" pitchFamily="18" charset="0"/>
              </a:rPr>
              <a:t>(Revelation 14:6,7).”  </a:t>
            </a:r>
            <a:r>
              <a:rPr lang="en-US" sz="1800" b="1" i="0" dirty="0">
                <a:effectLst/>
                <a:latin typeface="Times New Roman" panose="02020603050405020304" pitchFamily="18" charset="0"/>
                <a:cs typeface="Times New Roman" panose="02020603050405020304" pitchFamily="18" charset="0"/>
              </a:rPr>
              <a:t>This is the ‘inco</a:t>
            </a:r>
            <a:r>
              <a:rPr lang="en-US" sz="1800" b="1" dirty="0">
                <a:latin typeface="Times New Roman" panose="02020603050405020304" pitchFamily="18" charset="0"/>
                <a:cs typeface="Times New Roman" panose="02020603050405020304" pitchFamily="18" charset="0"/>
              </a:rPr>
              <a:t>mplete’ Gospel of the Old Testament and the tribulation.</a:t>
            </a:r>
          </a:p>
          <a:p>
            <a:pPr marL="0" indent="0">
              <a:buNone/>
            </a:pPr>
            <a:endParaRPr lang="en-US" sz="1800" b="1"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Special note: The testimony of Jesus is defined as ‘</a:t>
            </a:r>
            <a:r>
              <a:rPr lang="en-US" sz="1800" b="1" i="0" dirty="0">
                <a:effectLst/>
                <a:latin typeface="Times New Roman" panose="02020603050405020304" pitchFamily="18" charset="0"/>
                <a:cs typeface="Times New Roman" panose="02020603050405020304" pitchFamily="18" charset="0"/>
              </a:rPr>
              <a:t>the spirit of prophecy (Revelation 19:10)) and th</a:t>
            </a:r>
            <a:r>
              <a:rPr lang="en-US" sz="1800" b="1" dirty="0">
                <a:latin typeface="Times New Roman" panose="02020603050405020304" pitchFamily="18" charset="0"/>
                <a:cs typeface="Times New Roman" panose="02020603050405020304" pitchFamily="18" charset="0"/>
              </a:rPr>
              <a:t>e word of God</a:t>
            </a:r>
            <a:r>
              <a:rPr lang="en-US" sz="1800" b="1" i="0" dirty="0">
                <a:effectLst/>
                <a:latin typeface="Times New Roman" panose="02020603050405020304" pitchFamily="18" charset="0"/>
                <a:cs typeface="Times New Roman" panose="02020603050405020304" pitchFamily="18" charset="0"/>
              </a:rPr>
              <a:t> – Revelation 20:4</a:t>
            </a:r>
            <a:r>
              <a:rPr lang="en-US" sz="1800" b="0" i="0" dirty="0">
                <a:effectLst/>
                <a:latin typeface="Times New Roman" panose="02020603050405020304" pitchFamily="18" charset="0"/>
                <a:cs typeface="Times New Roman" panose="02020603050405020304" pitchFamily="18" charset="0"/>
              </a:rPr>
              <a:t>).’</a:t>
            </a:r>
            <a:endParaRPr lang="en-US" sz="1800" b="1" dirty="0">
              <a:latin typeface="Times New Roman" panose="02020603050405020304" pitchFamily="18"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3094999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594380E-42D7-44A2-8506-F3359854882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Two Witnesses</a:t>
            </a:r>
          </a:p>
        </p:txBody>
      </p:sp>
      <p:sp>
        <p:nvSpPr>
          <p:cNvPr id="3" name="Content Placeholder 2">
            <a:extLst>
              <a:ext uri="{FF2B5EF4-FFF2-40B4-BE49-F238E27FC236}">
                <a16:creationId xmlns:a16="http://schemas.microsoft.com/office/drawing/2014/main" id="{B761AD56-A67C-4178-BBB3-997A61393E68}"/>
              </a:ext>
            </a:extLst>
          </p:cNvPr>
          <p:cNvSpPr>
            <a:spLocks noGrp="1"/>
          </p:cNvSpPr>
          <p:nvPr>
            <p:ph idx="1"/>
          </p:nvPr>
        </p:nvSpPr>
        <p:spPr>
          <a:xfrm>
            <a:off x="1222646" y="2177170"/>
            <a:ext cx="10907862" cy="4606185"/>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What are these two branches of the olive trees, which are beside the two golden pipes from which the golden oil is poured out?  He said to me, “Do you not know what these are?”  I said, “No, my lord.”  Then he said, “These are the two anointed ones who stand by the Lord of the whole earth (Zechariah 4:13).”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800" b="1" i="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Then I </a:t>
            </a:r>
            <a:r>
              <a:rPr lang="en-US" sz="1800" b="1" i="0" dirty="0">
                <a:effectLst/>
                <a:latin typeface="Times New Roman" panose="02020603050405020304" pitchFamily="18" charset="0"/>
                <a:cs typeface="Times New Roman" panose="02020603050405020304" pitchFamily="18" charset="0"/>
              </a:rPr>
              <a:t>(John) </a:t>
            </a:r>
            <a:r>
              <a:rPr lang="en-US" sz="1800" b="0" i="0" dirty="0">
                <a:effectLst/>
                <a:latin typeface="Times New Roman" panose="02020603050405020304" pitchFamily="18" charset="0"/>
                <a:cs typeface="Times New Roman" panose="02020603050405020304" pitchFamily="18" charset="0"/>
              </a:rPr>
              <a:t>was given a measuring rod like a staff, and I was told, “Rise and measure the (</a:t>
            </a:r>
            <a:r>
              <a:rPr lang="en-US" sz="1800" b="1" i="0" dirty="0">
                <a:effectLst/>
                <a:latin typeface="Times New Roman" panose="02020603050405020304" pitchFamily="18" charset="0"/>
                <a:cs typeface="Times New Roman" panose="02020603050405020304" pitchFamily="18" charset="0"/>
              </a:rPr>
              <a:t>rebuilt</a:t>
            </a:r>
            <a:r>
              <a:rPr lang="en-US" sz="1800" b="0" i="0" dirty="0">
                <a:effectLst/>
                <a:latin typeface="Times New Roman" panose="02020603050405020304" pitchFamily="18" charset="0"/>
                <a:cs typeface="Times New Roman" panose="02020603050405020304" pitchFamily="18" charset="0"/>
              </a:rPr>
              <a:t>) temple of God (</a:t>
            </a:r>
            <a:r>
              <a:rPr lang="en-US" sz="1800" b="1" i="0" dirty="0">
                <a:effectLst/>
                <a:latin typeface="Times New Roman" panose="02020603050405020304" pitchFamily="18" charset="0"/>
                <a:cs typeface="Times New Roman" panose="02020603050405020304" pitchFamily="18" charset="0"/>
              </a:rPr>
              <a:t>not the church</a:t>
            </a:r>
            <a:r>
              <a:rPr lang="en-US" sz="1800" b="0" i="0" dirty="0">
                <a:effectLst/>
                <a:latin typeface="Times New Roman" panose="02020603050405020304" pitchFamily="18" charset="0"/>
                <a:cs typeface="Times New Roman" panose="02020603050405020304" pitchFamily="18" charset="0"/>
              </a:rPr>
              <a:t>) and the altar and those who worship there,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but do not measure the court outside the temple; leave that out, for it is given over to the nations (</a:t>
            </a:r>
            <a:r>
              <a:rPr lang="en-US" sz="1800" b="1" i="0" dirty="0">
                <a:effectLst/>
                <a:latin typeface="Times New Roman" panose="02020603050405020304" pitchFamily="18" charset="0"/>
                <a:cs typeface="Times New Roman" panose="02020603050405020304" pitchFamily="18" charset="0"/>
              </a:rPr>
              <a:t>possibly part of the Antichrist’s covenant), </a:t>
            </a:r>
            <a:r>
              <a:rPr lang="en-US" sz="1800" b="0" i="0" dirty="0">
                <a:effectLst/>
                <a:latin typeface="Times New Roman" panose="02020603050405020304" pitchFamily="18" charset="0"/>
                <a:cs typeface="Times New Roman" panose="02020603050405020304" pitchFamily="18" charset="0"/>
              </a:rPr>
              <a:t>and they will trample the holy city (</a:t>
            </a:r>
            <a:r>
              <a:rPr lang="en-US" sz="1800" b="1" i="0" dirty="0">
                <a:effectLst/>
                <a:latin typeface="Times New Roman" panose="02020603050405020304" pitchFamily="18" charset="0"/>
                <a:cs typeface="Times New Roman" panose="02020603050405020304" pitchFamily="18" charset="0"/>
              </a:rPr>
              <a:t>not the church</a:t>
            </a:r>
            <a:r>
              <a:rPr lang="en-US" sz="1800" b="0" i="0" dirty="0">
                <a:effectLst/>
                <a:latin typeface="Times New Roman" panose="02020603050405020304" pitchFamily="18" charset="0"/>
                <a:cs typeface="Times New Roman" panose="02020603050405020304" pitchFamily="18" charset="0"/>
              </a:rPr>
              <a:t>) for forty-two months (Revelation 11:1,2).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 will grant authority to my two witnesses, and they will prophesy for 1,260 days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(3.5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clothed in sackcloth (Revelation 11:3)</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Special Note: Two witnesses may be Enoch and Elijah.  Enoch did not face death and prophesizes Behold, the Lord comes with ten thousands of his holy ones (Jude 14).  Elijah did not face death and Malachi prophesizes “Behold, I will send you Elijah the prophet before the great and awesome day of the Lord comes (Malachi 4:5).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Elijah and Enoch)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are the two olive trees and the two lampstands that stand before the Lord of the earth.  And if anyone would harm them, fire pours from their mouth and consumes their foes…They have the power to shut up the sky, that no rain may fall during the days of their prophesying, and they have power over the waters to turn them into blood and to strike the earth with every kind of plague, as often as they desire (Revelation 11:6).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0873169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BA6C855-2739-462E-A0C8-0CD1BBA6A05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Jesus Opens the Scroll of Judgment</a:t>
            </a:r>
          </a:p>
        </p:txBody>
      </p:sp>
      <p:sp>
        <p:nvSpPr>
          <p:cNvPr id="3" name="Content Placeholder 2">
            <a:extLst>
              <a:ext uri="{FF2B5EF4-FFF2-40B4-BE49-F238E27FC236}">
                <a16:creationId xmlns:a16="http://schemas.microsoft.com/office/drawing/2014/main" id="{00509A83-F6CA-4FC2-B3F8-3A09875DB011}"/>
              </a:ext>
            </a:extLst>
          </p:cNvPr>
          <p:cNvSpPr>
            <a:spLocks noGrp="1"/>
          </p:cNvSpPr>
          <p:nvPr>
            <p:ph idx="1"/>
          </p:nvPr>
        </p:nvSpPr>
        <p:spPr>
          <a:xfrm>
            <a:off x="1119322" y="2234452"/>
            <a:ext cx="10907863" cy="4539572"/>
          </a:xfrm>
        </p:spPr>
        <p:txBody>
          <a:bodyPr anchor="ctr">
            <a:normAutofit lnSpcReduction="10000"/>
          </a:bodyPr>
          <a:lstStyle/>
          <a:p>
            <a:pPr marL="0" indent="0">
              <a:buNone/>
            </a:pPr>
            <a:r>
              <a:rPr lang="en-US" sz="1800" b="1" i="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Then I saw in the right hand of him who was seated on the throne </a:t>
            </a:r>
            <a:r>
              <a:rPr lang="en-US" sz="1800" b="1" i="0" dirty="0">
                <a:effectLst/>
                <a:latin typeface="Times New Roman" panose="02020603050405020304" pitchFamily="18" charset="0"/>
                <a:cs typeface="Times New Roman" panose="02020603050405020304" pitchFamily="18" charset="0"/>
              </a:rPr>
              <a:t>(Jesus) </a:t>
            </a:r>
            <a:r>
              <a:rPr lang="en-US" sz="1800" b="0" i="0" dirty="0">
                <a:effectLst/>
                <a:latin typeface="Times New Roman" panose="02020603050405020304" pitchFamily="18" charset="0"/>
                <a:cs typeface="Times New Roman" panose="02020603050405020304" pitchFamily="18" charset="0"/>
              </a:rPr>
              <a:t>a scroll (</a:t>
            </a:r>
            <a:r>
              <a:rPr lang="en-US" sz="1800" b="1" i="0" dirty="0">
                <a:effectLst/>
                <a:latin typeface="Times New Roman" panose="02020603050405020304" pitchFamily="18" charset="0"/>
                <a:cs typeface="Times New Roman" panose="02020603050405020304" pitchFamily="18" charset="0"/>
              </a:rPr>
              <a:t>of </a:t>
            </a:r>
            <a:r>
              <a:rPr lang="en-US" sz="1800" b="1" dirty="0">
                <a:latin typeface="Times New Roman" panose="02020603050405020304" pitchFamily="18" charset="0"/>
                <a:cs typeface="Times New Roman" panose="02020603050405020304" pitchFamily="18" charset="0"/>
              </a:rPr>
              <a:t>God’s Judgment) </a:t>
            </a:r>
            <a:r>
              <a:rPr lang="en-US" sz="1800" b="0" i="0" dirty="0">
                <a:effectLst/>
                <a:latin typeface="Times New Roman" panose="02020603050405020304" pitchFamily="18" charset="0"/>
                <a:cs typeface="Times New Roman" panose="02020603050405020304" pitchFamily="18" charset="0"/>
              </a:rPr>
              <a:t>written within and on the back, sealed with seven seals.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And I saw a mighty angel proclaiming with a loud voice, “Who is worthy to open the scroll and break its seals?” </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And no one in heaven or on earth or under the earth was able to open the scroll or to look into it,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and I began to weep loudly </a:t>
            </a:r>
            <a:r>
              <a:rPr lang="en-US" sz="1800" b="1" i="0" dirty="0">
                <a:effectLst/>
                <a:latin typeface="Times New Roman" panose="02020603050405020304" pitchFamily="18" charset="0"/>
                <a:cs typeface="Times New Roman" panose="02020603050405020304" pitchFamily="18" charset="0"/>
              </a:rPr>
              <a:t>(because justice can not be done until it is opened) </a:t>
            </a:r>
            <a:r>
              <a:rPr lang="en-US" sz="1800" b="0" i="0" dirty="0">
                <a:effectLst/>
                <a:latin typeface="Times New Roman" panose="02020603050405020304" pitchFamily="18" charset="0"/>
                <a:cs typeface="Times New Roman" panose="02020603050405020304" pitchFamily="18" charset="0"/>
              </a:rPr>
              <a:t>because no one was found worthy to open the scroll or to look into it. </a:t>
            </a: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And one of the elders said to me, “Weep no more; behold, the Lion of the tribe of Judah, the Root of David, has conquered (</a:t>
            </a:r>
            <a:r>
              <a:rPr lang="en-US" sz="1800" b="1" i="0" dirty="0">
                <a:effectLst/>
                <a:latin typeface="Times New Roman" panose="02020603050405020304" pitchFamily="18" charset="0"/>
                <a:cs typeface="Times New Roman" panose="02020603050405020304" pitchFamily="18" charset="0"/>
              </a:rPr>
              <a:t>at the cross), </a:t>
            </a:r>
            <a:r>
              <a:rPr lang="en-US" sz="1800" b="0" i="0" dirty="0">
                <a:effectLst/>
                <a:latin typeface="Times New Roman" panose="02020603050405020304" pitchFamily="18" charset="0"/>
                <a:cs typeface="Times New Roman" panose="02020603050405020304" pitchFamily="18" charset="0"/>
              </a:rPr>
              <a:t>so that he can open the scroll and its seven seals.”</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And they sang a new song, saying,</a:t>
            </a:r>
          </a:p>
          <a:p>
            <a:pPr marL="0" indent="0">
              <a:buNone/>
            </a:pPr>
            <a:r>
              <a:rPr lang="en-US" sz="1800" b="0" i="0" dirty="0">
                <a:effectLst/>
                <a:latin typeface="Times New Roman" panose="02020603050405020304" pitchFamily="18" charset="0"/>
                <a:cs typeface="Times New Roman" panose="02020603050405020304" pitchFamily="18" charset="0"/>
              </a:rPr>
              <a:t>“Worthy are you to take the scroll</a:t>
            </a:r>
            <a:br>
              <a:rPr lang="en-US" sz="1800" b="0" i="0" dirty="0">
                <a:effectLst/>
                <a:latin typeface="Times New Roman" panose="02020603050405020304" pitchFamily="18" charset="0"/>
                <a:cs typeface="Times New Roman" panose="02020603050405020304" pitchFamily="18" charset="0"/>
              </a:rPr>
            </a:br>
            <a:r>
              <a:rPr lang="en-US" sz="1800" b="0" i="0" dirty="0">
                <a:effectLst/>
                <a:latin typeface="Times New Roman" panose="02020603050405020304" pitchFamily="18" charset="0"/>
                <a:cs typeface="Times New Roman" panose="02020603050405020304" pitchFamily="18" charset="0"/>
              </a:rPr>
              <a:t>    and to open its seals,</a:t>
            </a:r>
            <a:br>
              <a:rPr lang="en-US" sz="1800" b="0" i="0" dirty="0">
                <a:effectLst/>
                <a:latin typeface="Times New Roman" panose="02020603050405020304" pitchFamily="18" charset="0"/>
                <a:cs typeface="Times New Roman" panose="02020603050405020304" pitchFamily="18" charset="0"/>
              </a:rPr>
            </a:br>
            <a:r>
              <a:rPr lang="en-US" sz="1800" b="0" i="0" dirty="0">
                <a:effectLst/>
                <a:latin typeface="Times New Roman" panose="02020603050405020304" pitchFamily="18" charset="0"/>
                <a:cs typeface="Times New Roman" panose="02020603050405020304" pitchFamily="18" charset="0"/>
              </a:rPr>
              <a:t>for you were slain, and by your blood you ransomed people for God</a:t>
            </a:r>
            <a:br>
              <a:rPr lang="en-US" sz="1800" b="0" i="0" dirty="0">
                <a:effectLst/>
                <a:latin typeface="Times New Roman" panose="02020603050405020304" pitchFamily="18" charset="0"/>
                <a:cs typeface="Times New Roman" panose="02020603050405020304" pitchFamily="18" charset="0"/>
              </a:rPr>
            </a:br>
            <a:r>
              <a:rPr lang="en-US" sz="1800" b="0" i="0" dirty="0">
                <a:effectLst/>
                <a:latin typeface="Times New Roman" panose="02020603050405020304" pitchFamily="18" charset="0"/>
                <a:cs typeface="Times New Roman" panose="02020603050405020304" pitchFamily="18" charset="0"/>
              </a:rPr>
              <a:t>    from every tribe and language and people and nation, and you have made them a kingdom and priests to our God,</a:t>
            </a:r>
            <a:br>
              <a:rPr lang="en-US" sz="1800" b="0" i="0" dirty="0">
                <a:effectLst/>
                <a:latin typeface="Times New Roman" panose="02020603050405020304" pitchFamily="18" charset="0"/>
                <a:cs typeface="Times New Roman" panose="02020603050405020304" pitchFamily="18" charset="0"/>
              </a:rPr>
            </a:br>
            <a:r>
              <a:rPr lang="en-US" sz="1800" b="0" i="0" dirty="0">
                <a:effectLst/>
                <a:latin typeface="Times New Roman" panose="02020603050405020304" pitchFamily="18" charset="0"/>
                <a:cs typeface="Times New Roman" panose="02020603050405020304" pitchFamily="18" charset="0"/>
              </a:rPr>
              <a:t>    and they shall reign on the earth </a:t>
            </a:r>
            <a:r>
              <a:rPr lang="en-US" sz="1800" b="1" i="0" dirty="0">
                <a:effectLst/>
                <a:latin typeface="Times New Roman" panose="02020603050405020304" pitchFamily="18" charset="0"/>
                <a:cs typeface="Times New Roman" panose="02020603050405020304" pitchFamily="18" charset="0"/>
              </a:rPr>
              <a:t>(during the Millennium).”</a:t>
            </a:r>
          </a:p>
          <a:p>
            <a:pPr marL="0" indent="0">
              <a:buNone/>
            </a:pP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Then I looked, and I heard around the throne and the living creatures and the elders the voice of many angels, numbering myriads of myriads and thousands of thousands, and ten thousand times ten thousand.</a:t>
            </a:r>
          </a:p>
          <a:p>
            <a:pPr marL="0" indent="0">
              <a:buNone/>
            </a:pPr>
            <a:endParaRPr lang="en-US" sz="1300" b="0" i="0" dirty="0">
              <a:effectLst/>
              <a:latin typeface="Times New Roman" panose="02020603050405020304" pitchFamily="18" charset="0"/>
              <a:cs typeface="Times New Roman" panose="02020603050405020304" pitchFamily="18" charset="0"/>
            </a:endParaRPr>
          </a:p>
          <a:p>
            <a:pPr marL="0" indent="0">
              <a:buNone/>
            </a:pPr>
            <a:endParaRPr lang="en-US"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26596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6A21271-01A4-4FF6-A451-8900D0306DDA}"/>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Seven Seals</a:t>
            </a:r>
          </a:p>
        </p:txBody>
      </p:sp>
      <p:sp>
        <p:nvSpPr>
          <p:cNvPr id="3" name="Content Placeholder 2">
            <a:extLst>
              <a:ext uri="{FF2B5EF4-FFF2-40B4-BE49-F238E27FC236}">
                <a16:creationId xmlns:a16="http://schemas.microsoft.com/office/drawing/2014/main" id="{A26233B9-1AFA-4FE7-99AA-C94342DFB194}"/>
              </a:ext>
            </a:extLst>
          </p:cNvPr>
          <p:cNvSpPr>
            <a:spLocks noGrp="1"/>
          </p:cNvSpPr>
          <p:nvPr>
            <p:ph idx="1"/>
          </p:nvPr>
        </p:nvSpPr>
        <p:spPr>
          <a:xfrm>
            <a:off x="1119322" y="2267340"/>
            <a:ext cx="10907863" cy="4497354"/>
          </a:xfrm>
        </p:spPr>
        <p:txBody>
          <a:bodyPr anchor="ctr">
            <a:normAutofit/>
          </a:bodyPr>
          <a:lstStyle/>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First Seal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 looked, and behold, a white horse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(imitates the Messiah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its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rider (the Antichrist)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had a bow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(conquers from a distance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a crown was given to him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the ten kings),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he came out conquering and to conquer (Revelation 6:2).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Second Seal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out came another horse, bright red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War).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Its rider was permitted to take peace from the earth, so that people should slay one another, and he was given a great sword (Revelation 6:4).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Third Seal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 looked, and behold, a black horse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(famine)!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its rider had a pair of scales in his hand.  And I heard what seemed to be a voice in the midst of the four living creatures, saying, “A quart of wheat for a denarius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 day’s wage),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three quarts of barley for a denarius, and do not harm the oil and wine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they are for the wealthy).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Fourth Seal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 looked, and behold, a pale horse!  And its rider’s name was Death, and Hades followed him.  And they were given authority over a fourth of the earth, to kill with sword and with famine and with pestilence and by wild beasts of the earth.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34851933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098E41D-3C23-434C-8361-9F0DD8C2B873}"/>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Seven Seals cont.</a:t>
            </a:r>
          </a:p>
        </p:txBody>
      </p:sp>
      <p:sp>
        <p:nvSpPr>
          <p:cNvPr id="3" name="Content Placeholder 2">
            <a:extLst>
              <a:ext uri="{FF2B5EF4-FFF2-40B4-BE49-F238E27FC236}">
                <a16:creationId xmlns:a16="http://schemas.microsoft.com/office/drawing/2014/main" id="{1793886A-24C8-46A1-B820-60513B70EC47}"/>
              </a:ext>
            </a:extLst>
          </p:cNvPr>
          <p:cNvSpPr>
            <a:spLocks noGrp="1"/>
          </p:cNvSpPr>
          <p:nvPr>
            <p:ph idx="1"/>
          </p:nvPr>
        </p:nvSpPr>
        <p:spPr>
          <a:xfrm>
            <a:off x="1222645" y="2341848"/>
            <a:ext cx="10907863" cy="4441507"/>
          </a:xfrm>
        </p:spPr>
        <p:txBody>
          <a:bodyPr anchor="ctr">
            <a:normAutofit/>
          </a:bodyPr>
          <a:lstStyle/>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Fifth Seal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When he opened the fifth seal, I saw under the altar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 Christians are with Christ – Philippians 1:23-24</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souls of those who had been slain for the word of God and for the witness they had borne.  They cried out with a loud voice, “O Sovereign Lord, holy and true, how long before you will judge and avenge our blood on those who dwell on the earth?  Then they were given a white robe and told to rest a little longer, until their brothers should be complete, who were to be killed as they themselves had been.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Sixth Seal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looked, and behold, there was a great earthquake, and the sun become black as sackcloth, the full moon became like blood, and the stars of the sky Fell to earth as the fig tree sheds its winter fruit when shaken by a gale.  The sky vanished like a scroll that is being rolled up, and every mountain and island was removed from its place (Revelation 6”12-14; Isaiah 13:9-13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latin typeface="Times New Roman" panose="02020603050405020304" pitchFamily="18" charset="0"/>
                <a:ea typeface="Calibri" panose="020F0502020204030204" pitchFamily="34" charset="0"/>
                <a:cs typeface="Times New Roman" panose="02020603050405020304" pitchFamily="18" charset="0"/>
              </a:rPr>
              <a:t>Warning about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Judgment against Babylon);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Joel 2:30-32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(Warning that The Day of the Lord/Armageddon was coming;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Matthew 24:29</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(After the Tribulation of Those Days)).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(ten)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kings of the earth…hid themselves in the caves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(underground bunkers)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among the rocks of the mountain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Jesus was coming to judge the earth).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33083872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6DEE492-BCCD-4B40-B839-E9D6DDF417DC}"/>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144,000 Sealed</a:t>
            </a:r>
          </a:p>
        </p:txBody>
      </p:sp>
      <p:sp>
        <p:nvSpPr>
          <p:cNvPr id="3" name="Content Placeholder 2">
            <a:extLst>
              <a:ext uri="{FF2B5EF4-FFF2-40B4-BE49-F238E27FC236}">
                <a16:creationId xmlns:a16="http://schemas.microsoft.com/office/drawing/2014/main" id="{92200D5E-46FC-4860-B545-137DEA3F5700}"/>
              </a:ext>
            </a:extLst>
          </p:cNvPr>
          <p:cNvSpPr>
            <a:spLocks noGrp="1"/>
          </p:cNvSpPr>
          <p:nvPr>
            <p:ph idx="1"/>
          </p:nvPr>
        </p:nvSpPr>
        <p:spPr>
          <a:xfrm>
            <a:off x="1222646" y="2341848"/>
            <a:ext cx="10888490" cy="4432176"/>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Do not harm earth or the sea or the trees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(before the first trumpet),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until we have sealed the servants of our God on their foreheads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protect them from God’s judgment).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 heard the number of the sealed, 144,000 sealed from every tribe of the sons of Israel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(Revelation 7:3,4).  </a:t>
            </a:r>
          </a:p>
          <a:p>
            <a:pPr marL="0" indent="0">
              <a:buNone/>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The tribe of Dan was thought to be missing because it was conquered by the Assyrians and its history was lost.  It is speculated that the Antichrist will come from the tribe of Dan which melded with the Assyrians (Genesis 49:17; Isaiah 10:12, 25; Micah 10:6) but 12,000 members of the tribe of Joseph, who was type and shadow of Christ, will be found by God to make up the 144,000.</a:t>
            </a:r>
          </a:p>
          <a:p>
            <a:pPr marL="0" indent="0">
              <a:buNone/>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29559710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2B315D8-BE6B-4E80-9E59-B37D52807C7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Seven Trumpets</a:t>
            </a:r>
          </a:p>
        </p:txBody>
      </p:sp>
      <p:sp>
        <p:nvSpPr>
          <p:cNvPr id="3" name="Content Placeholder 2">
            <a:extLst>
              <a:ext uri="{FF2B5EF4-FFF2-40B4-BE49-F238E27FC236}">
                <a16:creationId xmlns:a16="http://schemas.microsoft.com/office/drawing/2014/main" id="{2D21D16F-EC95-4E63-8F13-D211BEC5503E}"/>
              </a:ext>
            </a:extLst>
          </p:cNvPr>
          <p:cNvSpPr>
            <a:spLocks noGrp="1"/>
          </p:cNvSpPr>
          <p:nvPr>
            <p:ph idx="1"/>
          </p:nvPr>
        </p:nvSpPr>
        <p:spPr>
          <a:xfrm>
            <a:off x="1222646" y="2341848"/>
            <a:ext cx="10487272" cy="4170919"/>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Seventh Seal: When the Lamb opened the seventh seal, there was silence in heaven for about half an hour.  Then I saw seven angels who stand before God, and seven trumpets were given to them (Revelation 8:1).</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First Trumpet: The first angel blew his trumpet, and there followed hail and fire, mixed with blood, and these were thrown upon the earth.  And a third of the earth was burned up, and a third of the trees were burned up, and all green grass was burned up (Revelation 8:7).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Second Trumpet: The second angel blew his trumpet, and something like a great mountain, burning with fire, was thrown into the sea, and a third of the sea became blood.  A third of the living creatures in the sea died, and a third of the ships were destroyed (Revelation 8:8).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Third Trumpet: The third angel blew his trumpet, and a great star fell from heaven, blazing like a torch, and it fell on a third of the rivers and on the springs of water.  The name of the star is Wormwood.  A third of the waters became wormwood, and many people died from the water, because it had been made bitter (Revelation 8:10).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23801395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161EAD6-EDEF-4304-8CFD-D9856896C3A0}"/>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Seven Trumpets</a:t>
            </a:r>
          </a:p>
        </p:txBody>
      </p:sp>
      <p:sp>
        <p:nvSpPr>
          <p:cNvPr id="3" name="Content Placeholder 2">
            <a:extLst>
              <a:ext uri="{FF2B5EF4-FFF2-40B4-BE49-F238E27FC236}">
                <a16:creationId xmlns:a16="http://schemas.microsoft.com/office/drawing/2014/main" id="{CF90C415-900B-46EE-9315-DA4037D80347}"/>
              </a:ext>
            </a:extLst>
          </p:cNvPr>
          <p:cNvSpPr>
            <a:spLocks noGrp="1"/>
          </p:cNvSpPr>
          <p:nvPr>
            <p:ph idx="1"/>
          </p:nvPr>
        </p:nvSpPr>
        <p:spPr>
          <a:xfrm>
            <a:off x="1222646" y="2341848"/>
            <a:ext cx="10907862" cy="4432176"/>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Fourth Trumpet: The fourth angel blew his trumpet, and a third of the sun was struck, and a third of the moon, and a third of the stars, so that a third of their light might be darkened, and a third of the day might be kept from shining, and likewise a third of the night (Revelation 8:12).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Fifth Trumpet: And the fifth angel blew his trumpet, and I saw a star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(demon)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fallen from heaven to earth, and he was given the key to the shaft of the bottomless pit…the sun and the air were darkened…the locusts…with the power of scorpions…torment…those who do not have the seal of God on their foreheads…for five months (Revelation 9:1-11).  And in those days people will seek death but will not find 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Sixth Trumpet: Then the sixth angel blew his trumpet, and I heard a voice from the four horns of the golden altar before God, saying to the sixth angel who had the trumpet, “Release the four angels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demons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are bound at the great river Euphrates. “…released to kill a third of mankind…with fire, smoke and sulfur coming out of their mouths (Revelation 9:13).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rest of mankind, who were not killed by these plagues, did not repent of the works of their hands nor give up worshiping demons and idols of gold…nor did they repent of their murders or their sorceries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Pharmacia)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or their sexual immorality or their thefts (Revelation 9:20).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20646201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26A99EB-8C4D-468A-B74E-556C0135BA0E}"/>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Seventh Trumpet and the Ark</a:t>
            </a:r>
          </a:p>
        </p:txBody>
      </p:sp>
      <p:sp>
        <p:nvSpPr>
          <p:cNvPr id="3" name="Content Placeholder 2">
            <a:extLst>
              <a:ext uri="{FF2B5EF4-FFF2-40B4-BE49-F238E27FC236}">
                <a16:creationId xmlns:a16="http://schemas.microsoft.com/office/drawing/2014/main" id="{41316028-803C-4932-B75B-C1102A1D968D}"/>
              </a:ext>
            </a:extLst>
          </p:cNvPr>
          <p:cNvSpPr>
            <a:spLocks noGrp="1"/>
          </p:cNvSpPr>
          <p:nvPr>
            <p:ph idx="1"/>
          </p:nvPr>
        </p:nvSpPr>
        <p:spPr>
          <a:xfrm>
            <a:off x="1222646" y="2341848"/>
            <a:ext cx="10832506" cy="4432176"/>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Seventh Trumpet: Then the seventh angel blew his trumpet, and there were loud voices in heaven saying, “The kingdom of the world has become the kingdom of our Lord and of his Christ, and he shall reign forever and ever (Revelation 11:15).</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twenty-four elders…fell on their faces…saying…The nations raged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(Psalm 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your wrath came, and the time for the dead to be judged, and for rewarding your servants, the prophets and the saints, and those who fear your name, both small and great, and for destroying the destroyers of the earth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(by their sin)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(Revelation 11:16).</a:t>
            </a:r>
          </a:p>
          <a:p>
            <a:pPr marL="0" marR="0" indent="0">
              <a:spcBef>
                <a:spcPts val="0"/>
              </a:spcBef>
              <a:spcAft>
                <a:spcPts val="80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after the seventh trumpet)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God’s temple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Ezekiel 40</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heaven was opened and the ark of his covenant was seen within the temple. There were flashes of lightening, rumblings, peals of thunder, and earthquake, and heavy hail (Revelation 11:19).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3154813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90EA14A-EFBB-40CA-85BA-E6DC3F31B066}"/>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War In Heaven</a:t>
            </a:r>
          </a:p>
        </p:txBody>
      </p:sp>
      <p:sp>
        <p:nvSpPr>
          <p:cNvPr id="3" name="Content Placeholder 2">
            <a:extLst>
              <a:ext uri="{FF2B5EF4-FFF2-40B4-BE49-F238E27FC236}">
                <a16:creationId xmlns:a16="http://schemas.microsoft.com/office/drawing/2014/main" id="{145221B5-8AB4-419A-BAC7-93575B1C45E2}"/>
              </a:ext>
            </a:extLst>
          </p:cNvPr>
          <p:cNvSpPr>
            <a:spLocks noGrp="1"/>
          </p:cNvSpPr>
          <p:nvPr>
            <p:ph idx="1"/>
          </p:nvPr>
        </p:nvSpPr>
        <p:spPr>
          <a:xfrm>
            <a:off x="1222645" y="2341848"/>
            <a:ext cx="10879159" cy="4413515"/>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the seventy-two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(followers of 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returned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(from their mission)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with joy, saying, “Lord, even the demons are subject to us in your name!”  And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said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prophesied)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them,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 saw Satan fall like lightening from heaven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(Luke 10:17).’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Now war arose in heaven, Michael and his angels fighting against the dragon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(Satan).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 dragon and his angels fought back, but he was defeated, and there was no longer any place for them in heaven.  And the great dragon was thrown down, that ancient serpent, who is called the devil and Satan, the deceiver of the whole world—he was thrown down to the earth and his angels were thrown down with him (Revelation 12:7)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Therefore, rejoice, O heavens and you who dwell in them! But woe to you, O earth and sea, for the devil has come down to you in great wrath, because he knows that his time is short (</a:t>
            </a:r>
            <a:r>
              <a:rPr lang="en-US" sz="1800" b="1" i="0" dirty="0">
                <a:effectLst/>
                <a:latin typeface="Times New Roman" panose="02020603050405020304" pitchFamily="18" charset="0"/>
                <a:cs typeface="Times New Roman" panose="02020603050405020304" pitchFamily="18" charset="0"/>
              </a:rPr>
              <a:t>Revelation 12:12 </a:t>
            </a:r>
            <a:r>
              <a:rPr lang="en-US" sz="1800" b="0" i="0" dirty="0">
                <a:effectLst/>
                <a:latin typeface="Times New Roman" panose="02020603050405020304" pitchFamily="18" charset="0"/>
                <a:cs typeface="Times New Roman" panose="02020603050405020304" pitchFamily="18" charset="0"/>
              </a:rPr>
              <a:t>- </a:t>
            </a:r>
            <a:r>
              <a:rPr lang="en-US" sz="1800" b="1" i="0" dirty="0">
                <a:effectLst/>
                <a:latin typeface="Times New Roman" panose="02020603050405020304" pitchFamily="18" charset="0"/>
                <a:cs typeface="Times New Roman" panose="02020603050405020304" pitchFamily="18" charset="0"/>
              </a:rPr>
              <a:t>3.5 years)!”</a:t>
            </a:r>
          </a:p>
          <a:p>
            <a:pPr marL="0" marR="0" indent="0">
              <a:spcBef>
                <a:spcPts val="0"/>
              </a:spcBef>
              <a:spcAft>
                <a:spcPts val="800"/>
              </a:spcAft>
              <a:buNone/>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when the dragon saw that he had been thrown down to the earth, he pursued the woman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 had given birth to the male child (Revelation 12:13).</a:t>
            </a:r>
          </a:p>
          <a:p>
            <a:pPr marL="0" marR="0" indent="0">
              <a:spcBef>
                <a:spcPts val="0"/>
              </a:spcBef>
              <a:spcAft>
                <a:spcPts val="800"/>
              </a:spcAft>
              <a:buNone/>
            </a:pPr>
            <a:endParaRPr lang="en-US" sz="15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70775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762B0C6-25CD-4D46-B050-E24C236D014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When Will Christ Return</a:t>
            </a:r>
          </a:p>
        </p:txBody>
      </p:sp>
      <p:sp>
        <p:nvSpPr>
          <p:cNvPr id="3" name="Content Placeholder 2">
            <a:extLst>
              <a:ext uri="{FF2B5EF4-FFF2-40B4-BE49-F238E27FC236}">
                <a16:creationId xmlns:a16="http://schemas.microsoft.com/office/drawing/2014/main" id="{2A5DC84B-F6EE-4C53-8991-ECB155033502}"/>
              </a:ext>
            </a:extLst>
          </p:cNvPr>
          <p:cNvSpPr>
            <a:spLocks noGrp="1"/>
          </p:cNvSpPr>
          <p:nvPr>
            <p:ph idx="1"/>
          </p:nvPr>
        </p:nvSpPr>
        <p:spPr>
          <a:xfrm>
            <a:off x="1222646" y="2341848"/>
            <a:ext cx="10720538" cy="4320209"/>
          </a:xfrm>
        </p:spPr>
        <p:txBody>
          <a:bodyPr anchor="ctr">
            <a:normAutofit/>
          </a:bodyPr>
          <a:lstStyle/>
          <a:p>
            <a:pPr marL="0" marR="0" indent="0">
              <a:spcBef>
                <a:spcPts val="0"/>
              </a:spcBef>
              <a:spcAft>
                <a:spcPts val="0"/>
              </a:spcAft>
              <a:buNone/>
            </a:pPr>
            <a:r>
              <a:rPr lang="en-US" sz="1800" b="0" i="0" dirty="0">
                <a:effectLst/>
                <a:latin typeface="Times New Roman" panose="02020603050405020304" pitchFamily="18" charset="0"/>
                <a:cs typeface="Times New Roman" panose="02020603050405020304" pitchFamily="18" charset="0"/>
              </a:rPr>
              <a:t>“But concerning that day and hour no one knows, not even the angels of heaven, nor the Son,</a:t>
            </a:r>
            <a:r>
              <a:rPr lang="en-US" sz="1800" baseline="300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but the Father only (Mat 24:36).</a:t>
            </a:r>
          </a:p>
          <a:p>
            <a:pPr marL="0" marR="0" indent="0">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said to them: “It is not for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disciples)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know the times (chromos) or dates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kairos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Father has set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(to restore the kingdom of Israel)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by his own authority (Acts 1:7).”   </a:t>
            </a:r>
          </a:p>
          <a:p>
            <a:pPr marL="0" marR="0" indent="0">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i="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Now concerning the times (chromos) and the seasons (</a:t>
            </a:r>
            <a:r>
              <a:rPr lang="en-US" sz="1800" b="0" i="0" dirty="0" err="1">
                <a:effectLst/>
                <a:latin typeface="Times New Roman" panose="02020603050405020304" pitchFamily="18" charset="0"/>
                <a:cs typeface="Times New Roman" panose="02020603050405020304" pitchFamily="18" charset="0"/>
              </a:rPr>
              <a:t>kairos</a:t>
            </a:r>
            <a:r>
              <a:rPr lang="en-US" sz="1800" b="0" i="0" dirty="0">
                <a:effectLst/>
                <a:latin typeface="Times New Roman" panose="02020603050405020304" pitchFamily="18" charset="0"/>
                <a:cs typeface="Times New Roman" panose="02020603050405020304" pitchFamily="18" charset="0"/>
              </a:rPr>
              <a:t>), brothers, you have no need to have anything written to you.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For you yourselves are fully aware that the day of the Lord will come like a thief in the night (</a:t>
            </a:r>
            <a:r>
              <a:rPr lang="en-US" sz="1800" b="1" i="0" dirty="0">
                <a:effectLst/>
                <a:latin typeface="Times New Roman" panose="02020603050405020304" pitchFamily="18" charset="0"/>
                <a:cs typeface="Times New Roman" panose="02020603050405020304" pitchFamily="18" charset="0"/>
              </a:rPr>
              <a:t>unexpectedly</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While people (</a:t>
            </a:r>
            <a:r>
              <a:rPr lang="en-US" sz="1800" b="1" i="0" dirty="0">
                <a:effectLst/>
                <a:latin typeface="Times New Roman" panose="02020603050405020304" pitchFamily="18" charset="0"/>
                <a:cs typeface="Times New Roman" panose="02020603050405020304" pitchFamily="18" charset="0"/>
              </a:rPr>
              <a:t>unbelievers</a:t>
            </a:r>
            <a:r>
              <a:rPr lang="en-US" sz="1800" b="0" i="0" dirty="0">
                <a:effectLst/>
                <a:latin typeface="Times New Roman" panose="02020603050405020304" pitchFamily="18" charset="0"/>
                <a:cs typeface="Times New Roman" panose="02020603050405020304" pitchFamily="18" charset="0"/>
              </a:rPr>
              <a:t>) are saying, “There is peace and security,” then sudden destruction will come upon them as labor pains come upon a pregnant woman (Matthew 24:8), and they will not escape.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But you (</a:t>
            </a:r>
            <a:r>
              <a:rPr lang="en-US" sz="1800" b="1" dirty="0">
                <a:latin typeface="Times New Roman" panose="02020603050405020304" pitchFamily="18" charset="0"/>
                <a:cs typeface="Times New Roman" panose="02020603050405020304" pitchFamily="18" charset="0"/>
              </a:rPr>
              <a:t>f</a:t>
            </a:r>
            <a:r>
              <a:rPr lang="en-US" sz="1800" b="1" i="0" dirty="0">
                <a:effectLst/>
                <a:latin typeface="Times New Roman" panose="02020603050405020304" pitchFamily="18" charset="0"/>
                <a:cs typeface="Times New Roman" panose="02020603050405020304" pitchFamily="18" charset="0"/>
              </a:rPr>
              <a:t>aithful</a:t>
            </a:r>
            <a:r>
              <a:rPr lang="en-US" sz="1800" b="0" i="0" dirty="0">
                <a:effectLst/>
                <a:latin typeface="Times New Roman" panose="02020603050405020304" pitchFamily="18" charset="0"/>
                <a:cs typeface="Times New Roman" panose="02020603050405020304" pitchFamily="18" charset="0"/>
              </a:rPr>
              <a:t>) are not in darkness, brothers, for that day to surprise you like a thief (</a:t>
            </a:r>
            <a:r>
              <a:rPr lang="en-US" sz="1800" b="1" i="0" dirty="0">
                <a:effectLst/>
                <a:latin typeface="Times New Roman" panose="02020603050405020304" pitchFamily="18" charset="0"/>
                <a:cs typeface="Times New Roman" panose="02020603050405020304" pitchFamily="18" charset="0"/>
              </a:rPr>
              <a:t>you will know when the day of the Lord is near</a:t>
            </a:r>
            <a:r>
              <a:rPr lang="en-US" sz="1800" dirty="0">
                <a:latin typeface="Times New Roman" panose="02020603050405020304" pitchFamily="18" charset="0"/>
                <a:cs typeface="Times New Roman" panose="02020603050405020304" pitchFamily="18" charset="0"/>
              </a:rPr>
              <a:t>)</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For you are all children of light, children of the day. We are not of the night or of the darkness. </a:t>
            </a: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So then let us not sleep (</a:t>
            </a:r>
            <a:r>
              <a:rPr lang="en-US" sz="1800" b="1" i="0" dirty="0">
                <a:effectLst/>
                <a:latin typeface="Times New Roman" panose="02020603050405020304" pitchFamily="18" charset="0"/>
                <a:cs typeface="Times New Roman" panose="02020603050405020304" pitchFamily="18" charset="0"/>
              </a:rPr>
              <a:t>like the foolish virgins</a:t>
            </a:r>
            <a:r>
              <a:rPr lang="en-US" sz="1800" b="0" i="0" dirty="0">
                <a:effectLst/>
                <a:latin typeface="Times New Roman" panose="02020603050405020304" pitchFamily="18" charset="0"/>
                <a:cs typeface="Times New Roman" panose="02020603050405020304" pitchFamily="18" charset="0"/>
              </a:rPr>
              <a:t>), as others do, but let us keep awake (</a:t>
            </a:r>
            <a:r>
              <a:rPr lang="en-US" sz="1800" b="1" i="0" dirty="0">
                <a:effectLst/>
                <a:latin typeface="Times New Roman" panose="02020603050405020304" pitchFamily="18" charset="0"/>
                <a:cs typeface="Times New Roman" panose="02020603050405020304" pitchFamily="18" charset="0"/>
              </a:rPr>
              <a:t>alert</a:t>
            </a:r>
            <a:r>
              <a:rPr lang="en-US" sz="1800" b="0" i="0" dirty="0">
                <a:effectLst/>
                <a:latin typeface="Times New Roman" panose="02020603050405020304" pitchFamily="18" charset="0"/>
                <a:cs typeface="Times New Roman" panose="02020603050405020304" pitchFamily="18" charset="0"/>
              </a:rPr>
              <a:t>) and be sober (</a:t>
            </a:r>
            <a:r>
              <a:rPr lang="en-US" sz="1800" b="1" i="0" dirty="0">
                <a:effectLst/>
                <a:latin typeface="Times New Roman" panose="02020603050405020304" pitchFamily="18" charset="0"/>
                <a:cs typeface="Times New Roman" panose="02020603050405020304" pitchFamily="18" charset="0"/>
              </a:rPr>
              <a:t>clear headed</a:t>
            </a:r>
            <a:r>
              <a:rPr lang="en-US" sz="1800" b="0" i="0" dirty="0">
                <a:effectLst/>
                <a:latin typeface="Times New Roman" panose="02020603050405020304" pitchFamily="18" charset="0"/>
                <a:cs typeface="Times New Roman" panose="02020603050405020304" pitchFamily="18" charset="0"/>
              </a:rPr>
              <a:t>)…</a:t>
            </a:r>
            <a:r>
              <a:rPr lang="en-US" sz="1800" b="1" i="0" dirty="0">
                <a:effectLst/>
                <a:latin typeface="Times New Roman" panose="02020603050405020304" pitchFamily="18" charset="0"/>
                <a:cs typeface="Times New Roman" panose="02020603050405020304" pitchFamily="18" charset="0"/>
              </a:rPr>
              <a:t>for God has not destined us for wrath </a:t>
            </a:r>
            <a:r>
              <a:rPr lang="en-US" sz="1800" b="0" i="0" dirty="0">
                <a:effectLst/>
                <a:latin typeface="Times New Roman" panose="02020603050405020304" pitchFamily="18" charset="0"/>
                <a:cs typeface="Times New Roman" panose="02020603050405020304" pitchFamily="18" charset="0"/>
              </a:rPr>
              <a:t>(I Thessalonians 5:1-10). </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7472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34AD415-37B6-409F-B4B2-8FF92E0FB2E3}"/>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Two Witnesses Killed</a:t>
            </a:r>
          </a:p>
        </p:txBody>
      </p:sp>
      <p:sp>
        <p:nvSpPr>
          <p:cNvPr id="3" name="Content Placeholder 2">
            <a:extLst>
              <a:ext uri="{FF2B5EF4-FFF2-40B4-BE49-F238E27FC236}">
                <a16:creationId xmlns:a16="http://schemas.microsoft.com/office/drawing/2014/main" id="{5AD0F730-DD4C-44E6-A6D3-3CA22929AFBF}"/>
              </a:ext>
            </a:extLst>
          </p:cNvPr>
          <p:cNvSpPr>
            <a:spLocks noGrp="1"/>
          </p:cNvSpPr>
          <p:nvPr>
            <p:ph idx="1"/>
          </p:nvPr>
        </p:nvSpPr>
        <p:spPr>
          <a:xfrm>
            <a:off x="1222645" y="2378076"/>
            <a:ext cx="10823175" cy="4349295"/>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when they have finished their testimony the beast that rises from the bottomless pit will make war on them and conquer them and kill them, and their dead bodies will lie in the street of the great city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(Jerusalem,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symbolically is called Sodom and Egypt, where their Lord was crucified.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three and a half days some...will gaze at their dead bodies and refuse to let them be placed in a tomb, and those who dwell on the earth will rejoice over them and make merry and exchange presents, because these two prophets had been a torment to those who dwell on the earth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after three and a half days a breath of life from God entered them, and they stood up on their feet, and a great fear fell on those who saw them…and they went to heaven in a cloud.  At that hour there was a great earthquake, and a tenth of the city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Jerusalem,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fell.  Seven thousand people were killed in the earthquake, and the rest were terrified and gave glory to the God of heaven (Revelation 11:7-14).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900" dirty="0"/>
          </a:p>
        </p:txBody>
      </p:sp>
    </p:spTree>
    <p:extLst>
      <p:ext uri="{BB962C8B-B14F-4D97-AF65-F5344CB8AC3E}">
        <p14:creationId xmlns:p14="http://schemas.microsoft.com/office/powerpoint/2010/main" val="83032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A1DE292-7113-431A-BAB9-B2AF10278DE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Antichrist Enters Israel’s Temple</a:t>
            </a:r>
          </a:p>
        </p:txBody>
      </p:sp>
      <p:sp>
        <p:nvSpPr>
          <p:cNvPr id="3" name="Content Placeholder 2">
            <a:extLst>
              <a:ext uri="{FF2B5EF4-FFF2-40B4-BE49-F238E27FC236}">
                <a16:creationId xmlns:a16="http://schemas.microsoft.com/office/drawing/2014/main" id="{B3D5DD89-B1C5-4EA6-9AFA-6101A5C55C7A}"/>
              </a:ext>
            </a:extLst>
          </p:cNvPr>
          <p:cNvSpPr>
            <a:spLocks noGrp="1"/>
          </p:cNvSpPr>
          <p:nvPr>
            <p:ph idx="1"/>
          </p:nvPr>
        </p:nvSpPr>
        <p:spPr>
          <a:xfrm>
            <a:off x="1367624" y="2490436"/>
            <a:ext cx="9708995" cy="3567173"/>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(Antichrist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make a strong covenant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(treaty)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with many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(nations)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one week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(seven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and for half of the week (3.5 years) he shall put an end to sacrifice and offering in the temple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on the wing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the temple)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of abominations shall come one who makes desolate, until the decreed end is poured out on the desolator (Daniel 9:27).</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 when you see the abomination of desolation spoken of by the prophet Daniel, standing in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(temple, not the church)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holy place (let the reader understand) … (Matthew 24:15).</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and the man of lawlessness is revealed, the son of destruction,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who opposes and exalts himself against every so-called god or object of worship, so that he takes his seat in the (</a:t>
            </a:r>
            <a:r>
              <a:rPr lang="en-US" sz="1800" b="1" i="0" dirty="0">
                <a:effectLst/>
                <a:latin typeface="Times New Roman" panose="02020603050405020304" pitchFamily="18" charset="0"/>
                <a:cs typeface="Times New Roman" panose="02020603050405020304" pitchFamily="18" charset="0"/>
              </a:rPr>
              <a:t>rebuilt</a:t>
            </a:r>
            <a:r>
              <a:rPr lang="en-US" sz="1800" b="0" i="0" dirty="0">
                <a:effectLst/>
                <a:latin typeface="Times New Roman" panose="02020603050405020304" pitchFamily="18" charset="0"/>
                <a:cs typeface="Times New Roman" panose="02020603050405020304" pitchFamily="18" charset="0"/>
              </a:rPr>
              <a:t>) temple of God (</a:t>
            </a:r>
            <a:r>
              <a:rPr lang="en-US" sz="1800" b="1" i="0" dirty="0">
                <a:effectLst/>
                <a:latin typeface="Times New Roman" panose="02020603050405020304" pitchFamily="18" charset="0"/>
                <a:cs typeface="Times New Roman" panose="02020603050405020304" pitchFamily="18" charset="0"/>
              </a:rPr>
              <a:t>not the church</a:t>
            </a:r>
            <a:r>
              <a:rPr lang="en-US" sz="1800" b="0" i="0" dirty="0">
                <a:effectLst/>
                <a:latin typeface="Times New Roman" panose="02020603050405020304" pitchFamily="18" charset="0"/>
                <a:cs typeface="Times New Roman" panose="02020603050405020304" pitchFamily="18" charset="0"/>
              </a:rPr>
              <a:t>), proclaiming himself to be God (II Thessalonians 2:4).</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8678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3C3AC4B-C90B-4CED-B95C-150FBF22DFF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Satan and the Antichrist</a:t>
            </a:r>
          </a:p>
        </p:txBody>
      </p:sp>
      <p:sp>
        <p:nvSpPr>
          <p:cNvPr id="3" name="Content Placeholder 2">
            <a:extLst>
              <a:ext uri="{FF2B5EF4-FFF2-40B4-BE49-F238E27FC236}">
                <a16:creationId xmlns:a16="http://schemas.microsoft.com/office/drawing/2014/main" id="{EF58F2BE-F133-4785-A464-5AFC4DD71672}"/>
              </a:ext>
            </a:extLst>
          </p:cNvPr>
          <p:cNvSpPr>
            <a:spLocks noGrp="1"/>
          </p:cNvSpPr>
          <p:nvPr>
            <p:ph idx="1"/>
          </p:nvPr>
        </p:nvSpPr>
        <p:spPr>
          <a:xfrm>
            <a:off x="1367624" y="2490436"/>
            <a:ext cx="9708995" cy="3567173"/>
          </a:xfrm>
        </p:spPr>
        <p:txBody>
          <a:bodyPr anchor="ctr">
            <a:normAutofit/>
          </a:bodyPr>
          <a:lstStyle/>
          <a:p>
            <a:pPr marL="0" indent="0">
              <a:buNone/>
            </a:pPr>
            <a:r>
              <a:rPr lang="en-US" sz="1800" b="1" i="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And I saw a beast rising out of the sea, with ten horns </a:t>
            </a:r>
            <a:r>
              <a:rPr lang="en-US" sz="1800" b="1" i="0" dirty="0">
                <a:effectLst/>
                <a:latin typeface="Times New Roman" panose="02020603050405020304" pitchFamily="18" charset="0"/>
                <a:cs typeface="Times New Roman" panose="02020603050405020304" pitchFamily="18" charset="0"/>
              </a:rPr>
              <a:t>(Ten kings – </a:t>
            </a:r>
            <a:r>
              <a:rPr lang="en-US" sz="1800" b="1" dirty="0">
                <a:latin typeface="Times New Roman" panose="02020603050405020304" pitchFamily="18" charset="0"/>
                <a:cs typeface="Times New Roman" panose="02020603050405020304" pitchFamily="18" charset="0"/>
              </a:rPr>
              <a:t>Revelation 17:2) </a:t>
            </a:r>
            <a:r>
              <a:rPr lang="en-US" sz="1800" b="0" i="0" dirty="0">
                <a:effectLst/>
                <a:latin typeface="Times New Roman" panose="02020603050405020304" pitchFamily="18" charset="0"/>
                <a:cs typeface="Times New Roman" panose="02020603050405020304" pitchFamily="18" charset="0"/>
              </a:rPr>
              <a:t>and seven heads </a:t>
            </a:r>
            <a:r>
              <a:rPr lang="en-US" sz="1800" b="1" i="0" dirty="0">
                <a:effectLst/>
                <a:latin typeface="Times New Roman" panose="02020603050405020304" pitchFamily="18" charset="0"/>
                <a:cs typeface="Times New Roman" panose="02020603050405020304" pitchFamily="18" charset="0"/>
              </a:rPr>
              <a:t>(because Antichrist will conquer three kings</a:t>
            </a:r>
            <a:r>
              <a:rPr lang="en-US" sz="1800" b="0" i="0" dirty="0">
                <a:effectLst/>
                <a:latin typeface="Times New Roman" panose="02020603050405020304" pitchFamily="18" charset="0"/>
                <a:cs typeface="Times New Roman" panose="02020603050405020304" pitchFamily="18" charset="0"/>
              </a:rPr>
              <a:t>), with ten diadems on its horns and blasphemous names on its heads.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And the beast that I saw was like a leopard; its feet were like a bear's, and its mouth was like a lion's mouth. And to it the dragon (</a:t>
            </a:r>
            <a:r>
              <a:rPr lang="en-US" sz="1800" b="1" i="0" dirty="0">
                <a:effectLst/>
                <a:latin typeface="Times New Roman" panose="02020603050405020304" pitchFamily="18" charset="0"/>
                <a:cs typeface="Times New Roman" panose="02020603050405020304" pitchFamily="18" charset="0"/>
              </a:rPr>
              <a:t>Satan) </a:t>
            </a:r>
            <a:r>
              <a:rPr lang="en-US" sz="1800" b="0" i="0" dirty="0">
                <a:effectLst/>
                <a:latin typeface="Times New Roman" panose="02020603050405020304" pitchFamily="18" charset="0"/>
                <a:cs typeface="Times New Roman" panose="02020603050405020304" pitchFamily="18" charset="0"/>
              </a:rPr>
              <a:t>gave his power and his throne and great authority. </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One of its heads seemed to have a mortal wound, but its mortal wound was healed (</a:t>
            </a:r>
            <a:r>
              <a:rPr lang="en-US" sz="1800" b="1" i="0" dirty="0">
                <a:effectLst/>
                <a:latin typeface="Times New Roman" panose="02020603050405020304" pitchFamily="18" charset="0"/>
                <a:cs typeface="Times New Roman" panose="02020603050405020304" pitchFamily="18" charset="0"/>
              </a:rPr>
              <a:t>Imitating Christ</a:t>
            </a:r>
            <a:r>
              <a:rPr lang="en-US" sz="1800" b="0" i="0" dirty="0">
                <a:effectLst/>
                <a:latin typeface="Times New Roman" panose="02020603050405020304" pitchFamily="18" charset="0"/>
                <a:cs typeface="Times New Roman" panose="02020603050405020304" pitchFamily="18" charset="0"/>
              </a:rPr>
              <a:t>), and the whole earth marveled as they followed the beast.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And they worshiped the dragon, for he had given his authority to the beast, and they worshiped the beast, saying, “Who is like the beast, and who can fight against it </a:t>
            </a:r>
            <a:r>
              <a:rPr lang="en-US" sz="1800" b="1" i="0" dirty="0">
                <a:effectLst/>
                <a:latin typeface="Times New Roman" panose="02020603050405020304" pitchFamily="18" charset="0"/>
                <a:cs typeface="Times New Roman" panose="02020603050405020304" pitchFamily="18" charset="0"/>
              </a:rPr>
              <a:t>(Even God is helpless before the Beast)</a:t>
            </a:r>
            <a:r>
              <a:rPr lang="en-US" sz="1800" b="0" i="0" dirty="0">
                <a:effectLst/>
                <a:latin typeface="Times New Roman" panose="02020603050405020304" pitchFamily="18" charset="0"/>
                <a:cs typeface="Times New Roman" panose="02020603050405020304" pitchFamily="18" charset="0"/>
              </a:rPr>
              <a:t>?”</a:t>
            </a:r>
          </a:p>
          <a:p>
            <a:pPr marL="0" indent="0">
              <a:buNone/>
            </a:pPr>
            <a:endParaRPr lang="en-US" sz="2200" dirty="0"/>
          </a:p>
        </p:txBody>
      </p:sp>
    </p:spTree>
    <p:extLst>
      <p:ext uri="{BB962C8B-B14F-4D97-AF65-F5344CB8AC3E}">
        <p14:creationId xmlns:p14="http://schemas.microsoft.com/office/powerpoint/2010/main" val="40432651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A226ED7-A05E-4005-8DBC-D2112F2F320D}"/>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Tribulation: Satan and the Antichrist</a:t>
            </a:r>
          </a:p>
        </p:txBody>
      </p:sp>
      <p:sp>
        <p:nvSpPr>
          <p:cNvPr id="3" name="Content Placeholder 2">
            <a:extLst>
              <a:ext uri="{FF2B5EF4-FFF2-40B4-BE49-F238E27FC236}">
                <a16:creationId xmlns:a16="http://schemas.microsoft.com/office/drawing/2014/main" id="{01E4B7C4-05CB-4F63-96B3-2C33982AE4C8}"/>
              </a:ext>
            </a:extLst>
          </p:cNvPr>
          <p:cNvSpPr>
            <a:spLocks noGrp="1"/>
          </p:cNvSpPr>
          <p:nvPr>
            <p:ph idx="1"/>
          </p:nvPr>
        </p:nvSpPr>
        <p:spPr>
          <a:xfrm>
            <a:off x="1222646" y="2341848"/>
            <a:ext cx="10757860" cy="4366862"/>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And the beast </a:t>
            </a:r>
            <a:r>
              <a:rPr lang="en-US" sz="1800" b="1" i="0" dirty="0">
                <a:effectLst/>
                <a:latin typeface="Times New Roman" panose="02020603050405020304" pitchFamily="18" charset="0"/>
                <a:cs typeface="Times New Roman" panose="02020603050405020304" pitchFamily="18" charset="0"/>
              </a:rPr>
              <a:t>(Antichrist) </a:t>
            </a:r>
            <a:r>
              <a:rPr lang="en-US" sz="1800" b="0" i="0" dirty="0">
                <a:effectLst/>
                <a:latin typeface="Times New Roman" panose="02020603050405020304" pitchFamily="18" charset="0"/>
                <a:cs typeface="Times New Roman" panose="02020603050405020304" pitchFamily="18" charset="0"/>
              </a:rPr>
              <a:t>was given a mouth uttering haughty and blasphemous words, and it was allowed to exercise authority for forty-two months (</a:t>
            </a:r>
            <a:r>
              <a:rPr lang="en-US" sz="1800" b="1" i="0" dirty="0">
                <a:effectLst/>
                <a:latin typeface="Times New Roman" panose="02020603050405020304" pitchFamily="18" charset="0"/>
                <a:cs typeface="Times New Roman" panose="02020603050405020304" pitchFamily="18" charset="0"/>
              </a:rPr>
              <a:t>3.5 years). </a:t>
            </a: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It opened its mouth to utter blasphemies against God, blaspheming his name and his dwelling, that is, those who dwell in heaven.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Also it was allowed to make war on the saints and to conquer them </a:t>
            </a:r>
            <a:r>
              <a:rPr lang="en-US" sz="1800" b="1" i="0" dirty="0">
                <a:effectLst/>
                <a:latin typeface="Times New Roman" panose="02020603050405020304" pitchFamily="18" charset="0"/>
                <a:cs typeface="Times New Roman" panose="02020603050405020304" pitchFamily="18" charset="0"/>
              </a:rPr>
              <a:t>(the gates of hell will not prevail against the church – Matthew 16:17</a:t>
            </a:r>
            <a:r>
              <a:rPr lang="en-US" sz="1800" b="0" i="0" dirty="0">
                <a:effectLst/>
                <a:latin typeface="Times New Roman" panose="02020603050405020304" pitchFamily="18" charset="0"/>
                <a:cs typeface="Times New Roman" panose="02020603050405020304" pitchFamily="18" charset="0"/>
              </a:rPr>
              <a:t>).</a:t>
            </a:r>
            <a:r>
              <a:rPr lang="en-US" sz="1800" baseline="300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And authority was given it over every tribe and people and language and nation (</a:t>
            </a:r>
            <a:r>
              <a:rPr lang="en-US" sz="1800" b="1" i="0" dirty="0">
                <a:effectLst/>
                <a:latin typeface="Times New Roman" panose="02020603050405020304" pitchFamily="18" charset="0"/>
                <a:cs typeface="Times New Roman" panose="02020603050405020304" pitchFamily="18" charset="0"/>
              </a:rPr>
              <a:t>not the church</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and all who dwell on earth will worship it, everyone whose name has not been written before the foundation of the world in the book of life of the Lamb who was slain. </a:t>
            </a: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If anyone has an ear, let him hear (</a:t>
            </a:r>
            <a:r>
              <a:rPr lang="en-US" sz="1800" b="1" i="0" dirty="0">
                <a:effectLst/>
                <a:latin typeface="Times New Roman" panose="02020603050405020304" pitchFamily="18" charset="0"/>
                <a:cs typeface="Times New Roman" panose="02020603050405020304" pitchFamily="18" charset="0"/>
              </a:rPr>
              <a:t>in the first three chapters of Revelation (2:7; 2:11; 2:17; 2:29; 3:6; 3:13; 3:22), this is what the Holy Spirit said to the churches; however the churches are no longer present)</a:t>
            </a:r>
            <a:r>
              <a:rPr lang="en-US" sz="1800" b="0" i="0" dirty="0">
                <a:effectLst/>
                <a:latin typeface="Times New Roman" panose="02020603050405020304" pitchFamily="18" charset="0"/>
                <a:cs typeface="Times New Roman" panose="02020603050405020304" pitchFamily="18" charset="0"/>
              </a:rPr>
              <a:t>:</a:t>
            </a:r>
          </a:p>
          <a:p>
            <a:pPr marL="0" indent="0">
              <a:buNone/>
            </a:pP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If anyone is to be taken captive (</a:t>
            </a:r>
            <a:r>
              <a:rPr lang="en-US" sz="1800" b="1" i="0" dirty="0">
                <a:effectLst/>
                <a:latin typeface="Times New Roman" panose="02020603050405020304" pitchFamily="18" charset="0"/>
                <a:cs typeface="Times New Roman" panose="02020603050405020304" pitchFamily="18" charset="0"/>
              </a:rPr>
              <a:t>prison</a:t>
            </a:r>
            <a:r>
              <a:rPr lang="en-US" sz="1800" b="0" i="0" dirty="0">
                <a:effectLst/>
                <a:latin typeface="Times New Roman" panose="02020603050405020304" pitchFamily="18" charset="0"/>
                <a:cs typeface="Times New Roman" panose="02020603050405020304" pitchFamily="18" charset="0"/>
              </a:rPr>
              <a:t>),</a:t>
            </a:r>
            <a:br>
              <a:rPr lang="en-US" sz="1800" b="0" i="0" dirty="0">
                <a:effectLst/>
                <a:latin typeface="Times New Roman" panose="02020603050405020304" pitchFamily="18" charset="0"/>
                <a:cs typeface="Times New Roman" panose="02020603050405020304" pitchFamily="18" charset="0"/>
              </a:rPr>
            </a:br>
            <a:r>
              <a:rPr lang="en-US" sz="1800" b="0" i="0" dirty="0">
                <a:effectLst/>
                <a:latin typeface="Times New Roman" panose="02020603050405020304" pitchFamily="18" charset="0"/>
                <a:cs typeface="Times New Roman" panose="02020603050405020304" pitchFamily="18" charset="0"/>
              </a:rPr>
              <a:t>    to captivity he goes;</a:t>
            </a:r>
            <a:br>
              <a:rPr lang="en-US" sz="1800" b="0" i="0" dirty="0">
                <a:effectLst/>
                <a:latin typeface="Times New Roman" panose="02020603050405020304" pitchFamily="18" charset="0"/>
                <a:cs typeface="Times New Roman" panose="02020603050405020304" pitchFamily="18" charset="0"/>
              </a:rPr>
            </a:br>
            <a:r>
              <a:rPr lang="en-US" sz="1800" b="0" i="0" dirty="0">
                <a:effectLst/>
                <a:latin typeface="Times New Roman" panose="02020603050405020304" pitchFamily="18" charset="0"/>
                <a:cs typeface="Times New Roman" panose="02020603050405020304" pitchFamily="18" charset="0"/>
              </a:rPr>
              <a:t>if anyone is to be slain with the sword (</a:t>
            </a:r>
            <a:r>
              <a:rPr lang="en-US" sz="1800" b="1" i="0" dirty="0">
                <a:effectLst/>
                <a:latin typeface="Times New Roman" panose="02020603050405020304" pitchFamily="18" charset="0"/>
                <a:cs typeface="Times New Roman" panose="02020603050405020304" pitchFamily="18" charset="0"/>
              </a:rPr>
              <a:t>death</a:t>
            </a:r>
            <a:r>
              <a:rPr lang="en-US" sz="1800" b="0" i="0" dirty="0">
                <a:effectLst/>
                <a:latin typeface="Times New Roman" panose="02020603050405020304" pitchFamily="18" charset="0"/>
                <a:cs typeface="Times New Roman" panose="02020603050405020304" pitchFamily="18" charset="0"/>
              </a:rPr>
              <a:t>),</a:t>
            </a:r>
            <a:br>
              <a:rPr lang="en-US" sz="1800" b="0" i="0" dirty="0">
                <a:effectLst/>
                <a:latin typeface="Times New Roman" panose="02020603050405020304" pitchFamily="18" charset="0"/>
                <a:cs typeface="Times New Roman" panose="02020603050405020304" pitchFamily="18" charset="0"/>
              </a:rPr>
            </a:br>
            <a:r>
              <a:rPr lang="en-US" sz="1800" b="0" i="0" dirty="0">
                <a:effectLst/>
                <a:latin typeface="Times New Roman" panose="02020603050405020304" pitchFamily="18" charset="0"/>
                <a:cs typeface="Times New Roman" panose="02020603050405020304" pitchFamily="18" charset="0"/>
              </a:rPr>
              <a:t>    with the sword must he be slain.</a:t>
            </a:r>
          </a:p>
          <a:p>
            <a:pPr marL="0" indent="0">
              <a:buNone/>
            </a:pPr>
            <a:r>
              <a:rPr lang="en-US" sz="1800" b="0" i="0" dirty="0">
                <a:effectLst/>
                <a:latin typeface="Times New Roman" panose="02020603050405020304" pitchFamily="18" charset="0"/>
                <a:cs typeface="Times New Roman" panose="02020603050405020304" pitchFamily="18" charset="0"/>
              </a:rPr>
              <a:t>Here is a call for the endurance and faith of the (</a:t>
            </a:r>
            <a:r>
              <a:rPr lang="en-US" sz="1800" b="1" i="0" dirty="0">
                <a:effectLst/>
                <a:latin typeface="Times New Roman" panose="02020603050405020304" pitchFamily="18" charset="0"/>
                <a:cs typeface="Times New Roman" panose="02020603050405020304" pitchFamily="18" charset="0"/>
              </a:rPr>
              <a:t>tribulation) </a:t>
            </a:r>
            <a:r>
              <a:rPr lang="en-US" sz="1800" b="0" i="0" dirty="0">
                <a:effectLst/>
                <a:latin typeface="Times New Roman" panose="02020603050405020304" pitchFamily="18" charset="0"/>
                <a:cs typeface="Times New Roman" panose="02020603050405020304" pitchFamily="18" charset="0"/>
              </a:rPr>
              <a:t>saints (Revelation 13: 1-10).</a:t>
            </a:r>
          </a:p>
          <a:p>
            <a:pPr marL="0" indent="0">
              <a:buNone/>
            </a:pPr>
            <a:endParaRPr lang="en-US" sz="1500" dirty="0"/>
          </a:p>
        </p:txBody>
      </p:sp>
    </p:spTree>
    <p:extLst>
      <p:ext uri="{BB962C8B-B14F-4D97-AF65-F5344CB8AC3E}">
        <p14:creationId xmlns:p14="http://schemas.microsoft.com/office/powerpoint/2010/main" val="12946159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3C87B1B-8803-44B6-8C70-CA0EB6141C3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Mark of the Beast</a:t>
            </a:r>
          </a:p>
        </p:txBody>
      </p:sp>
      <p:sp>
        <p:nvSpPr>
          <p:cNvPr id="3" name="Content Placeholder 2">
            <a:extLst>
              <a:ext uri="{FF2B5EF4-FFF2-40B4-BE49-F238E27FC236}">
                <a16:creationId xmlns:a16="http://schemas.microsoft.com/office/drawing/2014/main" id="{E80B516C-84CC-43C5-BA9F-3FB0EC5D2F56}"/>
              </a:ext>
            </a:extLst>
          </p:cNvPr>
          <p:cNvSpPr>
            <a:spLocks noGrp="1"/>
          </p:cNvSpPr>
          <p:nvPr>
            <p:ph idx="1"/>
          </p:nvPr>
        </p:nvSpPr>
        <p:spPr>
          <a:xfrm>
            <a:off x="1222645" y="2248678"/>
            <a:ext cx="10907863" cy="4497355"/>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saw another beast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Prophet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rising out of the earth.  It had two horns like a lamb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it spoke like a dragon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Satan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It exercises all of the powers of the first beast in its presence and makes the earth and its inhabitants worship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as it is a powerful religious figure like a pope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first beast, whose mortal wound was healed.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 Prophet)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performs great signs, even making fire come down from heaven to earth in front of people, and by the signs that it is allowed to work in the presence of the beast it deceives those who dwell on the earth, telling them to make an image for the beast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(and place it on a wing of Israel’s rebuilt temple)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was wounded by the sword and yet lived.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it was allowed to give breath to the image of the beast, so that the image of the beast might even speak and might cause those who would not worship the image of the beast to be slain.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Also, it caused all…to be marked on the right hand or the forehead, so that no one can buy or sell unless he has the mark, that is, the name of the beast or the number of his name… for it is a number of a man, and his number is 666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representing the unholy trinity of Satan, Antichrist and False Prophet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Special Note: It is speculated that the number is the name of Antichrist in the Greek language.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306979146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CB809D6-6415-401A-8582-240D8FC105E0}"/>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Great Delusion</a:t>
            </a:r>
          </a:p>
        </p:txBody>
      </p:sp>
      <p:sp>
        <p:nvSpPr>
          <p:cNvPr id="3" name="Content Placeholder 2">
            <a:extLst>
              <a:ext uri="{FF2B5EF4-FFF2-40B4-BE49-F238E27FC236}">
                <a16:creationId xmlns:a16="http://schemas.microsoft.com/office/drawing/2014/main" id="{FC1E8450-7968-4B2B-882B-1D129EF97D34}"/>
              </a:ext>
            </a:extLst>
          </p:cNvPr>
          <p:cNvSpPr>
            <a:spLocks noGrp="1"/>
          </p:cNvSpPr>
          <p:nvPr>
            <p:ph idx="1"/>
          </p:nvPr>
        </p:nvSpPr>
        <p:spPr>
          <a:xfrm>
            <a:off x="1367624" y="2490436"/>
            <a:ext cx="9708995" cy="3567173"/>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Therefore, God sends them a strong delusion so that they may believe what is false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that Antichrist is God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order that all may be condemned who did not believe the truth but had pleasure in unrighteousness (II Thessalonians 2:12).</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the wrath of God is revealed from heaven against all ungodliness and unrighteousness of men…For although they knew God, they did not honor him as God or give thanks to him, but they became futile in their thinking, and their foolish hearts were darkened…Therefore God gave them up in the lusts of their hearts to impurity, to the dishonoring of their bodies among themselves…God gave them up to dishonorable passions…God gave them up to a debased mind… (Romans 1:18-32).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26037272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05DCE30-06A0-4171-ABC5-5775ACA6448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Mystery Babylon Destroyed</a:t>
            </a:r>
          </a:p>
        </p:txBody>
      </p:sp>
      <p:sp>
        <p:nvSpPr>
          <p:cNvPr id="3" name="Content Placeholder 2">
            <a:extLst>
              <a:ext uri="{FF2B5EF4-FFF2-40B4-BE49-F238E27FC236}">
                <a16:creationId xmlns:a16="http://schemas.microsoft.com/office/drawing/2014/main" id="{C551B078-574C-49E5-9562-6AE7EF883C32}"/>
              </a:ext>
            </a:extLst>
          </p:cNvPr>
          <p:cNvSpPr>
            <a:spLocks noGrp="1"/>
          </p:cNvSpPr>
          <p:nvPr>
            <p:ph idx="1"/>
          </p:nvPr>
        </p:nvSpPr>
        <p:spPr>
          <a:xfrm>
            <a:off x="1367624" y="2490436"/>
            <a:ext cx="9708995" cy="3567173"/>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Behold, the day of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comes, cruel, with wrath and fierce anger, to make the land a desolation and to destroy its sinners from it. </a:t>
            </a: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For the stars of the heavens and their constellations will not give their light; the sun will be dark at its rising, and the moon will not shed its light.  </a:t>
            </a: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I will punish the world for its evil, and the wicked for their iniquity; I will put an end to the pomp of the arrogant, and lay low the pompous pride of the ruthless. </a:t>
            </a: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I will make people more rare than fine gold, and mankind than the gold of Ophir.  </a:t>
            </a:r>
            <a:r>
              <a:rPr lang="en-US" sz="1800" b="1" i="0" baseline="3000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Therefore I will make the heavens tremble, and the earth will be shaken out of its place, at the wrath of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of hosts in the day of his fierce anger (Isaiah 13:9-13).</a:t>
            </a:r>
          </a:p>
          <a:p>
            <a:pPr marL="0" indent="0">
              <a:buNone/>
            </a:pPr>
            <a:r>
              <a:rPr lang="en-US" sz="1800" b="1" i="0" dirty="0">
                <a:effectLst/>
                <a:latin typeface="Times New Roman" panose="02020603050405020304" pitchFamily="18" charset="0"/>
                <a:cs typeface="Times New Roman" panose="02020603050405020304" pitchFamily="18" charset="0"/>
              </a:rPr>
              <a:t>17 </a:t>
            </a:r>
            <a:r>
              <a:rPr lang="en-US" sz="1800" b="0" i="0" dirty="0">
                <a:effectLst/>
                <a:latin typeface="Times New Roman" panose="02020603050405020304" pitchFamily="18" charset="0"/>
                <a:cs typeface="Times New Roman" panose="02020603050405020304" pitchFamily="18" charset="0"/>
              </a:rPr>
              <a:t>Then one of the seven angels who had the seven bowls came and said to me, “Come, I will show you the judgment of the great prostitute who is seated on many waters,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with whom the kings of the earth have committed sexual immorality, and with the wine of whose sexual immorality the dwellers on earth have become drunk (Revelation 17:1-2).</a:t>
            </a:r>
          </a:p>
          <a:p>
            <a:pPr marL="0" indent="0">
              <a:buNone/>
            </a:pPr>
            <a:endParaRPr lang="en-US" sz="2000" dirty="0"/>
          </a:p>
        </p:txBody>
      </p:sp>
    </p:spTree>
    <p:extLst>
      <p:ext uri="{BB962C8B-B14F-4D97-AF65-F5344CB8AC3E}">
        <p14:creationId xmlns:p14="http://schemas.microsoft.com/office/powerpoint/2010/main" val="38169496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E234DFF-8011-410B-9A0F-0E2108637E4C}"/>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Mystery Babylon Destroyed cont.</a:t>
            </a:r>
          </a:p>
        </p:txBody>
      </p:sp>
      <p:sp>
        <p:nvSpPr>
          <p:cNvPr id="3" name="Content Placeholder 2">
            <a:extLst>
              <a:ext uri="{FF2B5EF4-FFF2-40B4-BE49-F238E27FC236}">
                <a16:creationId xmlns:a16="http://schemas.microsoft.com/office/drawing/2014/main" id="{FDE6BDA8-1139-4F92-8380-92DD420F099A}"/>
              </a:ext>
            </a:extLst>
          </p:cNvPr>
          <p:cNvSpPr>
            <a:spLocks noGrp="1"/>
          </p:cNvSpPr>
          <p:nvPr>
            <p:ph idx="1"/>
          </p:nvPr>
        </p:nvSpPr>
        <p:spPr>
          <a:xfrm>
            <a:off x="1367624" y="2490436"/>
            <a:ext cx="9708995" cy="3567173"/>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16 </a:t>
            </a:r>
            <a:r>
              <a:rPr lang="en-US" sz="1800" b="0" i="0" dirty="0">
                <a:effectLst/>
                <a:latin typeface="Times New Roman" panose="02020603050405020304" pitchFamily="18" charset="0"/>
                <a:cs typeface="Times New Roman" panose="02020603050405020304" pitchFamily="18" charset="0"/>
              </a:rPr>
              <a:t>And the ten horns (</a:t>
            </a:r>
            <a:r>
              <a:rPr lang="en-US" sz="1800" b="1" i="0" dirty="0">
                <a:effectLst/>
                <a:latin typeface="Times New Roman" panose="02020603050405020304" pitchFamily="18" charset="0"/>
                <a:cs typeface="Times New Roman" panose="02020603050405020304" pitchFamily="18" charset="0"/>
              </a:rPr>
              <a:t>kings</a:t>
            </a:r>
            <a:r>
              <a:rPr lang="en-US" sz="1800" b="0" i="0" dirty="0">
                <a:effectLst/>
                <a:latin typeface="Times New Roman" panose="02020603050405020304" pitchFamily="18" charset="0"/>
                <a:cs typeface="Times New Roman" panose="02020603050405020304" pitchFamily="18" charset="0"/>
              </a:rPr>
              <a:t>) that you saw, they and the beast will hate the prostitute. They will make her desolate and naked, and devour her flesh and burn her up with fire, </a:t>
            </a:r>
            <a:r>
              <a:rPr lang="en-US" sz="1800" b="1" i="0" baseline="30000" dirty="0">
                <a:effectLst/>
                <a:latin typeface="Times New Roman" panose="02020603050405020304" pitchFamily="18" charset="0"/>
                <a:cs typeface="Times New Roman" panose="02020603050405020304" pitchFamily="18" charset="0"/>
              </a:rPr>
              <a:t>17 </a:t>
            </a:r>
            <a:r>
              <a:rPr lang="en-US" sz="1800" b="0" i="0" dirty="0">
                <a:effectLst/>
                <a:latin typeface="Times New Roman" panose="02020603050405020304" pitchFamily="18" charset="0"/>
                <a:cs typeface="Times New Roman" panose="02020603050405020304" pitchFamily="18" charset="0"/>
              </a:rPr>
              <a:t>for God has put it into their hearts to carry out his purpose by being of one mind and handing over their royal power to the beast (A</a:t>
            </a:r>
            <a:r>
              <a:rPr lang="en-US" sz="1800" b="1" i="0" dirty="0">
                <a:effectLst/>
                <a:latin typeface="Times New Roman" panose="02020603050405020304" pitchFamily="18" charset="0"/>
                <a:cs typeface="Times New Roman" panose="02020603050405020304" pitchFamily="18" charset="0"/>
              </a:rPr>
              <a:t>ntichrist</a:t>
            </a:r>
            <a:r>
              <a:rPr lang="en-US" sz="1800" b="0" i="0" dirty="0">
                <a:effectLst/>
                <a:latin typeface="Times New Roman" panose="02020603050405020304" pitchFamily="18" charset="0"/>
                <a:cs typeface="Times New Roman" panose="02020603050405020304" pitchFamily="18" charset="0"/>
              </a:rPr>
              <a:t>), until the words of God are fulfilled (Revelation 17:16-17).</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i="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Come now, you rich, weep and howl (Jeremiah 51:8) for the miseries that are coming upon you.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Your riches have rotted and your garments are moth-eaten. </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Your gold and silver have corroded, and their corrosion will be evidence against you and will eat your flesh like fire. You have laid up treasure in the last days.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Behold, the wages of the laborers who mowed your fields, which you kept back by fraud, are crying out against you, and the cries of the harvesters have reached the ears of the Lord of hosts. </a:t>
            </a: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You have lived on the earth in luxury and in self-indulgence. You have fattened your hearts in a day of slaughter. </a:t>
            </a: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You have condemned and murdered the righteous person. He does not resist you (James 5:1-6).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900" dirty="0"/>
          </a:p>
        </p:txBody>
      </p:sp>
    </p:spTree>
    <p:extLst>
      <p:ext uri="{BB962C8B-B14F-4D97-AF65-F5344CB8AC3E}">
        <p14:creationId xmlns:p14="http://schemas.microsoft.com/office/powerpoint/2010/main" val="41799134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D7BC79D-6306-4525-9785-3F3E27A4DA1C}"/>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Mystery Babylon Destroyed cont.</a:t>
            </a:r>
          </a:p>
        </p:txBody>
      </p:sp>
      <p:sp>
        <p:nvSpPr>
          <p:cNvPr id="3" name="Content Placeholder 2">
            <a:extLst>
              <a:ext uri="{FF2B5EF4-FFF2-40B4-BE49-F238E27FC236}">
                <a16:creationId xmlns:a16="http://schemas.microsoft.com/office/drawing/2014/main" id="{4169AF83-47EA-4822-8284-F9432BDBEB02}"/>
              </a:ext>
            </a:extLst>
          </p:cNvPr>
          <p:cNvSpPr>
            <a:spLocks noGrp="1"/>
          </p:cNvSpPr>
          <p:nvPr>
            <p:ph idx="1"/>
          </p:nvPr>
        </p:nvSpPr>
        <p:spPr>
          <a:xfrm>
            <a:off x="1222646" y="2341848"/>
            <a:ext cx="10757860" cy="4273556"/>
          </a:xfrm>
        </p:spPr>
        <p:txBody>
          <a:bodyPr anchor="ctr">
            <a:normAutofit/>
          </a:bodyPr>
          <a:lstStyle/>
          <a:p>
            <a:pPr marL="0" indent="0">
              <a:buNone/>
            </a:pPr>
            <a:r>
              <a:rPr lang="en-US" sz="1800" b="0" i="0" dirty="0">
                <a:effectLst/>
                <a:latin typeface="Times New Roman" panose="02020603050405020304" pitchFamily="18" charset="0"/>
                <a:cs typeface="Times New Roman" panose="02020603050405020304" pitchFamily="18" charset="0"/>
              </a:rPr>
              <a:t>“Fallen, fallen is Babylon the great! She has become a dwelling place for demons, a haunt for every unclean spirit, a haunt for every unclean bird, a haunt for every unclean and detestable beast. </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For all nations have drunk</a:t>
            </a:r>
            <a:r>
              <a:rPr lang="en-US" sz="1800" baseline="300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the wine of the passion of her sexual immorality, and the kings of the earth have committed immorality with her, and the merchants of the earth have grown rich from the power of her luxurious living (Revelation 18: 2-3).”</a:t>
            </a:r>
          </a:p>
          <a:p>
            <a:pPr marL="0" indent="0">
              <a:buNone/>
            </a:pP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And the kings of the earth, who committed sexual immorality and lived in luxury with her, will weep and wail over her when they see the smoke of her burning. </a:t>
            </a: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They will stand far off, in fear of her torment, and say, “Alas! Alas! You great city, you mighty city, Babylon!  For in a single hour your judgment has come.”  </a:t>
            </a: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And the merchants of the earth weep and mourn for her, since no one buys their cargo anymore, </a:t>
            </a: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cargo of gold, silver, jewels, pearls, fine linen, purple cloth, silk, scarlet cloth, all kinds of scented wood, all kinds of articles of ivory, all kinds of articles of costly wood, bronze, iron and marble, </a:t>
            </a:r>
            <a:r>
              <a:rPr lang="en-US" sz="1800" b="1" i="0" baseline="3000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cinnamon, spice, incense, myrrh, frankincense, wine, oil, fine flour, wheat, cattle and sheep, horses and chariots, and slaves, that is, human souls (Ezekiel 16; Revelation 18:9-13).</a:t>
            </a:r>
          </a:p>
          <a:p>
            <a:pPr marL="0" indent="0">
              <a:buNone/>
            </a:pP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11571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E9E9FDF-C51A-4F55-9A42-1AAB6257C92F}"/>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Mystery Babylon Destroyed cont.</a:t>
            </a:r>
          </a:p>
        </p:txBody>
      </p:sp>
      <p:sp>
        <p:nvSpPr>
          <p:cNvPr id="3" name="Content Placeholder 2">
            <a:extLst>
              <a:ext uri="{FF2B5EF4-FFF2-40B4-BE49-F238E27FC236}">
                <a16:creationId xmlns:a16="http://schemas.microsoft.com/office/drawing/2014/main" id="{3C7C9232-2B22-4503-AEF5-EC16F10E8FBC}"/>
              </a:ext>
            </a:extLst>
          </p:cNvPr>
          <p:cNvSpPr>
            <a:spLocks noGrp="1"/>
          </p:cNvSpPr>
          <p:nvPr>
            <p:ph idx="1"/>
          </p:nvPr>
        </p:nvSpPr>
        <p:spPr>
          <a:xfrm>
            <a:off x="1222645" y="2354089"/>
            <a:ext cx="10655223" cy="4177339"/>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21 </a:t>
            </a:r>
            <a:r>
              <a:rPr lang="en-US" sz="1800" b="0" i="0" dirty="0">
                <a:effectLst/>
                <a:latin typeface="Times New Roman" panose="02020603050405020304" pitchFamily="18" charset="0"/>
                <a:cs typeface="Times New Roman" panose="02020603050405020304" pitchFamily="18" charset="0"/>
              </a:rPr>
              <a:t>Then a mighty angel took up a stone like a great millstone and threw it into the sea, saying, “So will Babylon the great city be thrown down with violence, and will be found no more;</a:t>
            </a:r>
            <a:r>
              <a:rPr lang="en-US" sz="1800" b="1" i="0" baseline="30000" dirty="0">
                <a:effectLst/>
                <a:latin typeface="Times New Roman" panose="02020603050405020304" pitchFamily="18" charset="0"/>
                <a:cs typeface="Times New Roman" panose="02020603050405020304" pitchFamily="18" charset="0"/>
              </a:rPr>
              <a:t>22 </a:t>
            </a:r>
            <a:r>
              <a:rPr lang="en-US" sz="1800" b="0" i="0" dirty="0">
                <a:effectLst/>
                <a:latin typeface="Times New Roman" panose="02020603050405020304" pitchFamily="18" charset="0"/>
                <a:cs typeface="Times New Roman" panose="02020603050405020304" pitchFamily="18" charset="0"/>
              </a:rPr>
              <a:t>and the sound of harpists and musicians, of flute players and trumpeters, will be heard in you no more, and a craftsman of any craft will be found in you no more, and the sound of the mill will be heard in you no more, </a:t>
            </a:r>
            <a:r>
              <a:rPr lang="en-US" sz="1800" b="1" i="0" baseline="30000" dirty="0">
                <a:effectLst/>
                <a:latin typeface="Times New Roman" panose="02020603050405020304" pitchFamily="18" charset="0"/>
                <a:cs typeface="Times New Roman" panose="02020603050405020304" pitchFamily="18" charset="0"/>
              </a:rPr>
              <a:t>23 </a:t>
            </a:r>
            <a:r>
              <a:rPr lang="en-US" sz="1800" b="0" i="0" dirty="0">
                <a:effectLst/>
                <a:latin typeface="Times New Roman" panose="02020603050405020304" pitchFamily="18" charset="0"/>
                <a:cs typeface="Times New Roman" panose="02020603050405020304" pitchFamily="18" charset="0"/>
              </a:rPr>
              <a:t>and the light of a lamp will shine in you no more, and the voice of bridegroom and bride will be heard in you no more, for your merchants were the great ones of the earth, and all nations were deceived by your sorcery. </a:t>
            </a:r>
            <a:r>
              <a:rPr lang="en-US" sz="1800" b="1" i="0" baseline="30000" dirty="0">
                <a:effectLst/>
                <a:latin typeface="Times New Roman" panose="02020603050405020304" pitchFamily="18" charset="0"/>
                <a:cs typeface="Times New Roman" panose="02020603050405020304" pitchFamily="18" charset="0"/>
              </a:rPr>
              <a:t>24 </a:t>
            </a:r>
            <a:r>
              <a:rPr lang="en-US" sz="1800" b="0" i="0" dirty="0">
                <a:effectLst/>
                <a:latin typeface="Times New Roman" panose="02020603050405020304" pitchFamily="18" charset="0"/>
                <a:cs typeface="Times New Roman" panose="02020603050405020304" pitchFamily="18" charset="0"/>
              </a:rPr>
              <a:t>And in her was found the blood of prophets and of saints, and of all who have been slain on earth (Revelation 18:21-24; Jeremiah 50: 63-64)).”</a:t>
            </a:r>
          </a:p>
          <a:p>
            <a:pPr marL="0" indent="0">
              <a:buNone/>
            </a:pPr>
            <a:r>
              <a:rPr lang="en-US" sz="1800" b="1" i="0" baseline="30000" dirty="0">
                <a:effectLst/>
                <a:latin typeface="Times New Roman" panose="02020603050405020304" pitchFamily="18" charset="0"/>
                <a:cs typeface="Times New Roman" panose="02020603050405020304" pitchFamily="18" charset="0"/>
              </a:rPr>
              <a:t>39 </a:t>
            </a:r>
            <a:r>
              <a:rPr lang="en-US" sz="1800" b="0" i="0" dirty="0">
                <a:effectLst/>
                <a:latin typeface="Times New Roman" panose="02020603050405020304" pitchFamily="18" charset="0"/>
                <a:cs typeface="Times New Roman" panose="02020603050405020304" pitchFamily="18" charset="0"/>
              </a:rPr>
              <a:t>“Therefore wild beasts shall dwell with hyenas in Babylon, and ostriches shall dwell in her. She shall never again have people, nor be inhabited for all generations. </a:t>
            </a:r>
            <a:r>
              <a:rPr lang="en-US" sz="1800" b="1" i="0" baseline="30000" dirty="0">
                <a:effectLst/>
                <a:latin typeface="Times New Roman" panose="02020603050405020304" pitchFamily="18" charset="0"/>
                <a:cs typeface="Times New Roman" panose="02020603050405020304" pitchFamily="18" charset="0"/>
              </a:rPr>
              <a:t>40 </a:t>
            </a:r>
            <a:r>
              <a:rPr lang="en-US" sz="1800" b="0" i="0" dirty="0">
                <a:effectLst/>
                <a:latin typeface="Times New Roman" panose="02020603050405020304" pitchFamily="18" charset="0"/>
                <a:cs typeface="Times New Roman" panose="02020603050405020304" pitchFamily="18" charset="0"/>
              </a:rPr>
              <a:t>As when God overthrew Sodom and Gomorrah and their neighboring cities, declares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so no man shall dwell there, and no son of man shall sojourn in her (Jeremiah 50:39-40).</a:t>
            </a:r>
          </a:p>
          <a:p>
            <a:pPr marL="0" indent="0">
              <a:buNone/>
            </a:pPr>
            <a:endParaRPr lang="en-US" sz="1700" dirty="0"/>
          </a:p>
        </p:txBody>
      </p:sp>
    </p:spTree>
    <p:extLst>
      <p:ext uri="{BB962C8B-B14F-4D97-AF65-F5344CB8AC3E}">
        <p14:creationId xmlns:p14="http://schemas.microsoft.com/office/powerpoint/2010/main" val="1446711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50636F9-B759-4429-8DA2-4A792BCA6298}"/>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The Primary Sign of the Rapture</a:t>
            </a:r>
          </a:p>
        </p:txBody>
      </p:sp>
      <p:sp>
        <p:nvSpPr>
          <p:cNvPr id="3" name="Content Placeholder 2">
            <a:extLst>
              <a:ext uri="{FF2B5EF4-FFF2-40B4-BE49-F238E27FC236}">
                <a16:creationId xmlns:a16="http://schemas.microsoft.com/office/drawing/2014/main" id="{7DD4FE2A-CD70-4557-B2EB-3CF13DEC7132}"/>
              </a:ext>
            </a:extLst>
          </p:cNvPr>
          <p:cNvSpPr>
            <a:spLocks noGrp="1"/>
          </p:cNvSpPr>
          <p:nvPr>
            <p:ph idx="1"/>
          </p:nvPr>
        </p:nvSpPr>
        <p:spPr>
          <a:xfrm>
            <a:off x="1222645" y="2341848"/>
            <a:ext cx="10767191" cy="4310879"/>
          </a:xfrm>
        </p:spPr>
        <p:txBody>
          <a:bodyPr anchor="ctr">
            <a:normAutofit/>
          </a:bodyPr>
          <a:lstStyle/>
          <a:p>
            <a:pPr marL="0" indent="0">
              <a:buNone/>
            </a:pPr>
            <a:r>
              <a:rPr lang="en-US" sz="1800" b="1" dirty="0">
                <a:latin typeface="Times New Roman" panose="02020603050405020304" pitchFamily="18" charset="0"/>
                <a:cs typeface="Times New Roman" panose="02020603050405020304" pitchFamily="18" charset="0"/>
              </a:rPr>
              <a:t>The primary sign of the Rapture which occurs prior to Christ’s second coming is the Great Apostasy or Falling Away</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b="1" i="0" baseline="30000" dirty="0">
                <a:effectLst/>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Let no one deceive you </a:t>
            </a:r>
            <a:r>
              <a:rPr lang="en-US" sz="1800" b="1" i="0" dirty="0">
                <a:effectLst/>
                <a:latin typeface="Times New Roman" panose="02020603050405020304" pitchFamily="18" charset="0"/>
                <a:cs typeface="Times New Roman" panose="02020603050405020304" pitchFamily="18" charset="0"/>
              </a:rPr>
              <a:t>(Matthew 24:4) </a:t>
            </a:r>
            <a:r>
              <a:rPr lang="en-US" sz="1800" b="0" i="0" dirty="0">
                <a:effectLst/>
                <a:latin typeface="Times New Roman" panose="02020603050405020304" pitchFamily="18" charset="0"/>
                <a:cs typeface="Times New Roman" panose="02020603050405020304" pitchFamily="18" charset="0"/>
              </a:rPr>
              <a:t>in any way. For that day </a:t>
            </a:r>
            <a:r>
              <a:rPr lang="en-US" sz="1800" b="1" i="0" dirty="0">
                <a:effectLst/>
                <a:latin typeface="Times New Roman" panose="02020603050405020304" pitchFamily="18" charset="0"/>
                <a:cs typeface="Times New Roman" panose="02020603050405020304" pitchFamily="18" charset="0"/>
              </a:rPr>
              <a:t>(the day of the Lord) </a:t>
            </a:r>
            <a:r>
              <a:rPr lang="en-US" sz="1800" b="0" i="0" dirty="0">
                <a:effectLst/>
                <a:latin typeface="Times New Roman" panose="02020603050405020304" pitchFamily="18" charset="0"/>
                <a:cs typeface="Times New Roman" panose="02020603050405020304" pitchFamily="18" charset="0"/>
              </a:rPr>
              <a:t>will not come, unless the rebellion </a:t>
            </a:r>
            <a:r>
              <a:rPr lang="en-US" sz="1800" b="1" i="0" dirty="0">
                <a:effectLst/>
                <a:latin typeface="Times New Roman" panose="02020603050405020304" pitchFamily="18" charset="0"/>
                <a:cs typeface="Times New Roman" panose="02020603050405020304" pitchFamily="18" charset="0"/>
              </a:rPr>
              <a:t>(Apostasy, Falling </a:t>
            </a:r>
            <a:r>
              <a:rPr lang="en-US" sz="1800" b="1" dirty="0">
                <a:latin typeface="Times New Roman" panose="02020603050405020304" pitchFamily="18" charset="0"/>
                <a:cs typeface="Times New Roman" panose="02020603050405020304" pitchFamily="18" charset="0"/>
              </a:rPr>
              <a:t>Away from the Faith)</a:t>
            </a:r>
            <a:r>
              <a:rPr lang="en-US" sz="18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comes first, and the man of lawlessness </a:t>
            </a:r>
            <a:r>
              <a:rPr lang="en-US" sz="1800" b="1" i="0" dirty="0">
                <a:effectLst/>
                <a:latin typeface="Times New Roman" panose="02020603050405020304" pitchFamily="18" charset="0"/>
                <a:cs typeface="Times New Roman" panose="02020603050405020304" pitchFamily="18" charset="0"/>
              </a:rPr>
              <a:t>(Antichrist) </a:t>
            </a:r>
            <a:r>
              <a:rPr lang="en-US" sz="1800" b="0" i="0" dirty="0">
                <a:effectLst/>
                <a:latin typeface="Times New Roman" panose="02020603050405020304" pitchFamily="18" charset="0"/>
                <a:cs typeface="Times New Roman" panose="02020603050405020304" pitchFamily="18" charset="0"/>
              </a:rPr>
              <a:t>is revealed, the son of destruction,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who opposes and exalts himself against every so-called god or object of worship, so that he takes his seat in the </a:t>
            </a:r>
            <a:r>
              <a:rPr lang="en-US" sz="1800" b="1" i="0" dirty="0">
                <a:effectLst/>
                <a:latin typeface="Times New Roman" panose="02020603050405020304" pitchFamily="18" charset="0"/>
                <a:cs typeface="Times New Roman" panose="02020603050405020304" pitchFamily="18" charset="0"/>
              </a:rPr>
              <a:t>(rebuilt) </a:t>
            </a:r>
            <a:r>
              <a:rPr lang="en-US" sz="1800" b="0" i="0" dirty="0">
                <a:effectLst/>
                <a:latin typeface="Times New Roman" panose="02020603050405020304" pitchFamily="18" charset="0"/>
                <a:cs typeface="Times New Roman" panose="02020603050405020304" pitchFamily="18" charset="0"/>
              </a:rPr>
              <a:t>temple of God (</a:t>
            </a:r>
            <a:r>
              <a:rPr lang="en-US" sz="1800" b="1" i="0" dirty="0">
                <a:effectLst/>
                <a:latin typeface="Times New Roman" panose="02020603050405020304" pitchFamily="18" charset="0"/>
                <a:cs typeface="Times New Roman" panose="02020603050405020304" pitchFamily="18" charset="0"/>
              </a:rPr>
              <a:t>in Jerusalem, Israel), </a:t>
            </a:r>
            <a:r>
              <a:rPr lang="en-US" sz="1800" b="0" i="0" dirty="0">
                <a:effectLst/>
                <a:latin typeface="Times New Roman" panose="02020603050405020304" pitchFamily="18" charset="0"/>
                <a:cs typeface="Times New Roman" panose="02020603050405020304" pitchFamily="18" charset="0"/>
              </a:rPr>
              <a:t>proclaiming himself to be God (II Thessalonians 2: 3,4).”</a:t>
            </a:r>
          </a:p>
          <a:p>
            <a:pPr marL="0" indent="0">
              <a:buNone/>
            </a:pPr>
            <a:endParaRPr lang="en-US" sz="1800" b="1" baseline="30000" dirty="0">
              <a:latin typeface="Times New Roman" panose="02020603050405020304" pitchFamily="18" charset="0"/>
              <a:cs typeface="Times New Roman" panose="02020603050405020304" pitchFamily="18" charset="0"/>
            </a:endParaRPr>
          </a:p>
          <a:p>
            <a:pPr marL="0" indent="0">
              <a:buNone/>
            </a:pPr>
            <a:r>
              <a:rPr lang="en-US" sz="1800" b="0" i="0" dirty="0">
                <a:effectLst/>
                <a:latin typeface="Times New Roman" panose="02020603050405020304" pitchFamily="18" charset="0"/>
                <a:cs typeface="Times New Roman" panose="02020603050405020304" pitchFamily="18" charset="0"/>
              </a:rPr>
              <a:t>For the mystery </a:t>
            </a:r>
            <a:r>
              <a:rPr lang="en-US" sz="1800" b="1" i="0" dirty="0">
                <a:effectLst/>
                <a:latin typeface="Times New Roman" panose="02020603050405020304" pitchFamily="18" charset="0"/>
                <a:cs typeface="Times New Roman" panose="02020603050405020304" pitchFamily="18" charset="0"/>
              </a:rPr>
              <a:t>(Babylon) </a:t>
            </a:r>
            <a:r>
              <a:rPr lang="en-US" sz="1800" b="0" i="0" dirty="0">
                <a:effectLst/>
                <a:latin typeface="Times New Roman" panose="02020603050405020304" pitchFamily="18" charset="0"/>
                <a:cs typeface="Times New Roman" panose="02020603050405020304" pitchFamily="18" charset="0"/>
              </a:rPr>
              <a:t>of lawlessness </a:t>
            </a:r>
            <a:r>
              <a:rPr lang="en-US" sz="1800" b="1" i="0" dirty="0">
                <a:effectLst/>
                <a:latin typeface="Times New Roman" panose="02020603050405020304" pitchFamily="18" charset="0"/>
                <a:cs typeface="Times New Roman" panose="02020603050405020304" pitchFamily="18" charset="0"/>
              </a:rPr>
              <a:t>(apostasy</a:t>
            </a:r>
            <a:r>
              <a:rPr lang="en-US" sz="1800" b="0" i="0" dirty="0">
                <a:effectLst/>
                <a:latin typeface="Times New Roman" panose="02020603050405020304" pitchFamily="18" charset="0"/>
                <a:cs typeface="Times New Roman" panose="02020603050405020304" pitchFamily="18" charset="0"/>
              </a:rPr>
              <a:t>) is already at work. Only he </a:t>
            </a:r>
            <a:r>
              <a:rPr lang="en-US" sz="1800" b="1" i="0" dirty="0">
                <a:effectLst/>
                <a:latin typeface="Times New Roman" panose="02020603050405020304" pitchFamily="18" charset="0"/>
                <a:cs typeface="Times New Roman" panose="02020603050405020304" pitchFamily="18" charset="0"/>
              </a:rPr>
              <a:t>(the Holy Spirit) </a:t>
            </a:r>
            <a:r>
              <a:rPr lang="en-US" sz="1800" b="0" i="0" dirty="0">
                <a:effectLst/>
                <a:latin typeface="Times New Roman" panose="02020603050405020304" pitchFamily="18" charset="0"/>
                <a:cs typeface="Times New Roman" panose="02020603050405020304" pitchFamily="18" charset="0"/>
              </a:rPr>
              <a:t>who now restrains it </a:t>
            </a:r>
            <a:r>
              <a:rPr lang="en-US" sz="1800" b="1" i="0" dirty="0">
                <a:effectLst/>
                <a:latin typeface="Times New Roman" panose="02020603050405020304" pitchFamily="18" charset="0"/>
                <a:cs typeface="Times New Roman" panose="02020603050405020304" pitchFamily="18" charset="0"/>
              </a:rPr>
              <a:t>(through the church)</a:t>
            </a:r>
            <a:r>
              <a:rPr lang="en-US" sz="1800" b="0" i="0" dirty="0">
                <a:effectLst/>
                <a:latin typeface="Times New Roman" panose="02020603050405020304" pitchFamily="18" charset="0"/>
                <a:cs typeface="Times New Roman" panose="02020603050405020304" pitchFamily="18" charset="0"/>
              </a:rPr>
              <a:t> will do so until he is out of the way (</a:t>
            </a:r>
            <a:r>
              <a:rPr lang="en-US" sz="1800" b="1" dirty="0">
                <a:latin typeface="Times New Roman" panose="02020603050405020304" pitchFamily="18" charset="0"/>
                <a:cs typeface="Times New Roman" panose="02020603050405020304" pitchFamily="18" charset="0"/>
              </a:rPr>
              <a:t>u</a:t>
            </a:r>
            <a:r>
              <a:rPr lang="en-US" sz="1800" b="1" i="0" dirty="0">
                <a:effectLst/>
                <a:latin typeface="Times New Roman" panose="02020603050405020304" pitchFamily="18" charset="0"/>
                <a:cs typeface="Times New Roman" panose="02020603050405020304" pitchFamily="18" charset="0"/>
              </a:rPr>
              <a:t>ntil he withdraws by taking the church out of the way</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And then the lawless one </a:t>
            </a:r>
            <a:r>
              <a:rPr lang="en-US" sz="1800" b="1" i="0" dirty="0">
                <a:effectLst/>
                <a:latin typeface="Times New Roman" panose="02020603050405020304" pitchFamily="18" charset="0"/>
                <a:cs typeface="Times New Roman" panose="02020603050405020304" pitchFamily="18" charset="0"/>
              </a:rPr>
              <a:t>(Antichrist) </a:t>
            </a:r>
            <a:r>
              <a:rPr lang="en-US" sz="1800" b="0" i="0" dirty="0">
                <a:effectLst/>
                <a:latin typeface="Times New Roman" panose="02020603050405020304" pitchFamily="18" charset="0"/>
                <a:cs typeface="Times New Roman" panose="02020603050405020304" pitchFamily="18" charset="0"/>
              </a:rPr>
              <a:t>will be revealed (</a:t>
            </a:r>
            <a:r>
              <a:rPr lang="en-US" sz="1800" b="1" i="0" dirty="0">
                <a:effectLst/>
                <a:latin typeface="Times New Roman" panose="02020603050405020304" pitchFamily="18" charset="0"/>
                <a:cs typeface="Times New Roman" panose="02020603050405020304" pitchFamily="18" charset="0"/>
              </a:rPr>
              <a:t>who cannot come until the church is out of the way</a:t>
            </a:r>
            <a:r>
              <a:rPr lang="en-US" sz="1800" b="0" i="0" dirty="0">
                <a:effectLst/>
                <a:latin typeface="Times New Roman" panose="02020603050405020304" pitchFamily="18" charset="0"/>
                <a:cs typeface="Times New Roman" panose="02020603050405020304" pitchFamily="18" charset="0"/>
              </a:rPr>
              <a:t>), whom the Lord Jesus will kill with the breath of his mouth and bring to nothing by the appearance of his coming (II Thessalonians 2:7-8).</a:t>
            </a:r>
            <a:endParaRPr lang="en-US" sz="1800" dirty="0">
              <a:latin typeface="Times New Roman" panose="02020603050405020304" pitchFamily="18"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11211960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6F05ECD-6856-4F1E-9B48-89B8FB87CEC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Faithful Israel Flees</a:t>
            </a:r>
          </a:p>
        </p:txBody>
      </p:sp>
      <p:sp>
        <p:nvSpPr>
          <p:cNvPr id="3" name="Content Placeholder 2">
            <a:extLst>
              <a:ext uri="{FF2B5EF4-FFF2-40B4-BE49-F238E27FC236}">
                <a16:creationId xmlns:a16="http://schemas.microsoft.com/office/drawing/2014/main" id="{679AE09E-EC57-487F-9AD5-F2E8B512F33C}"/>
              </a:ext>
            </a:extLst>
          </p:cNvPr>
          <p:cNvSpPr>
            <a:spLocks noGrp="1"/>
          </p:cNvSpPr>
          <p:nvPr>
            <p:ph idx="1"/>
          </p:nvPr>
        </p:nvSpPr>
        <p:spPr>
          <a:xfrm>
            <a:off x="1222646" y="2341848"/>
            <a:ext cx="10559644" cy="4161589"/>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 when you see the abomination of desolation spoken of by the prophet Daniel, standing in the holy place (let the reader understand), then let those who are in Judea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flee to the mountains.  Let the one who is on the housetop not go down to take what is in his house…. Pray that your flight may not be winter or on the Sabbath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as Old Testament law will be </a:t>
            </a:r>
            <a:r>
              <a:rPr lang="en-US" sz="1800" b="1" dirty="0">
                <a:latin typeface="Times New Roman" panose="02020603050405020304" pitchFamily="18" charset="0"/>
                <a:ea typeface="Calibri" panose="020F0502020204030204" pitchFamily="34" charset="0"/>
                <a:cs typeface="Times New Roman" panose="02020603050405020304" pitchFamily="18" charset="0"/>
              </a:rPr>
              <a:t>enforced</a:t>
            </a:r>
            <a:r>
              <a:rPr lang="en-US" sz="1800" dirty="0">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then there will be great tribulation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bowl judgments)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(Matthew 25:15).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woman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(who gave birth to Christ/Israel,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fled into the wilderness, where she has a place prepared for her by God, in which she is to be nourished for 1,260 days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3.5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(Revelation 12:6)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the woman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was given two wings of the great eagle so that she might fly from the serpent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(who was thrown down)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wilderness, to the place where she is to be nourished for a time and times, and half a time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(3.5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serpent poured out water like a river out of his mouth after the woman, to sweep her away with a flood.  But the earth came to the help of the woman, and the earth opened its mouth and swallowed the river that the dragon had poured from his mouth (Revelation 12:14-17).</a:t>
            </a:r>
          </a:p>
          <a:p>
            <a:pPr marL="0" indent="0">
              <a:buNone/>
            </a:pPr>
            <a:endParaRPr lang="en-US" sz="1700" dirty="0"/>
          </a:p>
        </p:txBody>
      </p:sp>
    </p:spTree>
    <p:extLst>
      <p:ext uri="{BB962C8B-B14F-4D97-AF65-F5344CB8AC3E}">
        <p14:creationId xmlns:p14="http://schemas.microsoft.com/office/powerpoint/2010/main" val="24035426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D540CD9-FE24-4826-87ED-CFBB2E7270D0}"/>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Faithful Israel Flees</a:t>
            </a:r>
          </a:p>
        </p:txBody>
      </p:sp>
      <p:sp>
        <p:nvSpPr>
          <p:cNvPr id="3" name="Content Placeholder 2">
            <a:extLst>
              <a:ext uri="{FF2B5EF4-FFF2-40B4-BE49-F238E27FC236}">
                <a16:creationId xmlns:a16="http://schemas.microsoft.com/office/drawing/2014/main" id="{30A4CBB5-3A13-4CA3-BB40-D6293CEB6F67}"/>
              </a:ext>
            </a:extLst>
          </p:cNvPr>
          <p:cNvSpPr>
            <a:spLocks noGrp="1"/>
          </p:cNvSpPr>
          <p:nvPr>
            <p:ph idx="1"/>
          </p:nvPr>
        </p:nvSpPr>
        <p:spPr>
          <a:xfrm>
            <a:off x="1222646" y="2354090"/>
            <a:ext cx="10720538" cy="4289306"/>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20 </a:t>
            </a:r>
            <a:r>
              <a:rPr lang="en-US" sz="1800" b="0" i="0" dirty="0">
                <a:effectLst/>
                <a:latin typeface="Times New Roman" panose="02020603050405020304" pitchFamily="18" charset="0"/>
                <a:cs typeface="Times New Roman" panose="02020603050405020304" pitchFamily="18" charset="0"/>
              </a:rPr>
              <a:t>“But when you see Jerusalem (</a:t>
            </a:r>
            <a:r>
              <a:rPr lang="en-US" sz="1800" b="1" i="0" dirty="0">
                <a:effectLst/>
                <a:latin typeface="Times New Roman" panose="02020603050405020304" pitchFamily="18" charset="0"/>
                <a:cs typeface="Times New Roman" panose="02020603050405020304" pitchFamily="18" charset="0"/>
              </a:rPr>
              <a:t>not the church</a:t>
            </a:r>
            <a:r>
              <a:rPr lang="en-US" sz="1800" b="0" i="0" dirty="0">
                <a:effectLst/>
                <a:latin typeface="Times New Roman" panose="02020603050405020304" pitchFamily="18" charset="0"/>
                <a:cs typeface="Times New Roman" panose="02020603050405020304" pitchFamily="18" charset="0"/>
              </a:rPr>
              <a:t>) surrounded by armies, then know that its desolation has come near. </a:t>
            </a:r>
            <a:r>
              <a:rPr lang="en-US" sz="1800" b="1" i="0" baseline="30000" dirty="0">
                <a:effectLst/>
                <a:latin typeface="Times New Roman" panose="02020603050405020304" pitchFamily="18" charset="0"/>
                <a:cs typeface="Times New Roman" panose="02020603050405020304" pitchFamily="18" charset="0"/>
              </a:rPr>
              <a:t>21 </a:t>
            </a:r>
            <a:r>
              <a:rPr lang="en-US" sz="1800" b="0" i="0" dirty="0">
                <a:effectLst/>
                <a:latin typeface="Times New Roman" panose="02020603050405020304" pitchFamily="18" charset="0"/>
                <a:cs typeface="Times New Roman" panose="02020603050405020304" pitchFamily="18" charset="0"/>
              </a:rPr>
              <a:t>Then let those who are in Judea flee to the mountains, and let those who are inside the city depart, and let not those who are out in the country enter it, </a:t>
            </a:r>
            <a:r>
              <a:rPr lang="en-US" sz="1800" b="1" i="0" baseline="30000" dirty="0">
                <a:effectLst/>
                <a:latin typeface="Times New Roman" panose="02020603050405020304" pitchFamily="18" charset="0"/>
                <a:cs typeface="Times New Roman" panose="02020603050405020304" pitchFamily="18" charset="0"/>
              </a:rPr>
              <a:t>22 </a:t>
            </a:r>
            <a:r>
              <a:rPr lang="en-US" sz="1800" b="0" i="0" dirty="0">
                <a:effectLst/>
                <a:latin typeface="Times New Roman" panose="02020603050405020304" pitchFamily="18" charset="0"/>
                <a:cs typeface="Times New Roman" panose="02020603050405020304" pitchFamily="18" charset="0"/>
              </a:rPr>
              <a:t>for these are days of vengeance, to fulfill all that is written. </a:t>
            </a:r>
            <a:r>
              <a:rPr lang="en-US" sz="1800" b="1" i="0" baseline="30000" dirty="0">
                <a:effectLst/>
                <a:latin typeface="Times New Roman" panose="02020603050405020304" pitchFamily="18" charset="0"/>
                <a:cs typeface="Times New Roman" panose="02020603050405020304" pitchFamily="18" charset="0"/>
              </a:rPr>
              <a:t>23 </a:t>
            </a:r>
            <a:r>
              <a:rPr lang="en-US" sz="1800" b="0" i="0" dirty="0">
                <a:effectLst/>
                <a:latin typeface="Times New Roman" panose="02020603050405020304" pitchFamily="18" charset="0"/>
                <a:cs typeface="Times New Roman" panose="02020603050405020304" pitchFamily="18" charset="0"/>
              </a:rPr>
              <a:t>Alas for women who are pregnant and for those who are nursing infants in those days! For there will be great distress upon the earth and wrath against this people (</a:t>
            </a:r>
            <a:r>
              <a:rPr lang="en-US" sz="1800" b="1" i="0" dirty="0">
                <a:effectLst/>
                <a:latin typeface="Times New Roman" panose="02020603050405020304" pitchFamily="18" charset="0"/>
                <a:cs typeface="Times New Roman" panose="02020603050405020304" pitchFamily="18" charset="0"/>
              </a:rPr>
              <a:t>Israel, not the church</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24 </a:t>
            </a:r>
            <a:r>
              <a:rPr lang="en-US" sz="1800" b="0" i="0" dirty="0">
                <a:effectLst/>
                <a:latin typeface="Times New Roman" panose="02020603050405020304" pitchFamily="18" charset="0"/>
                <a:cs typeface="Times New Roman" panose="02020603050405020304" pitchFamily="18" charset="0"/>
              </a:rPr>
              <a:t>They will fall by the edge of the sword and be led captive among all nations, and Jerusalem (</a:t>
            </a:r>
            <a:r>
              <a:rPr lang="en-US" sz="1800" b="1" i="0" dirty="0">
                <a:effectLst/>
                <a:latin typeface="Times New Roman" panose="02020603050405020304" pitchFamily="18" charset="0"/>
                <a:cs typeface="Times New Roman" panose="02020603050405020304" pitchFamily="18" charset="0"/>
              </a:rPr>
              <a:t>not </a:t>
            </a:r>
            <a:r>
              <a:rPr lang="en-US" sz="1800" b="1" dirty="0">
                <a:latin typeface="Times New Roman" panose="02020603050405020304" pitchFamily="18" charset="0"/>
                <a:cs typeface="Times New Roman" panose="02020603050405020304" pitchFamily="18" charset="0"/>
              </a:rPr>
              <a:t>the church</a:t>
            </a:r>
            <a:r>
              <a:rPr lang="en-US" sz="18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will be trampled underfoot by the Gentiles, until the times of the Gentiles are fulfilled (Luke 21:20-24).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12249929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BF2CDB8-0658-40E9-9653-DF37BE8BE8B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Last of the 144,000 Martyred</a:t>
            </a:r>
          </a:p>
        </p:txBody>
      </p:sp>
      <p:sp>
        <p:nvSpPr>
          <p:cNvPr id="3" name="Content Placeholder 2">
            <a:extLst>
              <a:ext uri="{FF2B5EF4-FFF2-40B4-BE49-F238E27FC236}">
                <a16:creationId xmlns:a16="http://schemas.microsoft.com/office/drawing/2014/main" id="{09FB6B92-E316-4A36-B56B-5DDAE49C2F78}"/>
              </a:ext>
            </a:extLst>
          </p:cNvPr>
          <p:cNvSpPr>
            <a:spLocks noGrp="1"/>
          </p:cNvSpPr>
          <p:nvPr>
            <p:ph idx="1"/>
          </p:nvPr>
        </p:nvSpPr>
        <p:spPr>
          <a:xfrm>
            <a:off x="1367624" y="2490436"/>
            <a:ext cx="9708995" cy="3567173"/>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looked, and behold, on Mount Zion stood the Lamb, and with him 144,000 who had his name and his Father’s name written on their foreheads…and they were singing a new song before the throne…It is these who follow the Lamb wherever he goes.  These have been redeemed from mankind as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firstfruits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God and the Lamb (Revelation 14:1-5).  </a:t>
            </a:r>
          </a:p>
          <a:p>
            <a:pPr marL="0" indent="0">
              <a:buNone/>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35763771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2E71B83-CBF0-4AED-B7E6-0CD1FE15F895}"/>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Messages of the Three Angels</a:t>
            </a:r>
          </a:p>
        </p:txBody>
      </p:sp>
      <p:sp>
        <p:nvSpPr>
          <p:cNvPr id="3" name="Content Placeholder 2">
            <a:extLst>
              <a:ext uri="{FF2B5EF4-FFF2-40B4-BE49-F238E27FC236}">
                <a16:creationId xmlns:a16="http://schemas.microsoft.com/office/drawing/2014/main" id="{3634F3C8-EC5C-4DEA-A0E3-07E7177954F9}"/>
              </a:ext>
            </a:extLst>
          </p:cNvPr>
          <p:cNvSpPr>
            <a:spLocks noGrp="1"/>
          </p:cNvSpPr>
          <p:nvPr>
            <p:ph idx="1"/>
          </p:nvPr>
        </p:nvSpPr>
        <p:spPr>
          <a:xfrm>
            <a:off x="1222646" y="2341848"/>
            <a:ext cx="10785852" cy="4338870"/>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saw another angel flying directly overhead, with an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eternal gospel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proclaim…And he said with a loud voice, “Fear God and give him glory, because the hour of his judgment has come, and worship him who made heaven and earth, the sea and the springs of water (Revelation 14:6).”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is not the Gospel message of repentance for the forgiveness of sins in the name of Jesus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(Luke 24:47).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Another angel, a second followed, saying, “Fallen, fallen is Babylon, the great, she who made all nations drink of the wine of the passion of her sexual immorality (Revelation 14:8)”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another angel, a third, followed them, saying with a loud voice, “If anyone worships the beast and its image and receives a mark on his forehead or on his hand, he also will drink the wine of God’s wrath, poured full strength into the cup of his anger, and he will be tormented with fire and sulfur in the presence of the holy angels and in the presence of the Lamb (Revelation 14:9).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smoke of their torment goes up forever and ever… (Revelation 14:11).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Here is a call for endurance of the saints, those who keep the commandments of God and their faith in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coming of</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Jesus (Revelation 14:12).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19074149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673E517-C6DD-48DB-982C-321B19B24585}"/>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Bowl Judgments</a:t>
            </a:r>
          </a:p>
        </p:txBody>
      </p:sp>
      <p:sp>
        <p:nvSpPr>
          <p:cNvPr id="3" name="Content Placeholder 2">
            <a:extLst>
              <a:ext uri="{FF2B5EF4-FFF2-40B4-BE49-F238E27FC236}">
                <a16:creationId xmlns:a16="http://schemas.microsoft.com/office/drawing/2014/main" id="{C714B8A0-5AA4-41E5-B79F-0653AA892E83}"/>
              </a:ext>
            </a:extLst>
          </p:cNvPr>
          <p:cNvSpPr>
            <a:spLocks noGrp="1"/>
          </p:cNvSpPr>
          <p:nvPr>
            <p:ph idx="1"/>
          </p:nvPr>
        </p:nvSpPr>
        <p:spPr>
          <a:xfrm>
            <a:off x="1222645" y="2354089"/>
            <a:ext cx="10767191" cy="4279975"/>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 the first angel went and poured out his bowl on the earth, and harmful and painful sores came upon the people who bore the mark of the beast and worshipped its image (Revelation 16:2).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second angel poured out his bowl into the sea, and it became like the blood of a corpse, and every living thing died that was in the sea (Revelation 16:3).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third angel poured out his bowl into the rivers and springs of water, and they became blood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(because they shed the blood of the saints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(Revelation 16:4)</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fourth angel poured out his bowl on the sun, and it was allowed to scorch people with fire.  They were scorched by the fierce heat, and they cursed the name of God who had power over these plagues (Revelation 16:8).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200" dirty="0"/>
          </a:p>
        </p:txBody>
      </p:sp>
    </p:spTree>
    <p:extLst>
      <p:ext uri="{BB962C8B-B14F-4D97-AF65-F5344CB8AC3E}">
        <p14:creationId xmlns:p14="http://schemas.microsoft.com/office/powerpoint/2010/main" val="31932164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EAF8524-AA43-4407-B78E-AA7C62ED9C8F}"/>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The Bowl Judgments</a:t>
            </a:r>
          </a:p>
        </p:txBody>
      </p:sp>
      <p:sp>
        <p:nvSpPr>
          <p:cNvPr id="3" name="Content Placeholder 2">
            <a:extLst>
              <a:ext uri="{FF2B5EF4-FFF2-40B4-BE49-F238E27FC236}">
                <a16:creationId xmlns:a16="http://schemas.microsoft.com/office/drawing/2014/main" id="{134A17C5-C40E-4431-86DF-D04C3180BE5A}"/>
              </a:ext>
            </a:extLst>
          </p:cNvPr>
          <p:cNvSpPr>
            <a:spLocks noGrp="1"/>
          </p:cNvSpPr>
          <p:nvPr>
            <p:ph idx="1"/>
          </p:nvPr>
        </p:nvSpPr>
        <p:spPr>
          <a:xfrm>
            <a:off x="1222646" y="2378076"/>
            <a:ext cx="10701876" cy="4209336"/>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fifth angel poured out his bowl on the throne of the beast, and its kingdom was plunged into darkness.  People gnawed their tongues in anguish and cursed the God of heaven for their pain and sores.  They did not repent of their deeds (Revelation 16:10).</a:t>
            </a:r>
          </a:p>
          <a:p>
            <a:pPr marL="0" marR="0"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sixth angel poured out his bowl on the great river Euphrates, and its water dried up, to prepare the way for the kings of the east.  And I saw, coming out of the mouth of the dragon and out of the mouth of the beast and out of the mouth of the false prophet, three unclean spirits like frogs.  For they are demonic spirits, performing signs, who go abroad to the kings of the whole world, to assemble them for battle on the great day of God the Almighty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Armageddon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they assembled them at the place that in Hebrew is called Armageddon (Revelation 16:12-16; Daniel 9:27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until the decreed end is poured out on the desolator)).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28317299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063CCBD-976F-49C8-B063-92BC3E26884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Armageddon</a:t>
            </a:r>
          </a:p>
        </p:txBody>
      </p:sp>
      <p:sp>
        <p:nvSpPr>
          <p:cNvPr id="3" name="Content Placeholder 2">
            <a:extLst>
              <a:ext uri="{FF2B5EF4-FFF2-40B4-BE49-F238E27FC236}">
                <a16:creationId xmlns:a16="http://schemas.microsoft.com/office/drawing/2014/main" id="{157F43FE-E593-4190-AA8F-784A6E8ACF2E}"/>
              </a:ext>
            </a:extLst>
          </p:cNvPr>
          <p:cNvSpPr>
            <a:spLocks noGrp="1"/>
          </p:cNvSpPr>
          <p:nvPr>
            <p:ph idx="1"/>
          </p:nvPr>
        </p:nvSpPr>
        <p:spPr>
          <a:xfrm>
            <a:off x="1119322" y="2234452"/>
            <a:ext cx="10982482" cy="4539572"/>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they assembled them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kings of the east and their armies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the place that in Hebrew is called Armageddon (Revelation 16:16).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Why do the nations rage and the peoples plot in vain?  The kings of the earth set themselves, and the rulers take counsel together, against the Lord and against his Anointed, saying, “Let us burst their bonds apart and cast away their cords from us.”  He who sits in the heavens laughs; the Lord holds them in his derision. Then he will speak to them in his wrath and terrify them in his fury (Psalm 2:1-5).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behold, in those days and at that time when I restore the fortunes of Judah and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will gather all nations and bring them down to the Valley of Jehoshaphat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battle of Armageddon, Revelation 16:16).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 will enter into judgment with them there, on behalf of my people and my heritage Israel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because they have scattered them among the nations and have divided up my land, and have cast lots for my people, and have traded a boy for a prostitute, and have sold a girl for wine and have drunk it (Joel 3: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Hasten and come, all you surrounding nations, and gather yourselves there.  Bring down your warriors, O Lord.  Let the nations stir themselves up and come up to the Valley of Jehoshaphat; for there will I sit to judge all surrounding nations.  Put in the sickle, for the harvest is ripe.  Go in, tread for the winepress is full.  The vats overflow, for their evil is great (Joel 3:11-13).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1576133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0B59515-8A10-4B6E-B36F-F962F3A7F9C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Tribulation: Armageddon</a:t>
            </a:r>
          </a:p>
        </p:txBody>
      </p:sp>
      <p:sp>
        <p:nvSpPr>
          <p:cNvPr id="3" name="Content Placeholder 2">
            <a:extLst>
              <a:ext uri="{FF2B5EF4-FFF2-40B4-BE49-F238E27FC236}">
                <a16:creationId xmlns:a16="http://schemas.microsoft.com/office/drawing/2014/main" id="{EA6015E7-E467-4084-966C-7EBB479A01EA}"/>
              </a:ext>
            </a:extLst>
          </p:cNvPr>
          <p:cNvSpPr>
            <a:spLocks noGrp="1"/>
          </p:cNvSpPr>
          <p:nvPr>
            <p:ph idx="1"/>
          </p:nvPr>
        </p:nvSpPr>
        <p:spPr>
          <a:xfrm>
            <a:off x="1222645" y="2354089"/>
            <a:ext cx="10767191" cy="4335959"/>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Multitudes, multitudes, in the valley of decision!  For the day of the Lord is near in the valley of decision.  The sun and moon are darkened, and the stars withdraw their shining…the heavens and the earth quake (Joel 3:14-16).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Therefore, wait for me,” declares the Lord, “for the day when I rise up to seize the prey.  For my decision is to gather nations, to assemble kingdoms, to pour out upon them my indignation, all my burning anger; for in the fire of my jealousy all the earth shall be consumed (Zephaniah 3:8).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I will gather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all nations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against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battle, and the city shall be taken and the houses plundered and the women raped.  Half of the city shall go out into exile, but the rest of the people shall not be cut off from the city.  Then the Lord will go out and fight against those nations as when he fights on a day of battle (Zechariah 14:2,3).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22934358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AF6083E-10C0-47C9-8DAC-3FDED3FAF46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Christ’s Victorious Return</a:t>
            </a:r>
          </a:p>
        </p:txBody>
      </p:sp>
      <p:sp>
        <p:nvSpPr>
          <p:cNvPr id="3" name="Content Placeholder 2">
            <a:extLst>
              <a:ext uri="{FF2B5EF4-FFF2-40B4-BE49-F238E27FC236}">
                <a16:creationId xmlns:a16="http://schemas.microsoft.com/office/drawing/2014/main" id="{91DAFEF5-9768-4A85-88E3-E0CD16120AD5}"/>
              </a:ext>
            </a:extLst>
          </p:cNvPr>
          <p:cNvSpPr>
            <a:spLocks noGrp="1"/>
          </p:cNvSpPr>
          <p:nvPr>
            <p:ph idx="1"/>
          </p:nvPr>
        </p:nvSpPr>
        <p:spPr>
          <a:xfrm>
            <a:off x="1222645" y="2354090"/>
            <a:ext cx="10804513" cy="4345290"/>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Then I saw heaven opened, and behold, a white horse (</a:t>
            </a:r>
            <a:r>
              <a:rPr lang="en-US" sz="1800" b="1" i="0" dirty="0">
                <a:effectLst/>
                <a:latin typeface="Times New Roman" panose="02020603050405020304" pitchFamily="18" charset="0"/>
                <a:cs typeface="Times New Roman" panose="02020603050405020304" pitchFamily="18" charset="0"/>
              </a:rPr>
              <a:t>the real Christ</a:t>
            </a:r>
            <a:r>
              <a:rPr lang="en-US" sz="1800" b="0" i="0" dirty="0">
                <a:effectLst/>
                <a:latin typeface="Times New Roman" panose="02020603050405020304" pitchFamily="18" charset="0"/>
                <a:cs typeface="Times New Roman" panose="02020603050405020304" pitchFamily="18" charset="0"/>
              </a:rPr>
              <a:t>)! The one sitting on it is called Faithful and True </a:t>
            </a:r>
            <a:r>
              <a:rPr lang="en-US" sz="1800" b="1" i="0" dirty="0">
                <a:effectLst/>
                <a:latin typeface="Times New Roman" panose="02020603050405020304" pitchFamily="18" charset="0"/>
                <a:cs typeface="Times New Roman" panose="02020603050405020304" pitchFamily="18" charset="0"/>
              </a:rPr>
              <a:t>(Jesus), </a:t>
            </a:r>
            <a:r>
              <a:rPr lang="en-US" sz="1800" b="0" i="0" dirty="0">
                <a:effectLst/>
                <a:latin typeface="Times New Roman" panose="02020603050405020304" pitchFamily="18" charset="0"/>
                <a:cs typeface="Times New Roman" panose="02020603050405020304" pitchFamily="18" charset="0"/>
              </a:rPr>
              <a:t>and in righteousness he judges and makes war. </a:t>
            </a:r>
            <a:r>
              <a:rPr lang="en-US" sz="1800" b="1" i="0" baseline="30000" dirty="0">
                <a:effectLst/>
                <a:latin typeface="Times New Roman" panose="02020603050405020304" pitchFamily="18" charset="0"/>
                <a:cs typeface="Times New Roman" panose="02020603050405020304" pitchFamily="18" charset="0"/>
              </a:rPr>
              <a:t>12 </a:t>
            </a:r>
            <a:r>
              <a:rPr lang="en-US" sz="1800" b="0" i="0" dirty="0">
                <a:effectLst/>
                <a:latin typeface="Times New Roman" panose="02020603050405020304" pitchFamily="18" charset="0"/>
                <a:cs typeface="Times New Roman" panose="02020603050405020304" pitchFamily="18" charset="0"/>
              </a:rPr>
              <a:t>His eyes are like a flame of fire, and on his head are many diadems, and he has a name written that no one knows but himself. </a:t>
            </a:r>
            <a:r>
              <a:rPr lang="en-US" sz="1800" b="1" i="0" baseline="30000" dirty="0">
                <a:effectLst/>
                <a:latin typeface="Times New Roman" panose="02020603050405020304" pitchFamily="18" charset="0"/>
                <a:cs typeface="Times New Roman" panose="02020603050405020304" pitchFamily="18" charset="0"/>
              </a:rPr>
              <a:t>13 </a:t>
            </a:r>
            <a:r>
              <a:rPr lang="en-US" sz="1800" b="0" i="0" dirty="0">
                <a:effectLst/>
                <a:latin typeface="Times New Roman" panose="02020603050405020304" pitchFamily="18" charset="0"/>
                <a:cs typeface="Times New Roman" panose="02020603050405020304" pitchFamily="18" charset="0"/>
              </a:rPr>
              <a:t>He is clothed in a robe dipped in blood, and the name by which he is called is The Word of God. </a:t>
            </a:r>
            <a:r>
              <a:rPr lang="en-US" sz="1800" b="1" i="0" baseline="30000" dirty="0">
                <a:effectLst/>
                <a:latin typeface="Times New Roman" panose="02020603050405020304" pitchFamily="18" charset="0"/>
                <a:cs typeface="Times New Roman" panose="02020603050405020304" pitchFamily="18" charset="0"/>
              </a:rPr>
              <a:t>14 </a:t>
            </a:r>
            <a:r>
              <a:rPr lang="en-US" sz="1800" b="0" i="0" dirty="0">
                <a:effectLst/>
                <a:latin typeface="Times New Roman" panose="02020603050405020304" pitchFamily="18" charset="0"/>
                <a:cs typeface="Times New Roman" panose="02020603050405020304" pitchFamily="18" charset="0"/>
              </a:rPr>
              <a:t>And the armies of heaven, arrayed in fine linen, white and pure, were following him on white horses. </a:t>
            </a:r>
            <a:r>
              <a:rPr lang="en-US" sz="1800" b="1" i="0" baseline="30000" dirty="0">
                <a:effectLst/>
                <a:latin typeface="Times New Roman" panose="02020603050405020304" pitchFamily="18" charset="0"/>
                <a:cs typeface="Times New Roman" panose="02020603050405020304" pitchFamily="18" charset="0"/>
              </a:rPr>
              <a:t>15 </a:t>
            </a:r>
            <a:r>
              <a:rPr lang="en-US" sz="1800" b="0" i="0" dirty="0">
                <a:effectLst/>
                <a:latin typeface="Times New Roman" panose="02020603050405020304" pitchFamily="18" charset="0"/>
                <a:cs typeface="Times New Roman" panose="02020603050405020304" pitchFamily="18" charset="0"/>
              </a:rPr>
              <a:t>From his mouth comes a sharp sword with which to strike down the nations, and he will rule them with a rod of iron (</a:t>
            </a:r>
            <a:r>
              <a:rPr lang="en-US" sz="1800" b="1" i="0" dirty="0">
                <a:effectLst/>
                <a:latin typeface="Times New Roman" panose="02020603050405020304" pitchFamily="18" charset="0"/>
                <a:cs typeface="Times New Roman" panose="02020603050405020304" pitchFamily="18" charset="0"/>
              </a:rPr>
              <a:t>during the Millennium</a:t>
            </a:r>
            <a:r>
              <a:rPr lang="en-US" sz="1800" b="0" i="0" dirty="0">
                <a:effectLst/>
                <a:latin typeface="Times New Roman" panose="02020603050405020304" pitchFamily="18" charset="0"/>
                <a:cs typeface="Times New Roman" panose="02020603050405020304" pitchFamily="18" charset="0"/>
              </a:rPr>
              <a:t>). He will tread the winepress of the fury of the wrath of God the Almighty. </a:t>
            </a:r>
            <a:r>
              <a:rPr lang="en-US" sz="1800" b="1" i="0" baseline="30000" dirty="0">
                <a:effectLst/>
                <a:latin typeface="Times New Roman" panose="02020603050405020304" pitchFamily="18" charset="0"/>
                <a:cs typeface="Times New Roman" panose="02020603050405020304" pitchFamily="18" charset="0"/>
              </a:rPr>
              <a:t>16 </a:t>
            </a:r>
            <a:r>
              <a:rPr lang="en-US" sz="1800" b="0" i="0" dirty="0">
                <a:effectLst/>
                <a:latin typeface="Times New Roman" panose="02020603050405020304" pitchFamily="18" charset="0"/>
                <a:cs typeface="Times New Roman" panose="02020603050405020304" pitchFamily="18" charset="0"/>
              </a:rPr>
              <a:t>On his robe and on his thigh he has a name written, King of kings and Lord of lords.</a:t>
            </a:r>
          </a:p>
          <a:p>
            <a:pPr marL="0" indent="0">
              <a:buNone/>
            </a:pPr>
            <a:endParaRPr lang="en-US" sz="2200" b="0" i="0" dirty="0">
              <a:effectLst/>
              <a:latin typeface="Times New Roman" panose="02020603050405020304" pitchFamily="18" charset="0"/>
              <a:cs typeface="Times New Roman" panose="02020603050405020304" pitchFamily="18" charset="0"/>
            </a:endParaRPr>
          </a:p>
          <a:p>
            <a:pPr marL="0" indent="0">
              <a:buNone/>
            </a:pPr>
            <a:endParaRPr lang="en-US" sz="2200" dirty="0"/>
          </a:p>
        </p:txBody>
      </p:sp>
    </p:spTree>
    <p:extLst>
      <p:ext uri="{BB962C8B-B14F-4D97-AF65-F5344CB8AC3E}">
        <p14:creationId xmlns:p14="http://schemas.microsoft.com/office/powerpoint/2010/main" val="392122862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DE45284-A979-49B8-B52D-EBA4C229D33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Christ’s Victorious Return cont.</a:t>
            </a:r>
          </a:p>
        </p:txBody>
      </p:sp>
      <p:sp>
        <p:nvSpPr>
          <p:cNvPr id="3" name="Content Placeholder 2">
            <a:extLst>
              <a:ext uri="{FF2B5EF4-FFF2-40B4-BE49-F238E27FC236}">
                <a16:creationId xmlns:a16="http://schemas.microsoft.com/office/drawing/2014/main" id="{19021CD9-A109-4D2E-BCB2-D12E4A1C053D}"/>
              </a:ext>
            </a:extLst>
          </p:cNvPr>
          <p:cNvSpPr>
            <a:spLocks noGrp="1"/>
          </p:cNvSpPr>
          <p:nvPr>
            <p:ph idx="1"/>
          </p:nvPr>
        </p:nvSpPr>
        <p:spPr>
          <a:xfrm>
            <a:off x="1222646" y="2354089"/>
            <a:ext cx="10729868" cy="4298637"/>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17 </a:t>
            </a:r>
            <a:r>
              <a:rPr lang="en-US" sz="1800" b="0" i="0" dirty="0">
                <a:effectLst/>
                <a:latin typeface="Times New Roman" panose="02020603050405020304" pitchFamily="18" charset="0"/>
                <a:cs typeface="Times New Roman" panose="02020603050405020304" pitchFamily="18" charset="0"/>
              </a:rPr>
              <a:t>Then I saw an angel standing in the sun, and with a loud voice he called to all the birds that fly directly overhead, “Come, gather for the great supper of God, </a:t>
            </a:r>
            <a:r>
              <a:rPr lang="en-US" sz="1800" b="1" i="0" baseline="30000" dirty="0">
                <a:effectLst/>
                <a:latin typeface="Times New Roman" panose="02020603050405020304" pitchFamily="18" charset="0"/>
                <a:cs typeface="Times New Roman" panose="02020603050405020304" pitchFamily="18" charset="0"/>
              </a:rPr>
              <a:t>18 </a:t>
            </a:r>
            <a:r>
              <a:rPr lang="en-US" sz="1800" b="0" i="0" dirty="0">
                <a:effectLst/>
                <a:latin typeface="Times New Roman" panose="02020603050405020304" pitchFamily="18" charset="0"/>
                <a:cs typeface="Times New Roman" panose="02020603050405020304" pitchFamily="18" charset="0"/>
              </a:rPr>
              <a:t>to eat the flesh of kings, the flesh of captains, the flesh of mighty men, the flesh of horses and their riders, and the flesh of all men, both free and slave, both small and great.” </a:t>
            </a:r>
            <a:r>
              <a:rPr lang="en-US" sz="1800" b="1" i="0" baseline="30000" dirty="0">
                <a:effectLst/>
                <a:latin typeface="Times New Roman" panose="02020603050405020304" pitchFamily="18" charset="0"/>
                <a:cs typeface="Times New Roman" panose="02020603050405020304" pitchFamily="18" charset="0"/>
              </a:rPr>
              <a:t>19 </a:t>
            </a:r>
            <a:r>
              <a:rPr lang="en-US" sz="1800" b="0" i="0" dirty="0">
                <a:effectLst/>
                <a:latin typeface="Times New Roman" panose="02020603050405020304" pitchFamily="18" charset="0"/>
                <a:cs typeface="Times New Roman" panose="02020603050405020304" pitchFamily="18" charset="0"/>
              </a:rPr>
              <a:t>And I saw the beast and the kings of the earth with their armies gathered to make war against him who was sitting on the horse and against his army. </a:t>
            </a:r>
            <a:r>
              <a:rPr lang="en-US" sz="1800" b="1" i="0" baseline="30000" dirty="0">
                <a:effectLst/>
                <a:latin typeface="Times New Roman" panose="02020603050405020304" pitchFamily="18" charset="0"/>
                <a:cs typeface="Times New Roman" panose="02020603050405020304" pitchFamily="18" charset="0"/>
              </a:rPr>
              <a:t>20 </a:t>
            </a:r>
            <a:r>
              <a:rPr lang="en-US" sz="1800" b="0" i="0" dirty="0">
                <a:effectLst/>
                <a:latin typeface="Times New Roman" panose="02020603050405020304" pitchFamily="18" charset="0"/>
                <a:cs typeface="Times New Roman" panose="02020603050405020304" pitchFamily="18" charset="0"/>
              </a:rPr>
              <a:t>And the beast was captured, and with it the false prophet who in its presence had done the signs by which he deceived those who had received the mark of the beast and those who worshiped its image. These two were thrown alive into the lake of fire that burns with sulfur. </a:t>
            </a:r>
            <a:r>
              <a:rPr lang="en-US" sz="1800" b="1" i="0" baseline="30000" dirty="0">
                <a:effectLst/>
                <a:latin typeface="Times New Roman" panose="02020603050405020304" pitchFamily="18" charset="0"/>
                <a:cs typeface="Times New Roman" panose="02020603050405020304" pitchFamily="18" charset="0"/>
              </a:rPr>
              <a:t>21 </a:t>
            </a:r>
            <a:r>
              <a:rPr lang="en-US" sz="1800" b="0" i="0" dirty="0">
                <a:effectLst/>
                <a:latin typeface="Times New Roman" panose="02020603050405020304" pitchFamily="18" charset="0"/>
                <a:cs typeface="Times New Roman" panose="02020603050405020304" pitchFamily="18" charset="0"/>
              </a:rPr>
              <a:t>And the rest were slain by the sword that came from the mouth of him who was sitting on the horse, and all the birds were gorged with their flesh (Revelation 19:11-21)</a:t>
            </a:r>
          </a:p>
          <a:p>
            <a:pPr marL="0" indent="0">
              <a:buNone/>
            </a:pP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On that day his feet shall stand on the Mount of Olives that lies before Jerusalem on the east, and the Mount of Olives shall be split in two from east to west by a very wide valley, so that one half of the Mount shall move northward, and the other half southward. </a:t>
            </a: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And you shall flee to the valley of my mountains, for the valley of the mountains shall reach to Azal. And you shall flee as you fled from the earthquake in the days of Uzziah king of Judah. Then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my God will come, and all the holy ones with him (Zechariah 14:4-5).</a:t>
            </a:r>
          </a:p>
          <a:p>
            <a:pPr marL="0" indent="0">
              <a:buNone/>
            </a:pPr>
            <a:endParaRPr lang="en-US" sz="1700" dirty="0"/>
          </a:p>
        </p:txBody>
      </p:sp>
    </p:spTree>
    <p:extLst>
      <p:ext uri="{BB962C8B-B14F-4D97-AF65-F5344CB8AC3E}">
        <p14:creationId xmlns:p14="http://schemas.microsoft.com/office/powerpoint/2010/main" val="1860243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E4F03AF-51DD-4914-95D8-ADBD573CF244}"/>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Dispensation One: The Law and the Prophets</a:t>
            </a:r>
          </a:p>
        </p:txBody>
      </p:sp>
      <p:sp>
        <p:nvSpPr>
          <p:cNvPr id="3" name="Content Placeholder 2">
            <a:extLst>
              <a:ext uri="{FF2B5EF4-FFF2-40B4-BE49-F238E27FC236}">
                <a16:creationId xmlns:a16="http://schemas.microsoft.com/office/drawing/2014/main" id="{6CB804FA-9FBC-45DC-BEEE-1948AD7884EA}"/>
              </a:ext>
            </a:extLst>
          </p:cNvPr>
          <p:cNvSpPr>
            <a:spLocks noGrp="1"/>
          </p:cNvSpPr>
          <p:nvPr>
            <p:ph idx="1"/>
          </p:nvPr>
        </p:nvSpPr>
        <p:spPr>
          <a:xfrm>
            <a:off x="1367624" y="2490436"/>
            <a:ext cx="9708995" cy="3567173"/>
          </a:xfrm>
        </p:spPr>
        <p:txBody>
          <a:bodyPr anchor="ctr">
            <a:normAutofit/>
          </a:bodyPr>
          <a:lstStyle/>
          <a:p>
            <a:pPr marL="0" indent="0" algn="ctr">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First Dispensation or Administration</a:t>
            </a:r>
          </a:p>
          <a:p>
            <a:pPr marL="0" indent="0">
              <a:buNone/>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law and the Prophets were until John (the Baptist);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since then the good news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(Gospel)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of the kingdom of God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Millennium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preached, and everyone forces his way into it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(believes the Gospel and overcomes the law through faith)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But it is easier for heaven and earth to pass away than for one dot of the Law to become void (Luke 16:16).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 came to fulfill the Law and the Prophets (Matthew 5:17).</a:t>
            </a: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First Law</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God said to them, “Be fruitful and multiply and fill the earth and subdue it… (Genesis 1:28).</a:t>
            </a:r>
          </a:p>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First Law of Government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Whoever sheds the blood of a man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(unjustly),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by man shall his blood be shed, for God made man in his own image (Genesis 9:6).</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90123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156FC71-7245-439C-9817-A39451B742E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Christ Destroys the Rebellious Nations</a:t>
            </a:r>
          </a:p>
        </p:txBody>
      </p:sp>
      <p:sp>
        <p:nvSpPr>
          <p:cNvPr id="3" name="Content Placeholder 2">
            <a:extLst>
              <a:ext uri="{FF2B5EF4-FFF2-40B4-BE49-F238E27FC236}">
                <a16:creationId xmlns:a16="http://schemas.microsoft.com/office/drawing/2014/main" id="{67965A14-8BCC-41F0-A7BE-1F89C59F02A2}"/>
              </a:ext>
            </a:extLst>
          </p:cNvPr>
          <p:cNvSpPr>
            <a:spLocks noGrp="1"/>
          </p:cNvSpPr>
          <p:nvPr>
            <p:ph idx="1"/>
          </p:nvPr>
        </p:nvSpPr>
        <p:spPr>
          <a:xfrm>
            <a:off x="1222646" y="2258008"/>
            <a:ext cx="10841836" cy="4450702"/>
          </a:xfrm>
        </p:spPr>
        <p:txBody>
          <a:bodyPr anchor="ctr">
            <a:normAutofit fontScale="92500" lnSpcReduction="20000"/>
          </a:bodyPr>
          <a:lstStyle/>
          <a:p>
            <a:pPr marL="0" indent="0">
              <a:buNone/>
            </a:pPr>
            <a:r>
              <a:rPr lang="en-US" sz="1900" b="1" i="0" baseline="30000" dirty="0">
                <a:effectLst/>
                <a:latin typeface="Times New Roman" panose="02020603050405020304" pitchFamily="18" charset="0"/>
                <a:cs typeface="Times New Roman" panose="02020603050405020304" pitchFamily="18" charset="0"/>
              </a:rPr>
              <a:t>6 </a:t>
            </a:r>
            <a:r>
              <a:rPr lang="en-US" sz="1900" b="0" i="0" dirty="0">
                <a:effectLst/>
                <a:latin typeface="Times New Roman" panose="02020603050405020304" pitchFamily="18" charset="0"/>
                <a:cs typeface="Times New Roman" panose="02020603050405020304" pitchFamily="18" charset="0"/>
              </a:rPr>
              <a:t>On that day there shall be no light, cold, or frost. </a:t>
            </a:r>
            <a:r>
              <a:rPr lang="en-US" sz="1900" b="1" i="0" baseline="30000" dirty="0">
                <a:effectLst/>
                <a:latin typeface="Times New Roman" panose="02020603050405020304" pitchFamily="18" charset="0"/>
                <a:cs typeface="Times New Roman" panose="02020603050405020304" pitchFamily="18" charset="0"/>
              </a:rPr>
              <a:t>7 </a:t>
            </a:r>
            <a:r>
              <a:rPr lang="en-US" sz="1900" b="0" i="0" dirty="0">
                <a:effectLst/>
                <a:latin typeface="Times New Roman" panose="02020603050405020304" pitchFamily="18" charset="0"/>
                <a:cs typeface="Times New Roman" panose="02020603050405020304" pitchFamily="18" charset="0"/>
              </a:rPr>
              <a:t>And there shall be a unique day, which is known to the </a:t>
            </a:r>
            <a:r>
              <a:rPr lang="en-US" sz="1900" b="0" i="0" cap="small" dirty="0">
                <a:effectLst/>
                <a:latin typeface="Times New Roman" panose="02020603050405020304" pitchFamily="18" charset="0"/>
                <a:cs typeface="Times New Roman" panose="02020603050405020304" pitchFamily="18" charset="0"/>
              </a:rPr>
              <a:t>Lord</a:t>
            </a:r>
            <a:r>
              <a:rPr lang="en-US" sz="1900" b="0" i="0" dirty="0">
                <a:effectLst/>
                <a:latin typeface="Times New Roman" panose="02020603050405020304" pitchFamily="18" charset="0"/>
                <a:cs typeface="Times New Roman" panose="02020603050405020304" pitchFamily="18" charset="0"/>
              </a:rPr>
              <a:t>, neither day nor night, but at evening time there shall be light.</a:t>
            </a:r>
          </a:p>
          <a:p>
            <a:pPr marL="0" indent="0">
              <a:buNone/>
            </a:pPr>
            <a:r>
              <a:rPr lang="en-US" sz="1900" b="1" i="0" baseline="30000" dirty="0">
                <a:effectLst/>
                <a:latin typeface="Times New Roman" panose="02020603050405020304" pitchFamily="18" charset="0"/>
                <a:cs typeface="Times New Roman" panose="02020603050405020304" pitchFamily="18" charset="0"/>
              </a:rPr>
              <a:t>8 </a:t>
            </a:r>
            <a:r>
              <a:rPr lang="en-US" sz="1900" b="0" i="0" dirty="0">
                <a:effectLst/>
                <a:latin typeface="Times New Roman" panose="02020603050405020304" pitchFamily="18" charset="0"/>
                <a:cs typeface="Times New Roman" panose="02020603050405020304" pitchFamily="18" charset="0"/>
              </a:rPr>
              <a:t>On that day living waters shall flow out from Jerusalem (</a:t>
            </a:r>
            <a:r>
              <a:rPr lang="en-US" sz="1900" b="1" i="0" dirty="0">
                <a:effectLst/>
                <a:latin typeface="Times New Roman" panose="02020603050405020304" pitchFamily="18" charset="0"/>
                <a:cs typeface="Times New Roman" panose="02020603050405020304" pitchFamily="18" charset="0"/>
              </a:rPr>
              <a:t>not the church</a:t>
            </a:r>
            <a:r>
              <a:rPr lang="en-US" sz="1900" b="0" i="0" dirty="0">
                <a:effectLst/>
                <a:latin typeface="Times New Roman" panose="02020603050405020304" pitchFamily="18" charset="0"/>
                <a:cs typeface="Times New Roman" panose="02020603050405020304" pitchFamily="18" charset="0"/>
              </a:rPr>
              <a:t>), half of them to the eastern sea and half of them to the western sea.</a:t>
            </a:r>
            <a:r>
              <a:rPr lang="en-US" sz="1900" baseline="30000" dirty="0">
                <a:latin typeface="Times New Roman" panose="02020603050405020304" pitchFamily="18" charset="0"/>
                <a:cs typeface="Times New Roman" panose="02020603050405020304" pitchFamily="18" charset="0"/>
              </a:rPr>
              <a:t>  </a:t>
            </a:r>
            <a:r>
              <a:rPr lang="en-US" sz="1900" b="0" i="0" dirty="0">
                <a:effectLst/>
                <a:latin typeface="Times New Roman" panose="02020603050405020304" pitchFamily="18" charset="0"/>
                <a:cs typeface="Times New Roman" panose="02020603050405020304" pitchFamily="18" charset="0"/>
              </a:rPr>
              <a:t>It shall continue in summer as in winter.</a:t>
            </a:r>
          </a:p>
          <a:p>
            <a:pPr marL="0" indent="0">
              <a:buNone/>
            </a:pPr>
            <a:r>
              <a:rPr lang="en-US" sz="1900" b="1" i="0" baseline="30000" dirty="0">
                <a:effectLst/>
                <a:latin typeface="Times New Roman" panose="02020603050405020304" pitchFamily="18" charset="0"/>
                <a:cs typeface="Times New Roman" panose="02020603050405020304" pitchFamily="18" charset="0"/>
              </a:rPr>
              <a:t>9 </a:t>
            </a:r>
            <a:r>
              <a:rPr lang="en-US" sz="1900" b="0" i="0" dirty="0">
                <a:effectLst/>
                <a:latin typeface="Times New Roman" panose="02020603050405020304" pitchFamily="18" charset="0"/>
                <a:cs typeface="Times New Roman" panose="02020603050405020304" pitchFamily="18" charset="0"/>
              </a:rPr>
              <a:t>And the </a:t>
            </a:r>
            <a:r>
              <a:rPr lang="en-US" sz="1900" b="0" i="0" cap="small" dirty="0">
                <a:effectLst/>
                <a:latin typeface="Times New Roman" panose="02020603050405020304" pitchFamily="18" charset="0"/>
                <a:cs typeface="Times New Roman" panose="02020603050405020304" pitchFamily="18" charset="0"/>
              </a:rPr>
              <a:t>Lord</a:t>
            </a:r>
            <a:r>
              <a:rPr lang="en-US" sz="1900" b="0" i="0" dirty="0">
                <a:effectLst/>
                <a:latin typeface="Times New Roman" panose="02020603050405020304" pitchFamily="18" charset="0"/>
                <a:cs typeface="Times New Roman" panose="02020603050405020304" pitchFamily="18" charset="0"/>
              </a:rPr>
              <a:t> will be king over all the earth. On that day the </a:t>
            </a:r>
            <a:r>
              <a:rPr lang="en-US" sz="1900" b="0" i="0" cap="small" dirty="0">
                <a:effectLst/>
                <a:latin typeface="Times New Roman" panose="02020603050405020304" pitchFamily="18" charset="0"/>
                <a:cs typeface="Times New Roman" panose="02020603050405020304" pitchFamily="18" charset="0"/>
              </a:rPr>
              <a:t>Lord</a:t>
            </a:r>
            <a:r>
              <a:rPr lang="en-US" sz="1900" b="0" i="0" dirty="0">
                <a:effectLst/>
                <a:latin typeface="Times New Roman" panose="02020603050405020304" pitchFamily="18" charset="0"/>
                <a:cs typeface="Times New Roman" panose="02020603050405020304" pitchFamily="18" charset="0"/>
              </a:rPr>
              <a:t> will be one and his name one.</a:t>
            </a:r>
          </a:p>
          <a:p>
            <a:pPr marL="0" indent="0">
              <a:buNone/>
            </a:pPr>
            <a:r>
              <a:rPr lang="en-US" sz="1900" b="1" i="0" baseline="30000" dirty="0">
                <a:effectLst/>
                <a:latin typeface="Times New Roman" panose="02020603050405020304" pitchFamily="18" charset="0"/>
                <a:cs typeface="Times New Roman" panose="02020603050405020304" pitchFamily="18" charset="0"/>
              </a:rPr>
              <a:t>10 </a:t>
            </a:r>
            <a:r>
              <a:rPr lang="en-US" sz="1900" b="0" i="0" dirty="0">
                <a:effectLst/>
                <a:latin typeface="Times New Roman" panose="02020603050405020304" pitchFamily="18" charset="0"/>
                <a:cs typeface="Times New Roman" panose="02020603050405020304" pitchFamily="18" charset="0"/>
              </a:rPr>
              <a:t>The whole land shall be turned into a plain from </a:t>
            </a:r>
            <a:r>
              <a:rPr lang="en-US" sz="1900" b="0" i="0" dirty="0" err="1">
                <a:effectLst/>
                <a:latin typeface="Times New Roman" panose="02020603050405020304" pitchFamily="18" charset="0"/>
                <a:cs typeface="Times New Roman" panose="02020603050405020304" pitchFamily="18" charset="0"/>
              </a:rPr>
              <a:t>Geba</a:t>
            </a:r>
            <a:r>
              <a:rPr lang="en-US" sz="1900" b="0" i="0" dirty="0">
                <a:effectLst/>
                <a:latin typeface="Times New Roman" panose="02020603050405020304" pitchFamily="18" charset="0"/>
                <a:cs typeface="Times New Roman" panose="02020603050405020304" pitchFamily="18" charset="0"/>
              </a:rPr>
              <a:t> to </a:t>
            </a:r>
            <a:r>
              <a:rPr lang="en-US" sz="1900" b="0" i="0" dirty="0" err="1">
                <a:effectLst/>
                <a:latin typeface="Times New Roman" panose="02020603050405020304" pitchFamily="18" charset="0"/>
                <a:cs typeface="Times New Roman" panose="02020603050405020304" pitchFamily="18" charset="0"/>
              </a:rPr>
              <a:t>Rimmon</a:t>
            </a:r>
            <a:r>
              <a:rPr lang="en-US" sz="1900" b="0" i="0" dirty="0">
                <a:effectLst/>
                <a:latin typeface="Times New Roman" panose="02020603050405020304" pitchFamily="18" charset="0"/>
                <a:cs typeface="Times New Roman" panose="02020603050405020304" pitchFamily="18" charset="0"/>
              </a:rPr>
              <a:t> south of Jerusalem. But Jerusalem shall remain aloft on its site from the Gate of Benjamin to the place of the former gate, to the Corner Gate, and from the Tower of </a:t>
            </a:r>
            <a:r>
              <a:rPr lang="en-US" sz="1900" b="0" i="0" dirty="0" err="1">
                <a:effectLst/>
                <a:latin typeface="Times New Roman" panose="02020603050405020304" pitchFamily="18" charset="0"/>
                <a:cs typeface="Times New Roman" panose="02020603050405020304" pitchFamily="18" charset="0"/>
              </a:rPr>
              <a:t>Hananel</a:t>
            </a:r>
            <a:r>
              <a:rPr lang="en-US" sz="1900" b="0" i="0" dirty="0">
                <a:effectLst/>
                <a:latin typeface="Times New Roman" panose="02020603050405020304" pitchFamily="18" charset="0"/>
                <a:cs typeface="Times New Roman" panose="02020603050405020304" pitchFamily="18" charset="0"/>
              </a:rPr>
              <a:t> to the king's winepresses. </a:t>
            </a:r>
            <a:r>
              <a:rPr lang="en-US" sz="1900" b="1" i="0" baseline="30000" dirty="0">
                <a:effectLst/>
                <a:latin typeface="Times New Roman" panose="02020603050405020304" pitchFamily="18" charset="0"/>
                <a:cs typeface="Times New Roman" panose="02020603050405020304" pitchFamily="18" charset="0"/>
              </a:rPr>
              <a:t>11 </a:t>
            </a:r>
            <a:r>
              <a:rPr lang="en-US" sz="1900" b="0" i="0" dirty="0">
                <a:effectLst/>
                <a:latin typeface="Times New Roman" panose="02020603050405020304" pitchFamily="18" charset="0"/>
                <a:cs typeface="Times New Roman" panose="02020603050405020304" pitchFamily="18" charset="0"/>
              </a:rPr>
              <a:t>And it shall be inhabited, for there shall never again be a decree of utter destruction. Jerusalem shall dwell in security.</a:t>
            </a:r>
          </a:p>
          <a:p>
            <a:pPr marL="0" indent="0">
              <a:buNone/>
            </a:pPr>
            <a:r>
              <a:rPr lang="en-US" sz="1900" b="1" i="0" baseline="30000" dirty="0">
                <a:effectLst/>
                <a:latin typeface="Times New Roman" panose="02020603050405020304" pitchFamily="18" charset="0"/>
                <a:cs typeface="Times New Roman" panose="02020603050405020304" pitchFamily="18" charset="0"/>
              </a:rPr>
              <a:t>12 </a:t>
            </a:r>
            <a:r>
              <a:rPr lang="en-US" sz="1900" b="0" i="0" dirty="0">
                <a:effectLst/>
                <a:latin typeface="Times New Roman" panose="02020603050405020304" pitchFamily="18" charset="0"/>
                <a:cs typeface="Times New Roman" panose="02020603050405020304" pitchFamily="18" charset="0"/>
              </a:rPr>
              <a:t>And this shall be the plague with which the </a:t>
            </a:r>
            <a:r>
              <a:rPr lang="en-US" sz="1900" b="0" i="0" cap="small" dirty="0">
                <a:effectLst/>
                <a:latin typeface="Times New Roman" panose="02020603050405020304" pitchFamily="18" charset="0"/>
                <a:cs typeface="Times New Roman" panose="02020603050405020304" pitchFamily="18" charset="0"/>
              </a:rPr>
              <a:t>Lord</a:t>
            </a:r>
            <a:r>
              <a:rPr lang="en-US" sz="1900" b="0" i="0" dirty="0">
                <a:effectLst/>
                <a:latin typeface="Times New Roman" panose="02020603050405020304" pitchFamily="18" charset="0"/>
                <a:cs typeface="Times New Roman" panose="02020603050405020304" pitchFamily="18" charset="0"/>
              </a:rPr>
              <a:t> will strike all the peoples that wage war against Jerusalem (</a:t>
            </a:r>
            <a:r>
              <a:rPr lang="en-US" sz="1900" b="1" i="0" dirty="0">
                <a:effectLst/>
                <a:latin typeface="Times New Roman" panose="02020603050405020304" pitchFamily="18" charset="0"/>
                <a:cs typeface="Times New Roman" panose="02020603050405020304" pitchFamily="18" charset="0"/>
              </a:rPr>
              <a:t>not the church</a:t>
            </a:r>
            <a:r>
              <a:rPr lang="en-US" sz="1900" b="0" i="0" dirty="0">
                <a:effectLst/>
                <a:latin typeface="Times New Roman" panose="02020603050405020304" pitchFamily="18" charset="0"/>
                <a:cs typeface="Times New Roman" panose="02020603050405020304" pitchFamily="18" charset="0"/>
              </a:rPr>
              <a:t>): their flesh will rot while they are still standing on their feet, their eyes will rot in their sockets, and their tongues will rot in their mouths.</a:t>
            </a:r>
          </a:p>
          <a:p>
            <a:pPr marL="0" indent="0">
              <a:buNone/>
            </a:pPr>
            <a:r>
              <a:rPr lang="en-US" sz="1900" b="1" i="0" baseline="30000" dirty="0">
                <a:effectLst/>
                <a:latin typeface="Times New Roman" panose="02020603050405020304" pitchFamily="18" charset="0"/>
                <a:cs typeface="Times New Roman" panose="02020603050405020304" pitchFamily="18" charset="0"/>
              </a:rPr>
              <a:t>13 </a:t>
            </a:r>
            <a:r>
              <a:rPr lang="en-US" sz="1900" b="0" i="0" dirty="0">
                <a:effectLst/>
                <a:latin typeface="Times New Roman" panose="02020603050405020304" pitchFamily="18" charset="0"/>
                <a:cs typeface="Times New Roman" panose="02020603050405020304" pitchFamily="18" charset="0"/>
              </a:rPr>
              <a:t>And on that day a great panic from the </a:t>
            </a:r>
            <a:r>
              <a:rPr lang="en-US" sz="1900" b="0" i="0" cap="small" dirty="0">
                <a:effectLst/>
                <a:latin typeface="Times New Roman" panose="02020603050405020304" pitchFamily="18" charset="0"/>
                <a:cs typeface="Times New Roman" panose="02020603050405020304" pitchFamily="18" charset="0"/>
              </a:rPr>
              <a:t>Lord</a:t>
            </a:r>
            <a:r>
              <a:rPr lang="en-US" sz="1900" b="0" i="0" dirty="0">
                <a:effectLst/>
                <a:latin typeface="Times New Roman" panose="02020603050405020304" pitchFamily="18" charset="0"/>
                <a:cs typeface="Times New Roman" panose="02020603050405020304" pitchFamily="18" charset="0"/>
              </a:rPr>
              <a:t> shall fall on them, so that each will seize the hand of another, and the hand of the one will be raised against the hand of the other. </a:t>
            </a:r>
            <a:r>
              <a:rPr lang="en-US" sz="1900" b="1" i="0" baseline="30000" dirty="0">
                <a:effectLst/>
                <a:latin typeface="Times New Roman" panose="02020603050405020304" pitchFamily="18" charset="0"/>
                <a:cs typeface="Times New Roman" panose="02020603050405020304" pitchFamily="18" charset="0"/>
              </a:rPr>
              <a:t>14 </a:t>
            </a:r>
            <a:r>
              <a:rPr lang="en-US" sz="1900" b="0" i="0" dirty="0">
                <a:effectLst/>
                <a:latin typeface="Times New Roman" panose="02020603050405020304" pitchFamily="18" charset="0"/>
                <a:cs typeface="Times New Roman" panose="02020603050405020304" pitchFamily="18" charset="0"/>
              </a:rPr>
              <a:t>Even Judah will fight at Jerusalem. And the wealth of all the surrounding nations shall be collected, gold, silver, and garments in great abundance. </a:t>
            </a:r>
            <a:r>
              <a:rPr lang="en-US" sz="1900" b="1" i="0" baseline="30000" dirty="0">
                <a:effectLst/>
                <a:latin typeface="Times New Roman" panose="02020603050405020304" pitchFamily="18" charset="0"/>
                <a:cs typeface="Times New Roman" panose="02020603050405020304" pitchFamily="18" charset="0"/>
              </a:rPr>
              <a:t>15 </a:t>
            </a:r>
            <a:r>
              <a:rPr lang="en-US" sz="1900" b="0" i="0" dirty="0">
                <a:effectLst/>
                <a:latin typeface="Times New Roman" panose="02020603050405020304" pitchFamily="18" charset="0"/>
                <a:cs typeface="Times New Roman" panose="02020603050405020304" pitchFamily="18" charset="0"/>
              </a:rPr>
              <a:t>And a plague like this plague shall fall on the horses, the mules, the camels, the donkeys, and whatever beasts may be in those camps (Zechariah 6-13).</a:t>
            </a:r>
          </a:p>
          <a:p>
            <a:pPr marL="0" indent="0">
              <a:buNone/>
            </a:pPr>
            <a:endParaRPr lang="en-US" sz="1300" dirty="0"/>
          </a:p>
        </p:txBody>
      </p:sp>
    </p:spTree>
    <p:extLst>
      <p:ext uri="{BB962C8B-B14F-4D97-AF65-F5344CB8AC3E}">
        <p14:creationId xmlns:p14="http://schemas.microsoft.com/office/powerpoint/2010/main" val="6440075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149A1D6-4A81-4338-A51F-FE41C9C8AFD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Israel Mourns for Christ</a:t>
            </a:r>
          </a:p>
        </p:txBody>
      </p:sp>
      <p:sp>
        <p:nvSpPr>
          <p:cNvPr id="3" name="Content Placeholder 2">
            <a:extLst>
              <a:ext uri="{FF2B5EF4-FFF2-40B4-BE49-F238E27FC236}">
                <a16:creationId xmlns:a16="http://schemas.microsoft.com/office/drawing/2014/main" id="{E8D15824-E32C-4EED-8F43-C5D4C8EAF7D3}"/>
              </a:ext>
            </a:extLst>
          </p:cNvPr>
          <p:cNvSpPr>
            <a:spLocks noGrp="1"/>
          </p:cNvSpPr>
          <p:nvPr>
            <p:ph idx="1"/>
          </p:nvPr>
        </p:nvSpPr>
        <p:spPr>
          <a:xfrm>
            <a:off x="1222646" y="2378076"/>
            <a:ext cx="10475824" cy="4069377"/>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“And I will pour out on the house of David and the inhabitants of Jerusalem (</a:t>
            </a:r>
            <a:r>
              <a:rPr lang="en-US" sz="1800" b="1" dirty="0">
                <a:latin typeface="Times New Roman" panose="02020603050405020304" pitchFamily="18" charset="0"/>
                <a:cs typeface="Times New Roman" panose="02020603050405020304" pitchFamily="18" charset="0"/>
              </a:rPr>
              <a:t>n</a:t>
            </a:r>
            <a:r>
              <a:rPr lang="en-US" sz="1800" b="1" i="0" dirty="0">
                <a:effectLst/>
                <a:latin typeface="Times New Roman" panose="02020603050405020304" pitchFamily="18" charset="0"/>
                <a:cs typeface="Times New Roman" panose="02020603050405020304" pitchFamily="18" charset="0"/>
              </a:rPr>
              <a:t>ot the church</a:t>
            </a:r>
            <a:r>
              <a:rPr lang="en-US" sz="1800" b="0" i="0" dirty="0">
                <a:effectLst/>
                <a:latin typeface="Times New Roman" panose="02020603050405020304" pitchFamily="18" charset="0"/>
                <a:cs typeface="Times New Roman" panose="02020603050405020304" pitchFamily="18" charset="0"/>
              </a:rPr>
              <a:t>) a spirit of grace and pleas for mercy, so that, when they look on me, on him whom they have pierced, they shall mourn for him, as one mourns for an only child, and weep bitterly over him, as one weeps over a firstborn. </a:t>
            </a:r>
            <a:r>
              <a:rPr lang="en-US" sz="1800" b="1" i="0" baseline="30000" dirty="0">
                <a:effectLst/>
                <a:latin typeface="Times New Roman" panose="02020603050405020304" pitchFamily="18" charset="0"/>
                <a:cs typeface="Times New Roman" panose="02020603050405020304" pitchFamily="18" charset="0"/>
              </a:rPr>
              <a:t>11 </a:t>
            </a:r>
            <a:r>
              <a:rPr lang="en-US" sz="1800" b="0" i="0" dirty="0">
                <a:effectLst/>
                <a:latin typeface="Times New Roman" panose="02020603050405020304" pitchFamily="18" charset="0"/>
                <a:cs typeface="Times New Roman" panose="02020603050405020304" pitchFamily="18" charset="0"/>
              </a:rPr>
              <a:t>On that day the mourning in Jerusalem will be as great as the mourning for </a:t>
            </a:r>
            <a:r>
              <a:rPr lang="en-US" sz="1800" b="0" i="0" dirty="0" err="1">
                <a:effectLst/>
                <a:latin typeface="Times New Roman" panose="02020603050405020304" pitchFamily="18" charset="0"/>
                <a:cs typeface="Times New Roman" panose="02020603050405020304" pitchFamily="18" charset="0"/>
              </a:rPr>
              <a:t>Hadad-rimmon</a:t>
            </a:r>
            <a:r>
              <a:rPr lang="en-US" sz="1800" b="0" i="0" dirty="0">
                <a:effectLst/>
                <a:latin typeface="Times New Roman" panose="02020603050405020304" pitchFamily="18" charset="0"/>
                <a:cs typeface="Times New Roman" panose="02020603050405020304" pitchFamily="18" charset="0"/>
              </a:rPr>
              <a:t> in the plain of Megiddo (Zechariah 12: 10,11).</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b="1" i="0" baseline="30000" dirty="0">
                <a:effectLst/>
                <a:latin typeface="Times New Roman" panose="02020603050405020304" pitchFamily="18" charset="0"/>
                <a:cs typeface="Times New Roman" panose="02020603050405020304" pitchFamily="18" charset="0"/>
              </a:rPr>
              <a:t>25 </a:t>
            </a:r>
            <a:r>
              <a:rPr lang="en-US" sz="1800" b="0" i="0" dirty="0">
                <a:effectLst/>
                <a:latin typeface="Times New Roman" panose="02020603050405020304" pitchFamily="18" charset="0"/>
                <a:cs typeface="Times New Roman" panose="02020603050405020304" pitchFamily="18" charset="0"/>
              </a:rPr>
              <a:t>“And there will be signs in sun and moon and stars, and on the earth distress of nations in perplexity because of the roaring of the sea and the waves, </a:t>
            </a:r>
            <a:r>
              <a:rPr lang="en-US" sz="1800" b="1" i="0" baseline="30000" dirty="0">
                <a:effectLst/>
                <a:latin typeface="Times New Roman" panose="02020603050405020304" pitchFamily="18" charset="0"/>
                <a:cs typeface="Times New Roman" panose="02020603050405020304" pitchFamily="18" charset="0"/>
              </a:rPr>
              <a:t>26 </a:t>
            </a:r>
            <a:r>
              <a:rPr lang="en-US" sz="1800" b="0" i="0" dirty="0">
                <a:effectLst/>
                <a:latin typeface="Times New Roman" panose="02020603050405020304" pitchFamily="18" charset="0"/>
                <a:cs typeface="Times New Roman" panose="02020603050405020304" pitchFamily="18" charset="0"/>
              </a:rPr>
              <a:t>people fainting with fear and with foreboding of what is coming on the world. For the powers of the heavens will be shaken. </a:t>
            </a:r>
            <a:r>
              <a:rPr lang="en-US" sz="1800" b="1" i="0" baseline="30000" dirty="0">
                <a:effectLst/>
                <a:latin typeface="Times New Roman" panose="02020603050405020304" pitchFamily="18" charset="0"/>
                <a:cs typeface="Times New Roman" panose="02020603050405020304" pitchFamily="18" charset="0"/>
              </a:rPr>
              <a:t>27 </a:t>
            </a:r>
            <a:r>
              <a:rPr lang="en-US" sz="1800" b="0" i="0" dirty="0">
                <a:effectLst/>
                <a:latin typeface="Times New Roman" panose="02020603050405020304" pitchFamily="18" charset="0"/>
                <a:cs typeface="Times New Roman" panose="02020603050405020304" pitchFamily="18" charset="0"/>
              </a:rPr>
              <a:t>And then they will see the Son of Man coming in a cloud with power and great glory. </a:t>
            </a:r>
            <a:r>
              <a:rPr lang="en-US" sz="1800" b="1" i="0" baseline="30000" dirty="0">
                <a:effectLst/>
                <a:latin typeface="Times New Roman" panose="02020603050405020304" pitchFamily="18" charset="0"/>
                <a:cs typeface="Times New Roman" panose="02020603050405020304" pitchFamily="18" charset="0"/>
              </a:rPr>
              <a:t>28 </a:t>
            </a:r>
            <a:r>
              <a:rPr lang="en-US" sz="1800" b="0" i="0" dirty="0">
                <a:effectLst/>
                <a:latin typeface="Times New Roman" panose="02020603050405020304" pitchFamily="18" charset="0"/>
                <a:cs typeface="Times New Roman" panose="02020603050405020304" pitchFamily="18" charset="0"/>
              </a:rPr>
              <a:t>Now when these things begin to take place, straighten up and raise your heads, because your redemption is drawing near (Luke 21:25-28).”</a:t>
            </a:r>
          </a:p>
          <a:p>
            <a:pPr marL="0" indent="0">
              <a:buNone/>
            </a:pPr>
            <a:endParaRPr lang="en-US"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678208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C734D11-3D81-454F-B171-532C0F8ADA21}"/>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Tribulation: Israel Mourns for Christ</a:t>
            </a:r>
          </a:p>
        </p:txBody>
      </p:sp>
      <p:sp>
        <p:nvSpPr>
          <p:cNvPr id="3" name="Content Placeholder 2">
            <a:extLst>
              <a:ext uri="{FF2B5EF4-FFF2-40B4-BE49-F238E27FC236}">
                <a16:creationId xmlns:a16="http://schemas.microsoft.com/office/drawing/2014/main" id="{1F3120B2-BAF3-402B-9007-92256B5F5F49}"/>
              </a:ext>
            </a:extLst>
          </p:cNvPr>
          <p:cNvSpPr>
            <a:spLocks noGrp="1"/>
          </p:cNvSpPr>
          <p:nvPr>
            <p:ph idx="1"/>
          </p:nvPr>
        </p:nvSpPr>
        <p:spPr>
          <a:xfrm>
            <a:off x="1367624" y="2490436"/>
            <a:ext cx="9708995" cy="3567173"/>
          </a:xfrm>
        </p:spPr>
        <p:txBody>
          <a:bodyPr anchor="ctr">
            <a:normAutofit/>
          </a:bodyPr>
          <a:lstStyle/>
          <a:p>
            <a:pPr marL="0" indent="0">
              <a:buNone/>
            </a:pPr>
            <a:r>
              <a:rPr lang="en-US" sz="1800" b="1" i="0" baseline="30000" dirty="0">
                <a:effectLst/>
                <a:latin typeface="Times New Roman" panose="02020603050405020304" pitchFamily="18" charset="0"/>
                <a:cs typeface="Times New Roman" panose="02020603050405020304" pitchFamily="18" charset="0"/>
              </a:rPr>
              <a:t>22 </a:t>
            </a:r>
            <a:r>
              <a:rPr lang="en-US" sz="1800" b="0" i="0" dirty="0">
                <a:effectLst/>
                <a:latin typeface="Times New Roman" panose="02020603050405020304" pitchFamily="18" charset="0"/>
                <a:cs typeface="Times New Roman" panose="02020603050405020304" pitchFamily="18" charset="0"/>
              </a:rPr>
              <a:t>“Therefore say to the house of Israel, Thus says the Lord </a:t>
            </a:r>
            <a:r>
              <a:rPr lang="en-US" sz="1800" b="0" i="0" cap="small" dirty="0">
                <a:effectLst/>
                <a:latin typeface="Times New Roman" panose="02020603050405020304" pitchFamily="18" charset="0"/>
                <a:cs typeface="Times New Roman" panose="02020603050405020304" pitchFamily="18" charset="0"/>
              </a:rPr>
              <a:t>God</a:t>
            </a:r>
            <a:r>
              <a:rPr lang="en-US" sz="1800" b="0" i="0" dirty="0">
                <a:effectLst/>
                <a:latin typeface="Times New Roman" panose="02020603050405020304" pitchFamily="18" charset="0"/>
                <a:cs typeface="Times New Roman" panose="02020603050405020304" pitchFamily="18" charset="0"/>
              </a:rPr>
              <a:t>: It is not for your sake, O house of Israel, that I am about to act, but for the sake of my holy name, which you have profaned among the nations to which you came. </a:t>
            </a:r>
            <a:r>
              <a:rPr lang="en-US" sz="1800" b="1" i="0" baseline="30000" dirty="0">
                <a:effectLst/>
                <a:latin typeface="Times New Roman" panose="02020603050405020304" pitchFamily="18" charset="0"/>
                <a:cs typeface="Times New Roman" panose="02020603050405020304" pitchFamily="18" charset="0"/>
              </a:rPr>
              <a:t>23 </a:t>
            </a:r>
            <a:r>
              <a:rPr lang="en-US" sz="1800" b="0" i="0" dirty="0">
                <a:effectLst/>
                <a:latin typeface="Times New Roman" panose="02020603050405020304" pitchFamily="18" charset="0"/>
                <a:cs typeface="Times New Roman" panose="02020603050405020304" pitchFamily="18" charset="0"/>
              </a:rPr>
              <a:t>And I will vindicate the holiness of my great name, which has been profaned among the nations, and which you have profaned among them. And the nations will know that I am the </a:t>
            </a:r>
            <a:r>
              <a:rPr lang="en-US" sz="1800" b="0" i="0" cap="small" dirty="0">
                <a:effectLst/>
                <a:latin typeface="Times New Roman" panose="02020603050405020304" pitchFamily="18" charset="0"/>
                <a:cs typeface="Times New Roman" panose="02020603050405020304" pitchFamily="18" charset="0"/>
              </a:rPr>
              <a:t>Lord</a:t>
            </a:r>
            <a:r>
              <a:rPr lang="en-US" sz="1800" b="0" i="0" dirty="0">
                <a:effectLst/>
                <a:latin typeface="Times New Roman" panose="02020603050405020304" pitchFamily="18" charset="0"/>
                <a:cs typeface="Times New Roman" panose="02020603050405020304" pitchFamily="18" charset="0"/>
              </a:rPr>
              <a:t>, declares the Lord </a:t>
            </a:r>
            <a:r>
              <a:rPr lang="en-US" sz="1800" b="0" i="0" cap="small" dirty="0">
                <a:effectLst/>
                <a:latin typeface="Times New Roman" panose="02020603050405020304" pitchFamily="18" charset="0"/>
                <a:cs typeface="Times New Roman" panose="02020603050405020304" pitchFamily="18" charset="0"/>
              </a:rPr>
              <a:t>God</a:t>
            </a:r>
            <a:r>
              <a:rPr lang="en-US" sz="1800" b="0" i="0" dirty="0">
                <a:effectLst/>
                <a:latin typeface="Times New Roman" panose="02020603050405020304" pitchFamily="18" charset="0"/>
                <a:cs typeface="Times New Roman" panose="02020603050405020304" pitchFamily="18" charset="0"/>
              </a:rPr>
              <a:t>, when through you I vindicate my holiness before their eyes. </a:t>
            </a:r>
            <a:r>
              <a:rPr lang="en-US" sz="1800" b="1" i="0" baseline="30000" dirty="0">
                <a:effectLst/>
                <a:latin typeface="Times New Roman" panose="02020603050405020304" pitchFamily="18" charset="0"/>
                <a:cs typeface="Times New Roman" panose="02020603050405020304" pitchFamily="18" charset="0"/>
              </a:rPr>
              <a:t>24 </a:t>
            </a:r>
            <a:r>
              <a:rPr lang="en-US" sz="1800" b="0" i="0" dirty="0">
                <a:effectLst/>
                <a:latin typeface="Times New Roman" panose="02020603050405020304" pitchFamily="18" charset="0"/>
                <a:cs typeface="Times New Roman" panose="02020603050405020304" pitchFamily="18" charset="0"/>
              </a:rPr>
              <a:t>I will take you from the nations and gather you from all the countries and bring you into your own land. </a:t>
            </a:r>
            <a:r>
              <a:rPr lang="en-US" sz="1800" b="1" i="0" baseline="30000" dirty="0">
                <a:effectLst/>
                <a:latin typeface="Times New Roman" panose="02020603050405020304" pitchFamily="18" charset="0"/>
                <a:cs typeface="Times New Roman" panose="02020603050405020304" pitchFamily="18" charset="0"/>
              </a:rPr>
              <a:t>25 </a:t>
            </a:r>
            <a:r>
              <a:rPr lang="en-US" sz="1800" b="0" i="0" dirty="0">
                <a:effectLst/>
                <a:latin typeface="Times New Roman" panose="02020603050405020304" pitchFamily="18" charset="0"/>
                <a:cs typeface="Times New Roman" panose="02020603050405020304" pitchFamily="18" charset="0"/>
              </a:rPr>
              <a:t>I will sprinkle clean water on you, and you shall be clean from all your </a:t>
            </a:r>
            <a:r>
              <a:rPr lang="en-US" sz="1800" b="0" i="0" dirty="0" err="1">
                <a:effectLst/>
                <a:latin typeface="Times New Roman" panose="02020603050405020304" pitchFamily="18" charset="0"/>
                <a:cs typeface="Times New Roman" panose="02020603050405020304" pitchFamily="18" charset="0"/>
              </a:rPr>
              <a:t>uncleannesses</a:t>
            </a:r>
            <a:r>
              <a:rPr lang="en-US" sz="1800" b="0" i="0" dirty="0">
                <a:effectLst/>
                <a:latin typeface="Times New Roman" panose="02020603050405020304" pitchFamily="18" charset="0"/>
                <a:cs typeface="Times New Roman" panose="02020603050405020304" pitchFamily="18" charset="0"/>
              </a:rPr>
              <a:t>, and from all your idols I will cleanse you. </a:t>
            </a:r>
            <a:r>
              <a:rPr lang="en-US" sz="1800" b="1" i="0" baseline="30000" dirty="0">
                <a:effectLst/>
                <a:latin typeface="Times New Roman" panose="02020603050405020304" pitchFamily="18" charset="0"/>
                <a:cs typeface="Times New Roman" panose="02020603050405020304" pitchFamily="18" charset="0"/>
              </a:rPr>
              <a:t>26 </a:t>
            </a:r>
            <a:r>
              <a:rPr lang="en-US" sz="1800" b="0" i="0" dirty="0">
                <a:effectLst/>
                <a:latin typeface="Times New Roman" panose="02020603050405020304" pitchFamily="18" charset="0"/>
                <a:cs typeface="Times New Roman" panose="02020603050405020304" pitchFamily="18" charset="0"/>
              </a:rPr>
              <a:t>And I will give you a new heart, and a new spirit I will put within you. And I will remove the heart of stone from your flesh and give you a heart of flesh. </a:t>
            </a:r>
            <a:r>
              <a:rPr lang="en-US" sz="1800" b="1" i="0" baseline="30000" dirty="0">
                <a:effectLst/>
                <a:latin typeface="Times New Roman" panose="02020603050405020304" pitchFamily="18" charset="0"/>
                <a:cs typeface="Times New Roman" panose="02020603050405020304" pitchFamily="18" charset="0"/>
              </a:rPr>
              <a:t>27 </a:t>
            </a:r>
            <a:r>
              <a:rPr lang="en-US" sz="1800" b="0" i="0" dirty="0">
                <a:effectLst/>
                <a:latin typeface="Times New Roman" panose="02020603050405020304" pitchFamily="18" charset="0"/>
                <a:cs typeface="Times New Roman" panose="02020603050405020304" pitchFamily="18" charset="0"/>
              </a:rPr>
              <a:t>And I will put my Spirit within you, and cause you to walk in my statutes and be careful to obey my rules. </a:t>
            </a:r>
            <a:r>
              <a:rPr lang="en-US" sz="1800" b="1" i="0" baseline="30000" dirty="0">
                <a:effectLst/>
                <a:latin typeface="Times New Roman" panose="02020603050405020304" pitchFamily="18" charset="0"/>
                <a:cs typeface="Times New Roman" panose="02020603050405020304" pitchFamily="18" charset="0"/>
              </a:rPr>
              <a:t>28 </a:t>
            </a:r>
            <a:r>
              <a:rPr lang="en-US" sz="1800" b="0" i="0" dirty="0">
                <a:effectLst/>
                <a:latin typeface="Times New Roman" panose="02020603050405020304" pitchFamily="18" charset="0"/>
                <a:cs typeface="Times New Roman" panose="02020603050405020304" pitchFamily="18" charset="0"/>
              </a:rPr>
              <a:t>You shall dwell in the land that I gave to your fathers, and you shall be my people, and I will be your God (Ezekiel 36:22-28).</a:t>
            </a:r>
            <a:endParaRPr lang="en-US" sz="1800" dirty="0">
              <a:latin typeface="Times New Roman" panose="02020603050405020304" pitchFamily="18" charset="0"/>
              <a:cs typeface="Times New Roman" panose="02020603050405020304" pitchFamily="18" charset="0"/>
            </a:endParaRPr>
          </a:p>
          <a:p>
            <a:pPr marL="0" indent="0">
              <a:buNone/>
            </a:pPr>
            <a:endParaRPr lang="en-US" sz="1900" dirty="0"/>
          </a:p>
        </p:txBody>
      </p:sp>
    </p:spTree>
    <p:extLst>
      <p:ext uri="{BB962C8B-B14F-4D97-AF65-F5344CB8AC3E}">
        <p14:creationId xmlns:p14="http://schemas.microsoft.com/office/powerpoint/2010/main" val="27934950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E208FC0-A5CA-4E7F-941D-027E6087A870}"/>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Harvest of the Earth</a:t>
            </a:r>
          </a:p>
        </p:txBody>
      </p:sp>
      <p:sp>
        <p:nvSpPr>
          <p:cNvPr id="3" name="Content Placeholder 2">
            <a:extLst>
              <a:ext uri="{FF2B5EF4-FFF2-40B4-BE49-F238E27FC236}">
                <a16:creationId xmlns:a16="http://schemas.microsoft.com/office/drawing/2014/main" id="{DD4BDABD-791E-4B77-9CC3-E3BD63BC49E6}"/>
              </a:ext>
            </a:extLst>
          </p:cNvPr>
          <p:cNvSpPr>
            <a:spLocks noGrp="1"/>
          </p:cNvSpPr>
          <p:nvPr>
            <p:ph idx="1"/>
          </p:nvPr>
        </p:nvSpPr>
        <p:spPr>
          <a:xfrm>
            <a:off x="1119322" y="2234452"/>
            <a:ext cx="11072678" cy="4623548"/>
          </a:xfrm>
        </p:spPr>
        <p:txBody>
          <a:bodyPr anchor="ctr">
            <a:no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Son of Man will send his angels, and they will gather out of his kingdom all causes of sin and all lawbreakers and throw them into the fiery furnace.  In that place there will be weeping and gnashing of teeth (Matthew 13:42).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will appear in heaven the sign of the Son of Man, and then all the tribes of the earth will mourn, and they will see the Son of Man coming on the clouds of heaven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(on a white horse)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with power and great glory.  And he will send out his angels with a loud trumpet call, and they will gather his elect from the four winds, from one end of heaven to the other (Matthew 24:29-31)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looked, and behold, a white cloud, and seated on the cloud one like a son of man, with a golden crown on his head, and a sharp sickle in his hand.  </a:t>
            </a: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another angel came out of the temple, calling with a loud voice to him who sat on the cloud. “Put in your sickle, and reap, for the hour to reap has come for the harvest of the earth is fully ripe.”  So he who sat on the cloud swung his sickle across the earth, and the earth was reaped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(of its wheat/those saved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(Revelation 14:14-16).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another angel came out of the temple in heaven, and he too had a sharp sickle…” Put in your sickle and gather the clusters from the vine of the earth, for its grapes are ripe.”  So the angel swung his sickle…and gathered the grape harvest of the earth and threw it into the great winepress of the wrath of God.  And the winepress was trodden outside the city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Jerusalem),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blood flowed from the winepress, as high as a horse’s bridle, for 1,600 stadia (Revelation 14:19,20).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38378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D3FEBA7-15D6-4462-B1BB-D98552A0E584}"/>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Satan Bound</a:t>
            </a:r>
          </a:p>
        </p:txBody>
      </p:sp>
      <p:sp>
        <p:nvSpPr>
          <p:cNvPr id="3" name="Content Placeholder 2">
            <a:extLst>
              <a:ext uri="{FF2B5EF4-FFF2-40B4-BE49-F238E27FC236}">
                <a16:creationId xmlns:a16="http://schemas.microsoft.com/office/drawing/2014/main" id="{87C92C82-7496-4C18-AFC1-A23E14475C26}"/>
              </a:ext>
            </a:extLst>
          </p:cNvPr>
          <p:cNvSpPr>
            <a:spLocks noGrp="1"/>
          </p:cNvSpPr>
          <p:nvPr>
            <p:ph idx="1"/>
          </p:nvPr>
        </p:nvSpPr>
        <p:spPr>
          <a:xfrm>
            <a:off x="1367624" y="2490436"/>
            <a:ext cx="9708995" cy="3567173"/>
          </a:xfrm>
        </p:spPr>
        <p:txBody>
          <a:bodyPr anchor="ctr">
            <a:normAutofit/>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saw an angel coming down from heaven, holding in his hand the key to the bottomless pit and a great chain.  And he seized the dragon, that ancient serpent, who is the devil and Satan, and bound him for a thousand years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during the Millennium),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threw him into the pit, and shut it and sealed it over him, so that he might not deceive the nations any longer, until the thousand years were ended.  After that he must be released for a little while (Revelation 20:1-3).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86500600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79B6C8C-C865-4C48-8770-2D074A3F5EDD}"/>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Sheep and Goats Judgment</a:t>
            </a:r>
          </a:p>
        </p:txBody>
      </p:sp>
      <p:sp>
        <p:nvSpPr>
          <p:cNvPr id="3" name="Content Placeholder 2">
            <a:extLst>
              <a:ext uri="{FF2B5EF4-FFF2-40B4-BE49-F238E27FC236}">
                <a16:creationId xmlns:a16="http://schemas.microsoft.com/office/drawing/2014/main" id="{74466E10-6A1B-4674-BDB8-EA00D01FB991}"/>
              </a:ext>
            </a:extLst>
          </p:cNvPr>
          <p:cNvSpPr>
            <a:spLocks noGrp="1"/>
          </p:cNvSpPr>
          <p:nvPr>
            <p:ph idx="1"/>
          </p:nvPr>
        </p:nvSpPr>
        <p:spPr>
          <a:xfrm>
            <a:off x="1119322" y="2234452"/>
            <a:ext cx="11069630" cy="4623548"/>
          </a:xfrm>
        </p:spPr>
        <p:txBody>
          <a:bodyPr anchor="ctr">
            <a:normAutofit lnSpcReduction="10000"/>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When the Son of Man comes in his glory, and all the angels with him, then he will sit on the glorious throne.  Before him will be gathered all the nations, and he will separate people one from another as a shepherd separates the sheep from the goats.  And he will place the sheep on his right, but the goats on the left.  Then the King will say to those on his right, ‘Come, you who are blessed by my Father, inherit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Millennial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kingdom prepared for you from the foundation of the world…Then he will say to those on his left, ‘Depart from me, you cursed, into the eternal fire prepared for the devil and his angels…And these will go away into eternal punishment, but the righteous into eternal life (Matthew 25:31-46.)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 I saw thrones and seated on them were those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church – I Corinthians 6:3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whom the authority to judge was committed (Revelation 20:4).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Or do you not know that the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Christian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saints will judge the world?  And if the world is to be judged by you, are you incompetent to try trivial cases?  Do you not know that we are to judge angels (I Corinthians 6:2,3)?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Also I saw the souls of those who had been beheaded for the testimony of Jesus and for the word of God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tribulation saints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those who had not worshiped the beast or its image and had not received it mark on their foreheads or their hands.  They came to life and reigned with Christ for a thousand years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Christ’s millennial kingdom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This is the first resurrection (Revelation 20:4).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rest of the dead</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(destined for the lake of fire)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did not come to life until the thousand years were ended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remain in hell).</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01621246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E4715D0-4F9C-4867-8AAE-1C7317AE0C9A}"/>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The Marriage Supper of the Lamb</a:t>
            </a:r>
          </a:p>
        </p:txBody>
      </p:sp>
      <p:sp>
        <p:nvSpPr>
          <p:cNvPr id="3" name="Content Placeholder 2">
            <a:extLst>
              <a:ext uri="{FF2B5EF4-FFF2-40B4-BE49-F238E27FC236}">
                <a16:creationId xmlns:a16="http://schemas.microsoft.com/office/drawing/2014/main" id="{7C422B3E-DAD3-4644-A31F-292327CD2B5E}"/>
              </a:ext>
            </a:extLst>
          </p:cNvPr>
          <p:cNvSpPr>
            <a:spLocks noGrp="1"/>
          </p:cNvSpPr>
          <p:nvPr>
            <p:ph idx="1"/>
          </p:nvPr>
        </p:nvSpPr>
        <p:spPr>
          <a:xfrm>
            <a:off x="1222645" y="2341848"/>
            <a:ext cx="10673885" cy="4245564"/>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Let us rejoice and exult and give him the glory.  For the marriage of the Lamb has come, and his bride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has made herself ready; it was granted her to clothe herself with fine linen, bright and pure”—for the fine linen is the righteous deeds of the saints.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 angel said to me, “Write this: Blessed are those who are invited to the marriage supper of the Lamb (Revelation 19:7-9).” </a:t>
            </a:r>
          </a:p>
          <a:p>
            <a:pPr marL="0" marR="0" indent="0">
              <a:spcBef>
                <a:spcPts val="0"/>
              </a:spcBef>
              <a:spcAft>
                <a:spcPts val="800"/>
              </a:spcAft>
              <a:buNone/>
            </a:pPr>
            <a:r>
              <a:rPr lang="en-US" sz="1800" b="1" i="0" baseline="30000" dirty="0">
                <a:effectLst/>
                <a:latin typeface="Times New Roman" panose="02020603050405020304" pitchFamily="18" charset="0"/>
                <a:cs typeface="Times New Roman" panose="02020603050405020304" pitchFamily="18" charset="0"/>
              </a:rPr>
              <a:t>35 </a:t>
            </a:r>
            <a:r>
              <a:rPr lang="en-US" sz="1800" b="0" i="0" dirty="0">
                <a:effectLst/>
                <a:latin typeface="Times New Roman" panose="02020603050405020304" pitchFamily="18" charset="0"/>
                <a:cs typeface="Times New Roman" panose="02020603050405020304" pitchFamily="18" charset="0"/>
              </a:rPr>
              <a:t>“Stay dressed for action and keep your lamps burning (</a:t>
            </a:r>
            <a:r>
              <a:rPr lang="en-US" sz="1800" b="1" i="0" dirty="0">
                <a:effectLst/>
                <a:latin typeface="Times New Roman" panose="02020603050405020304" pitchFamily="18" charset="0"/>
                <a:cs typeface="Times New Roman" panose="02020603050405020304" pitchFamily="18" charset="0"/>
              </a:rPr>
              <a:t>like the wise virgins</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36 </a:t>
            </a:r>
            <a:r>
              <a:rPr lang="en-US" sz="1800" b="0" i="0" dirty="0">
                <a:effectLst/>
                <a:latin typeface="Times New Roman" panose="02020603050405020304" pitchFamily="18" charset="0"/>
                <a:cs typeface="Times New Roman" panose="02020603050405020304" pitchFamily="18" charset="0"/>
              </a:rPr>
              <a:t>and be like men who are waiting for their master to come home from the wedding feast, so that they may open the door to him at once when he comes and knocks. </a:t>
            </a:r>
            <a:r>
              <a:rPr lang="en-US" sz="1800" b="1" i="0" baseline="30000" dirty="0">
                <a:effectLst/>
                <a:latin typeface="Times New Roman" panose="02020603050405020304" pitchFamily="18" charset="0"/>
                <a:cs typeface="Times New Roman" panose="02020603050405020304" pitchFamily="18" charset="0"/>
              </a:rPr>
              <a:t>37 </a:t>
            </a:r>
            <a:r>
              <a:rPr lang="en-US" sz="1800" b="0" i="0" dirty="0">
                <a:effectLst/>
                <a:latin typeface="Times New Roman" panose="02020603050405020304" pitchFamily="18" charset="0"/>
                <a:cs typeface="Times New Roman" panose="02020603050405020304" pitchFamily="18" charset="0"/>
              </a:rPr>
              <a:t>Blessed are those servants</a:t>
            </a:r>
            <a:r>
              <a:rPr lang="en-US" sz="1800" baseline="300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whom the master finds awake (</a:t>
            </a:r>
            <a:r>
              <a:rPr lang="en-US" sz="1800" b="1" i="0" dirty="0">
                <a:effectLst/>
                <a:latin typeface="Times New Roman" panose="02020603050405020304" pitchFamily="18" charset="0"/>
                <a:cs typeface="Times New Roman" panose="02020603050405020304" pitchFamily="18" charset="0"/>
              </a:rPr>
              <a:t>remained in the faith</a:t>
            </a:r>
            <a:r>
              <a:rPr lang="en-US" sz="1800" b="0" i="0" dirty="0">
                <a:effectLst/>
                <a:latin typeface="Times New Roman" panose="02020603050405020304" pitchFamily="18" charset="0"/>
                <a:cs typeface="Times New Roman" panose="02020603050405020304" pitchFamily="18" charset="0"/>
              </a:rPr>
              <a:t>) when he comes. Truly, I say to you, he will dress himself for service and have them recline at table, and he will come and serve them (</a:t>
            </a:r>
            <a:r>
              <a:rPr lang="en-US" sz="1800" b="1" i="0" dirty="0">
                <a:effectLst/>
                <a:latin typeface="Times New Roman" panose="02020603050405020304" pitchFamily="18" charset="0"/>
                <a:cs typeface="Times New Roman" panose="02020603050405020304" pitchFamily="18" charset="0"/>
              </a:rPr>
              <a:t>the wedding supper of the lamb</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38 </a:t>
            </a:r>
            <a:r>
              <a:rPr lang="en-US" sz="1800" b="0" i="0" dirty="0">
                <a:effectLst/>
                <a:latin typeface="Times New Roman" panose="02020603050405020304" pitchFamily="18" charset="0"/>
                <a:cs typeface="Times New Roman" panose="02020603050405020304" pitchFamily="18" charset="0"/>
              </a:rPr>
              <a:t>If he comes in the second watch, or in the third, and finds them awake, blessed are those servants! </a:t>
            </a:r>
            <a:r>
              <a:rPr lang="en-US" sz="1800" b="1" i="0" baseline="30000" dirty="0">
                <a:effectLst/>
                <a:latin typeface="Times New Roman" panose="02020603050405020304" pitchFamily="18" charset="0"/>
                <a:cs typeface="Times New Roman" panose="02020603050405020304" pitchFamily="18" charset="0"/>
              </a:rPr>
              <a:t>39 </a:t>
            </a:r>
            <a:r>
              <a:rPr lang="en-US" sz="1800" b="0" i="0" dirty="0">
                <a:effectLst/>
                <a:latin typeface="Times New Roman" panose="02020603050405020304" pitchFamily="18" charset="0"/>
                <a:cs typeface="Times New Roman" panose="02020603050405020304" pitchFamily="18" charset="0"/>
              </a:rPr>
              <a:t>But know this, that if the master of the house had known at what hour the thief was coming, he</a:t>
            </a:r>
            <a:r>
              <a:rPr lang="en-US" sz="1800" baseline="30000" dirty="0">
                <a:latin typeface="Times New Roman" panose="02020603050405020304" pitchFamily="18" charset="0"/>
                <a:cs typeface="Times New Roman" panose="02020603050405020304" pitchFamily="18" charset="0"/>
              </a:rPr>
              <a:t> </a:t>
            </a:r>
            <a:r>
              <a:rPr lang="en-US" sz="1800" b="0" i="0" dirty="0">
                <a:effectLst/>
                <a:latin typeface="Times New Roman" panose="02020603050405020304" pitchFamily="18" charset="0"/>
                <a:cs typeface="Times New Roman" panose="02020603050405020304" pitchFamily="18" charset="0"/>
              </a:rPr>
              <a:t>would not have left his house to be broken into. </a:t>
            </a:r>
            <a:r>
              <a:rPr lang="en-US" sz="1800" b="1" i="0" baseline="30000" dirty="0">
                <a:effectLst/>
                <a:latin typeface="Times New Roman" panose="02020603050405020304" pitchFamily="18" charset="0"/>
                <a:cs typeface="Times New Roman" panose="02020603050405020304" pitchFamily="18" charset="0"/>
              </a:rPr>
              <a:t>40 </a:t>
            </a:r>
            <a:r>
              <a:rPr lang="en-US" sz="1800" b="0" i="0" dirty="0">
                <a:effectLst/>
                <a:latin typeface="Times New Roman" panose="02020603050405020304" pitchFamily="18" charset="0"/>
                <a:cs typeface="Times New Roman" panose="02020603050405020304" pitchFamily="18" charset="0"/>
              </a:rPr>
              <a:t>You also must be ready, for the Son of Man is coming at an hour you do not expect (Luke 12:35-40).”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138031682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D8B5A67-00CB-4189-ABF3-14CA6574F6F5}"/>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Four - The Millennium</a:t>
            </a:r>
          </a:p>
        </p:txBody>
      </p:sp>
      <p:sp>
        <p:nvSpPr>
          <p:cNvPr id="3" name="Content Placeholder 2">
            <a:extLst>
              <a:ext uri="{FF2B5EF4-FFF2-40B4-BE49-F238E27FC236}">
                <a16:creationId xmlns:a16="http://schemas.microsoft.com/office/drawing/2014/main" id="{4F0C15E5-C823-4049-A303-7E2BE1CABFE3}"/>
              </a:ext>
            </a:extLst>
          </p:cNvPr>
          <p:cNvSpPr>
            <a:spLocks noGrp="1"/>
          </p:cNvSpPr>
          <p:nvPr>
            <p:ph idx="1"/>
          </p:nvPr>
        </p:nvSpPr>
        <p:spPr>
          <a:xfrm>
            <a:off x="1119322" y="2234452"/>
            <a:ext cx="10907863" cy="4539572"/>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They came to life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their bodies were resurrected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reigned with Christ for a thousand years (Revelation 20:4).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for me, I have set my King on Zion, my holy hill.”  I will tell of the decree: The Lord said to me, “You are my Son; today I have begotten you.  Ask of me, and I will make the nations your heritage, and the ends of the earth your possession.  You shall break them with a rod of iron and dash them in pieces like a potter’s vessel (Psalm 2:6-9).”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(Christ)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rule them with a rod of iron (Revelation 19:15).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shall come to pass in the latter days that the mountain of the Lord shall be established as the highest of the mountains, and shall be lifted up above the hills; and all the nations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flow to it, and many peoples shall come, and say, “Come, let us go up to the mountain of the Lord, to the house of the God of Jacob,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that he may teach us his ways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that we may walk in his paths.”  For out of Zion shall go forth the law, and the word of the Lord from Jerusalem.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He shall judge between the nations, and shall decide disputes for many peoples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they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beat their swords into plowshares, and their spears into pruning hooks; nation shall not lift up a sword against nation, neither shall they learn war anymore (Isaiah 1-4; Micah 4:1-5).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324849936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63E70B8-27BB-4C5D-AD4F-1449694F5035}"/>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Four – The Millennium cont.</a:t>
            </a:r>
          </a:p>
        </p:txBody>
      </p:sp>
      <p:sp>
        <p:nvSpPr>
          <p:cNvPr id="3" name="Content Placeholder 2">
            <a:extLst>
              <a:ext uri="{FF2B5EF4-FFF2-40B4-BE49-F238E27FC236}">
                <a16:creationId xmlns:a16="http://schemas.microsoft.com/office/drawing/2014/main" id="{6184D42B-F04F-44B8-A090-2445F5A21112}"/>
              </a:ext>
            </a:extLst>
          </p:cNvPr>
          <p:cNvSpPr>
            <a:spLocks noGrp="1"/>
          </p:cNvSpPr>
          <p:nvPr>
            <p:ph idx="1"/>
          </p:nvPr>
        </p:nvSpPr>
        <p:spPr>
          <a:xfrm>
            <a:off x="1175282" y="2341848"/>
            <a:ext cx="10907862" cy="4441507"/>
          </a:xfrm>
        </p:spPr>
        <p:txBody>
          <a:bodyPr anchor="ctr">
            <a:normAutofit lnSpcReduction="10000"/>
          </a:bodyPr>
          <a:lstStyle/>
          <a:p>
            <a:pPr marL="0" indent="0">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people who walked in darkness have seen a great light; those who dwelt in a land of deep darkness, on them has light shone.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You have multiplied the nation; you have increased its joy; they rejoice before you as with joy at the harvest, as they are glad when they divide the spoil.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the yoke of his burden, and the staff for his shoulder, the rod of his oppressor, you have broken as on the day of Midian.  For every boot of the tramping warrior in battle tumult and every garment rolled in blood will be burned as fuel for the fire.</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to us a child is born, to us a son is given; and the government shall be upon his shoulders, and his name shall be called</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Wonderful Counselor, Mighty God, Everlasting Father, Prince of Peace.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Of the increase of his government and of peace there will be no end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(from Millennium through Eternity),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on the throne of David and over his kingdom, to establish it and to uphold it with justice and with righteousness  from this time forth and forevermore. The zeal of the </a:t>
            </a: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of hosts will do this (Isaiah 9:2-6).</a:t>
            </a: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 shall come forth a shoot from the stump of Jesse, and a branch from his roots shall bear fruit.  And the Spirit of the </a:t>
            </a: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rest upon him, the Spirit of wisdom and understanding, the Spirit of counsel and might, the Spirit of knowledge and the fear of the </a:t>
            </a: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his delight shall be in the fear of the </a:t>
            </a: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shall not judge by what his eyes see, or decide disputes by what his ears hear,</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with righteousness he shall judge the poor, and decide with equity for the meek of the earth; and he shall strike the earth with the rod of his mouth, and with the breath of his lips he shall kill the wicked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when the nations rise up with Satan at the end of the Millennium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sz="1500" dirty="0"/>
          </a:p>
        </p:txBody>
      </p:sp>
    </p:spTree>
    <p:extLst>
      <p:ext uri="{BB962C8B-B14F-4D97-AF65-F5344CB8AC3E}">
        <p14:creationId xmlns:p14="http://schemas.microsoft.com/office/powerpoint/2010/main" val="23367547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B73C68B-C071-4040-B46D-734F53C9A493}"/>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Dispensation Four: The Millennium cont.</a:t>
            </a:r>
          </a:p>
        </p:txBody>
      </p:sp>
      <p:sp>
        <p:nvSpPr>
          <p:cNvPr id="3" name="Content Placeholder 2">
            <a:extLst>
              <a:ext uri="{FF2B5EF4-FFF2-40B4-BE49-F238E27FC236}">
                <a16:creationId xmlns:a16="http://schemas.microsoft.com/office/drawing/2014/main" id="{8171A491-F959-427E-B10E-F09E857B1DEA}"/>
              </a:ext>
            </a:extLst>
          </p:cNvPr>
          <p:cNvSpPr>
            <a:spLocks noGrp="1"/>
          </p:cNvSpPr>
          <p:nvPr>
            <p:ph idx="1"/>
          </p:nvPr>
        </p:nvSpPr>
        <p:spPr>
          <a:xfrm>
            <a:off x="1222646" y="2258008"/>
            <a:ext cx="10841836" cy="4450702"/>
          </a:xfrm>
        </p:spPr>
        <p:txBody>
          <a:bodyPr anchor="ctr">
            <a:normAutofit lnSpcReduction="10000"/>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Righteousness shall be the belt of his waist, and faithfulness the belt of his loins.  The wolf shall dwell with the lamb, and the leopard shall lie down with the young goat, and the calf and the lion and the fattened calf together; and a little child shall lead them.  The cow and the bear shall graze; their young shall lie down together; and the lion shall eat straw like the ox.  The nursing child shall play over the hole of the cobra, and the weaned child shall put his hand on the adder's den.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They shall not hurt or destroy in all my holy mountain; for the earth shall be full of the knowledge of the </a:t>
            </a: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as the waters cover the sea (Isaiah 11:1-9).  Never again will there be in it an infant who lives but a few days,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or an old man who does not live out his years; the one who dies at a hundred will be thought a mere child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one who fails to reach a hundred will be considered accursed.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will build houses and dwell in them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will plant vineyards and eat their fruit.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 longer will they build houses and others live in them, or plant and others eat.  For as the days of a tree, so will be the days of my people; my chosen ones will long enjoy the work of their hands. They will not labor in vain, nor will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they bear children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doomed to misfortune; for they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be a people blessed by the </a:t>
            </a: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they and their descendants with them. </a:t>
            </a: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Before they call I will answer; while they are still speaking I will hear.  The wolf and the lamb will feed together, and the lion will eat straw like the ox, and dust will be the serpent’s food.  They will neither harm nor destroy on all my holy mountain,” says the Lord (Isaiah 65:17-25)</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spcBef>
                <a:spcPts val="0"/>
              </a:spcBef>
              <a:spcAft>
                <a:spcPts val="0"/>
              </a:spcAft>
              <a:buNone/>
            </a:pP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Thus says the Lord: I have returned and will dwell in the midst of Jerusalem; and Jerusalem shall be called the faithful city, and the mountain of the Lord of hosts, the holy mountain (Zechariah 8:3).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627717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4995</TotalTime>
  <Words>27493</Words>
  <Application>Microsoft Office PowerPoint</Application>
  <PresentationFormat>Widescreen</PresentationFormat>
  <Paragraphs>520</Paragraphs>
  <Slides>110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110</vt:i4>
      </vt:variant>
    </vt:vector>
  </HeadingPairs>
  <TitlesOfParts>
    <vt:vector size="117" baseType="lpstr">
      <vt:lpstr>Arial</vt:lpstr>
      <vt:lpstr>Calibri</vt:lpstr>
      <vt:lpstr>Calibri Light</vt:lpstr>
      <vt:lpstr>system-ui</vt:lpstr>
      <vt:lpstr>Times New Roman</vt:lpstr>
      <vt:lpstr>Verdana</vt:lpstr>
      <vt:lpstr>Office Theme</vt:lpstr>
      <vt:lpstr>ESCHATOLOGY</vt:lpstr>
      <vt:lpstr>Eschatological Theory</vt:lpstr>
      <vt:lpstr>Eschatological Theory cont.</vt:lpstr>
      <vt:lpstr>Two Branches in Christ</vt:lpstr>
      <vt:lpstr>Christ’s Eschatological Commands to the Church</vt:lpstr>
      <vt:lpstr>Christ’s Eschatological Commands cont.</vt:lpstr>
      <vt:lpstr>When Will Christ Return</vt:lpstr>
      <vt:lpstr>The Primary Sign of the Rapture</vt:lpstr>
      <vt:lpstr>Dispensation One: The Law and the Prophets</vt:lpstr>
      <vt:lpstr>The First Dispensation cont.</vt:lpstr>
      <vt:lpstr>Dispensation Two: The Church Age</vt:lpstr>
      <vt:lpstr>Dispensation Two: The Church Age cont.</vt:lpstr>
      <vt:lpstr>Dispensation Two: The Indwelling of the Holy Spirit</vt:lpstr>
      <vt:lpstr>Dispensation Two: The Indwelling of the Holy Spirit</vt:lpstr>
      <vt:lpstr>Dispensation Two: The Gospel</vt:lpstr>
      <vt:lpstr>Dispensation Two: The Gospel</vt:lpstr>
      <vt:lpstr>Dispensation Two: Satan’s Salvo-A False Gospel </vt:lpstr>
      <vt:lpstr>Dispensation Two: Different Gospels</vt:lpstr>
      <vt:lpstr>Dispensation Two: Apostasy</vt:lpstr>
      <vt:lpstr>Dispensation Two: Apostasy</vt:lpstr>
      <vt:lpstr>Apostasy: The Church of Sardis</vt:lpstr>
      <vt:lpstr>Apostasy: Church of Laodicea</vt:lpstr>
      <vt:lpstr>Apostasy: False Shepherds (Hirelings)</vt:lpstr>
      <vt:lpstr>Apostasy: False Shepherds (Hirelings)</vt:lpstr>
      <vt:lpstr>Apostasy: Female Pastors</vt:lpstr>
      <vt:lpstr>Apostasy: Female Pastors</vt:lpstr>
      <vt:lpstr>The True Church Of The End Times</vt:lpstr>
      <vt:lpstr>Great Wickedness: The Result of Apostasy</vt:lpstr>
      <vt:lpstr>Great Wickedness cont.</vt:lpstr>
      <vt:lpstr>Great Wickedness cont.</vt:lpstr>
      <vt:lpstr>Great Wickedness cont.</vt:lpstr>
      <vt:lpstr>Great Wickedness cont.</vt:lpstr>
      <vt:lpstr>Dispensation Two: The Rapture</vt:lpstr>
      <vt:lpstr>Dispensation Two: The Rapture</vt:lpstr>
      <vt:lpstr>Dispensation Two: The Rapture cont.</vt:lpstr>
      <vt:lpstr>Side Note: What the Spirit Says to the Churches </vt:lpstr>
      <vt:lpstr>Dispensation Two: The Rapture cont.</vt:lpstr>
      <vt:lpstr>The Rapture: Parable of the Ten Virgins</vt:lpstr>
      <vt:lpstr>Rapture: Parable of Ten Virgins cont.</vt:lpstr>
      <vt:lpstr>The Rapture: All Israel Will Be Saved</vt:lpstr>
      <vt:lpstr>Judgment Seat of Christ: The Churches Reward</vt:lpstr>
      <vt:lpstr>Return to Dispensation One: Israel is the Focus</vt:lpstr>
      <vt:lpstr>Interlude: The Gog/Magog Invasion</vt:lpstr>
      <vt:lpstr>Interlude: The Gog/Magog Invasion cont.</vt:lpstr>
      <vt:lpstr>Israel Completes Rebuilding Its Temple</vt:lpstr>
      <vt:lpstr>Rise of Mystery Babylon – Vatican City</vt:lpstr>
      <vt:lpstr>Rise of Mystery Babylon – Vatican City</vt:lpstr>
      <vt:lpstr>Rise of the Ten Kings</vt:lpstr>
      <vt:lpstr>Rise of the Ten Kings cont.</vt:lpstr>
      <vt:lpstr>The Rise of the Antichrist</vt:lpstr>
      <vt:lpstr>The Rise of the Antichrist cont.</vt:lpstr>
      <vt:lpstr>The Rise of the False Prophet</vt:lpstr>
      <vt:lpstr>Dispensation Three – Deception and Tribulation</vt:lpstr>
      <vt:lpstr>Dispensation Three: The Tribulation</vt:lpstr>
      <vt:lpstr>Dispensation Three: The Tribulation cont.</vt:lpstr>
      <vt:lpstr>The Tribulation: The Prophecy of Joel</vt:lpstr>
      <vt:lpstr>The Tribulation: Jerusalem</vt:lpstr>
      <vt:lpstr>The Tribulation: Israel’s Covenant With Death</vt:lpstr>
      <vt:lpstr>The Tribulation: The Beginning of Birth Pangs</vt:lpstr>
      <vt:lpstr>The Tribulation: Birth Pangs cont.</vt:lpstr>
      <vt:lpstr>Tribulation: The Two Witnesses</vt:lpstr>
      <vt:lpstr>Tribulation: Jesus Opens the Scroll of Judgment</vt:lpstr>
      <vt:lpstr>Tribulation: The Seven Seals</vt:lpstr>
      <vt:lpstr>Tribulation: Seven Seals cont.</vt:lpstr>
      <vt:lpstr>Tribulation: The 144,000 Sealed</vt:lpstr>
      <vt:lpstr>Tribulation: The Seven Trumpets</vt:lpstr>
      <vt:lpstr>Tribulation: The Seven Trumpets</vt:lpstr>
      <vt:lpstr>Tribulation: The Seventh Trumpet and the Ark</vt:lpstr>
      <vt:lpstr>Tribulation: War In Heaven</vt:lpstr>
      <vt:lpstr>Tribulation: The Two Witnesses Killed</vt:lpstr>
      <vt:lpstr>Tribulation: Antichrist Enters Israel’s Temple</vt:lpstr>
      <vt:lpstr>Tribulation: Satan and the Antichrist</vt:lpstr>
      <vt:lpstr>Tribulation: Satan and the Antichrist</vt:lpstr>
      <vt:lpstr>Tribulation: The Mark of the Beast</vt:lpstr>
      <vt:lpstr>Tribulation: The Great Delusion</vt:lpstr>
      <vt:lpstr>Tribulation: Mystery Babylon Destroyed</vt:lpstr>
      <vt:lpstr>Tribulation: Mystery Babylon Destroyed cont.</vt:lpstr>
      <vt:lpstr>Tribulation: Mystery Babylon Destroyed cont.</vt:lpstr>
      <vt:lpstr>Tribulation: Mystery Babylon Destroyed cont.</vt:lpstr>
      <vt:lpstr>Tribulation: Faithful Israel Flees</vt:lpstr>
      <vt:lpstr>Tribulation: Faithful Israel Flees</vt:lpstr>
      <vt:lpstr>Tribulation: Last of the 144,000 Martyred</vt:lpstr>
      <vt:lpstr>Tribulation: Messages of the Three Angels</vt:lpstr>
      <vt:lpstr>Tribulation: The Bowl Judgments</vt:lpstr>
      <vt:lpstr>Tribulation: The Bowl Judgments</vt:lpstr>
      <vt:lpstr>Tribulation: Armageddon</vt:lpstr>
      <vt:lpstr>The Tribulation: Armageddon</vt:lpstr>
      <vt:lpstr>Christ’s Victorious Return</vt:lpstr>
      <vt:lpstr>Christ’s Victorious Return cont.</vt:lpstr>
      <vt:lpstr>Christ Destroys the Rebellious Nations</vt:lpstr>
      <vt:lpstr>Tribulation: Israel Mourns for Christ</vt:lpstr>
      <vt:lpstr>Tribulation: Israel Mourns for Christ</vt:lpstr>
      <vt:lpstr>The Harvest of the Earth</vt:lpstr>
      <vt:lpstr>Satan Bound</vt:lpstr>
      <vt:lpstr>The Sheep and Goats Judgment</vt:lpstr>
      <vt:lpstr>The Marriage Supper of the Lamb</vt:lpstr>
      <vt:lpstr>Dispensation Four - The Millennium</vt:lpstr>
      <vt:lpstr>Dispensation Four – The Millennium cont.</vt:lpstr>
      <vt:lpstr>Dispensation Four: The Millennium cont.</vt:lpstr>
      <vt:lpstr>The Millennium cont.</vt:lpstr>
      <vt:lpstr>The Millennium cont.</vt:lpstr>
      <vt:lpstr>Satan’s Doom</vt:lpstr>
      <vt:lpstr>The Great White Throne Judgment</vt:lpstr>
      <vt:lpstr>Dispensation Five--Eternity</vt:lpstr>
      <vt:lpstr>Dispensation Five -- Eternity</vt:lpstr>
      <vt:lpstr>Eternity: The New Jerusalem</vt:lpstr>
      <vt:lpstr>The River of Life</vt:lpstr>
      <vt:lpstr>Final Message to the Church </vt:lpstr>
      <vt:lpstr>Stand Firm</vt:lpstr>
      <vt:lpstr>Stand Firm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ESCHATOLOGY</dc:title>
  <dc:creator>Shawn Brandmahl</dc:creator>
  <cp:lastModifiedBy>Shawn Brandmahl</cp:lastModifiedBy>
  <cp:revision>570</cp:revision>
  <dcterms:created xsi:type="dcterms:W3CDTF">2021-01-22T14:53:17Z</dcterms:created>
  <dcterms:modified xsi:type="dcterms:W3CDTF">2022-02-24T15:49:26Z</dcterms:modified>
</cp:coreProperties>
</file>