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296" r:id="rId3"/>
    <p:sldId id="297" r:id="rId4"/>
    <p:sldId id="257" r:id="rId5"/>
    <p:sldId id="258" r:id="rId6"/>
    <p:sldId id="294" r:id="rId7"/>
    <p:sldId id="259" r:id="rId8"/>
    <p:sldId id="298" r:id="rId9"/>
    <p:sldId id="260" r:id="rId10"/>
    <p:sldId id="261" r:id="rId11"/>
    <p:sldId id="299" r:id="rId12"/>
    <p:sldId id="262" r:id="rId13"/>
    <p:sldId id="263" r:id="rId14"/>
    <p:sldId id="264" r:id="rId15"/>
    <p:sldId id="300" r:id="rId16"/>
    <p:sldId id="265" r:id="rId17"/>
    <p:sldId id="266" r:id="rId18"/>
    <p:sldId id="301" r:id="rId19"/>
    <p:sldId id="267" r:id="rId20"/>
    <p:sldId id="268" r:id="rId21"/>
    <p:sldId id="302" r:id="rId22"/>
    <p:sldId id="270" r:id="rId23"/>
    <p:sldId id="269" r:id="rId24"/>
    <p:sldId id="303" r:id="rId25"/>
    <p:sldId id="275" r:id="rId26"/>
    <p:sldId id="304" r:id="rId27"/>
    <p:sldId id="271" r:id="rId28"/>
    <p:sldId id="273" r:id="rId29"/>
    <p:sldId id="272" r:id="rId30"/>
    <p:sldId id="277" r:id="rId31"/>
    <p:sldId id="305" r:id="rId32"/>
    <p:sldId id="274" r:id="rId33"/>
    <p:sldId id="276" r:id="rId34"/>
    <p:sldId id="306" r:id="rId35"/>
    <p:sldId id="278" r:id="rId36"/>
    <p:sldId id="279" r:id="rId37"/>
    <p:sldId id="280" r:id="rId38"/>
    <p:sldId id="287" r:id="rId39"/>
    <p:sldId id="281" r:id="rId40"/>
    <p:sldId id="282" r:id="rId41"/>
    <p:sldId id="283" r:id="rId42"/>
    <p:sldId id="284" r:id="rId43"/>
    <p:sldId id="285" r:id="rId44"/>
    <p:sldId id="286" r:id="rId45"/>
    <p:sldId id="288" r:id="rId46"/>
    <p:sldId id="289" r:id="rId47"/>
    <p:sldId id="290" r:id="rId48"/>
    <p:sldId id="291" r:id="rId49"/>
    <p:sldId id="292" r:id="rId50"/>
    <p:sldId id="29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6C0C-8755-4AFF-B095-55C91971B6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5D0BA9-1E78-4516-A73F-36AA2DEA9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76812A-F07D-48C8-AD94-4252338BE583}"/>
              </a:ext>
            </a:extLst>
          </p:cNvPr>
          <p:cNvSpPr>
            <a:spLocks noGrp="1"/>
          </p:cNvSpPr>
          <p:nvPr>
            <p:ph type="dt" sz="half" idx="10"/>
          </p:nvPr>
        </p:nvSpPr>
        <p:spPr/>
        <p:txBody>
          <a:bodyPr/>
          <a:lstStyle/>
          <a:p>
            <a:fld id="{0192D9B9-C8B7-49F6-96CF-E06B18AA02C3}" type="datetimeFigureOut">
              <a:rPr lang="en-US" smtClean="0"/>
              <a:t>2/28/2022</a:t>
            </a:fld>
            <a:endParaRPr lang="en-US"/>
          </a:p>
        </p:txBody>
      </p:sp>
      <p:sp>
        <p:nvSpPr>
          <p:cNvPr id="5" name="Footer Placeholder 4">
            <a:extLst>
              <a:ext uri="{FF2B5EF4-FFF2-40B4-BE49-F238E27FC236}">
                <a16:creationId xmlns:a16="http://schemas.microsoft.com/office/drawing/2014/main" id="{759B2E18-1718-4A8E-8B79-C21A166DA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37CFE-05CF-4C59-A58C-C8BA8680F9ED}"/>
              </a:ext>
            </a:extLst>
          </p:cNvPr>
          <p:cNvSpPr>
            <a:spLocks noGrp="1"/>
          </p:cNvSpPr>
          <p:nvPr>
            <p:ph type="sldNum" sz="quarter" idx="12"/>
          </p:nvPr>
        </p:nvSpPr>
        <p:spPr/>
        <p:txBody>
          <a:bodyPr/>
          <a:lstStyle/>
          <a:p>
            <a:fld id="{23A419DE-6A48-47A0-9810-7BE5CF69DBC2}" type="slidenum">
              <a:rPr lang="en-US" smtClean="0"/>
              <a:t>‹#›</a:t>
            </a:fld>
            <a:endParaRPr lang="en-US"/>
          </a:p>
        </p:txBody>
      </p:sp>
    </p:spTree>
    <p:extLst>
      <p:ext uri="{BB962C8B-B14F-4D97-AF65-F5344CB8AC3E}">
        <p14:creationId xmlns:p14="http://schemas.microsoft.com/office/powerpoint/2010/main" val="354600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3D1F-2258-47CC-B746-FE837814C2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C223E6-1447-4838-925A-B2925B78B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025EE-BE2E-47A0-85CC-87DED02B01A1}"/>
              </a:ext>
            </a:extLst>
          </p:cNvPr>
          <p:cNvSpPr>
            <a:spLocks noGrp="1"/>
          </p:cNvSpPr>
          <p:nvPr>
            <p:ph type="dt" sz="half" idx="10"/>
          </p:nvPr>
        </p:nvSpPr>
        <p:spPr/>
        <p:txBody>
          <a:bodyPr/>
          <a:lstStyle/>
          <a:p>
            <a:fld id="{0192D9B9-C8B7-49F6-96CF-E06B18AA02C3}" type="datetimeFigureOut">
              <a:rPr lang="en-US" smtClean="0"/>
              <a:t>2/28/2022</a:t>
            </a:fld>
            <a:endParaRPr lang="en-US"/>
          </a:p>
        </p:txBody>
      </p:sp>
      <p:sp>
        <p:nvSpPr>
          <p:cNvPr id="5" name="Footer Placeholder 4">
            <a:extLst>
              <a:ext uri="{FF2B5EF4-FFF2-40B4-BE49-F238E27FC236}">
                <a16:creationId xmlns:a16="http://schemas.microsoft.com/office/drawing/2014/main" id="{6E13CC4B-3F58-4F89-B895-AB4BA217F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D71DD-DBD1-411D-AF89-E006817424A6}"/>
              </a:ext>
            </a:extLst>
          </p:cNvPr>
          <p:cNvSpPr>
            <a:spLocks noGrp="1"/>
          </p:cNvSpPr>
          <p:nvPr>
            <p:ph type="sldNum" sz="quarter" idx="12"/>
          </p:nvPr>
        </p:nvSpPr>
        <p:spPr/>
        <p:txBody>
          <a:bodyPr/>
          <a:lstStyle/>
          <a:p>
            <a:fld id="{23A419DE-6A48-47A0-9810-7BE5CF69DBC2}" type="slidenum">
              <a:rPr lang="en-US" smtClean="0"/>
              <a:t>‹#›</a:t>
            </a:fld>
            <a:endParaRPr lang="en-US"/>
          </a:p>
        </p:txBody>
      </p:sp>
    </p:spTree>
    <p:extLst>
      <p:ext uri="{BB962C8B-B14F-4D97-AF65-F5344CB8AC3E}">
        <p14:creationId xmlns:p14="http://schemas.microsoft.com/office/powerpoint/2010/main" val="34854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8495D-E96F-4873-B816-18229325CD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E3C018-63F4-49BA-8261-50B2A6299A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7B5F9-A532-4E3D-BD99-AF5855E38D4A}"/>
              </a:ext>
            </a:extLst>
          </p:cNvPr>
          <p:cNvSpPr>
            <a:spLocks noGrp="1"/>
          </p:cNvSpPr>
          <p:nvPr>
            <p:ph type="dt" sz="half" idx="10"/>
          </p:nvPr>
        </p:nvSpPr>
        <p:spPr/>
        <p:txBody>
          <a:bodyPr/>
          <a:lstStyle/>
          <a:p>
            <a:fld id="{0192D9B9-C8B7-49F6-96CF-E06B18AA02C3}" type="datetimeFigureOut">
              <a:rPr lang="en-US" smtClean="0"/>
              <a:t>2/28/2022</a:t>
            </a:fld>
            <a:endParaRPr lang="en-US"/>
          </a:p>
        </p:txBody>
      </p:sp>
      <p:sp>
        <p:nvSpPr>
          <p:cNvPr id="5" name="Footer Placeholder 4">
            <a:extLst>
              <a:ext uri="{FF2B5EF4-FFF2-40B4-BE49-F238E27FC236}">
                <a16:creationId xmlns:a16="http://schemas.microsoft.com/office/drawing/2014/main" id="{D7AEE3A6-10C6-4636-A813-E184FBE37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0333A-25D4-46BB-90A3-031C73F0371A}"/>
              </a:ext>
            </a:extLst>
          </p:cNvPr>
          <p:cNvSpPr>
            <a:spLocks noGrp="1"/>
          </p:cNvSpPr>
          <p:nvPr>
            <p:ph type="sldNum" sz="quarter" idx="12"/>
          </p:nvPr>
        </p:nvSpPr>
        <p:spPr/>
        <p:txBody>
          <a:bodyPr/>
          <a:lstStyle/>
          <a:p>
            <a:fld id="{23A419DE-6A48-47A0-9810-7BE5CF69DBC2}" type="slidenum">
              <a:rPr lang="en-US" smtClean="0"/>
              <a:t>‹#›</a:t>
            </a:fld>
            <a:endParaRPr lang="en-US"/>
          </a:p>
        </p:txBody>
      </p:sp>
    </p:spTree>
    <p:extLst>
      <p:ext uri="{BB962C8B-B14F-4D97-AF65-F5344CB8AC3E}">
        <p14:creationId xmlns:p14="http://schemas.microsoft.com/office/powerpoint/2010/main" val="251563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93A3-07F5-4ADB-9995-493F5A3AB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564A23-D38E-421B-B564-BDA9410005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BF121-EC27-464E-AB30-55C5A8358842}"/>
              </a:ext>
            </a:extLst>
          </p:cNvPr>
          <p:cNvSpPr>
            <a:spLocks noGrp="1"/>
          </p:cNvSpPr>
          <p:nvPr>
            <p:ph type="dt" sz="half" idx="10"/>
          </p:nvPr>
        </p:nvSpPr>
        <p:spPr/>
        <p:txBody>
          <a:bodyPr/>
          <a:lstStyle/>
          <a:p>
            <a:fld id="{0192D9B9-C8B7-49F6-96CF-E06B18AA02C3}" type="datetimeFigureOut">
              <a:rPr lang="en-US" smtClean="0"/>
              <a:t>2/28/2022</a:t>
            </a:fld>
            <a:endParaRPr lang="en-US"/>
          </a:p>
        </p:txBody>
      </p:sp>
      <p:sp>
        <p:nvSpPr>
          <p:cNvPr id="5" name="Footer Placeholder 4">
            <a:extLst>
              <a:ext uri="{FF2B5EF4-FFF2-40B4-BE49-F238E27FC236}">
                <a16:creationId xmlns:a16="http://schemas.microsoft.com/office/drawing/2014/main" id="{2C8E179C-6340-46D0-9C5F-7C4F414F0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290F0-6529-4740-A1C3-9E5206A64B7A}"/>
              </a:ext>
            </a:extLst>
          </p:cNvPr>
          <p:cNvSpPr>
            <a:spLocks noGrp="1"/>
          </p:cNvSpPr>
          <p:nvPr>
            <p:ph type="sldNum" sz="quarter" idx="12"/>
          </p:nvPr>
        </p:nvSpPr>
        <p:spPr/>
        <p:txBody>
          <a:bodyPr/>
          <a:lstStyle/>
          <a:p>
            <a:fld id="{23A419DE-6A48-47A0-9810-7BE5CF69DBC2}" type="slidenum">
              <a:rPr lang="en-US" smtClean="0"/>
              <a:t>‹#›</a:t>
            </a:fld>
            <a:endParaRPr lang="en-US"/>
          </a:p>
        </p:txBody>
      </p:sp>
    </p:spTree>
    <p:extLst>
      <p:ext uri="{BB962C8B-B14F-4D97-AF65-F5344CB8AC3E}">
        <p14:creationId xmlns:p14="http://schemas.microsoft.com/office/powerpoint/2010/main" val="127940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CCBC-FE2F-4E92-993F-A5562CA73A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E6431F-EA75-497A-9A0B-8AAEFD69C9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40D06-6F4B-4AF9-9166-540FCAFB6AAA}"/>
              </a:ext>
            </a:extLst>
          </p:cNvPr>
          <p:cNvSpPr>
            <a:spLocks noGrp="1"/>
          </p:cNvSpPr>
          <p:nvPr>
            <p:ph type="dt" sz="half" idx="10"/>
          </p:nvPr>
        </p:nvSpPr>
        <p:spPr/>
        <p:txBody>
          <a:bodyPr/>
          <a:lstStyle/>
          <a:p>
            <a:fld id="{0192D9B9-C8B7-49F6-96CF-E06B18AA02C3}" type="datetimeFigureOut">
              <a:rPr lang="en-US" smtClean="0"/>
              <a:t>2/28/2022</a:t>
            </a:fld>
            <a:endParaRPr lang="en-US"/>
          </a:p>
        </p:txBody>
      </p:sp>
      <p:sp>
        <p:nvSpPr>
          <p:cNvPr id="5" name="Footer Placeholder 4">
            <a:extLst>
              <a:ext uri="{FF2B5EF4-FFF2-40B4-BE49-F238E27FC236}">
                <a16:creationId xmlns:a16="http://schemas.microsoft.com/office/drawing/2014/main" id="{562169D2-BF3F-4D87-9B65-602DE4E81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DB750-20CE-494F-B4A0-C96B71193948}"/>
              </a:ext>
            </a:extLst>
          </p:cNvPr>
          <p:cNvSpPr>
            <a:spLocks noGrp="1"/>
          </p:cNvSpPr>
          <p:nvPr>
            <p:ph type="sldNum" sz="quarter" idx="12"/>
          </p:nvPr>
        </p:nvSpPr>
        <p:spPr/>
        <p:txBody>
          <a:bodyPr/>
          <a:lstStyle/>
          <a:p>
            <a:fld id="{23A419DE-6A48-47A0-9810-7BE5CF69DBC2}" type="slidenum">
              <a:rPr lang="en-US" smtClean="0"/>
              <a:t>‹#›</a:t>
            </a:fld>
            <a:endParaRPr lang="en-US"/>
          </a:p>
        </p:txBody>
      </p:sp>
    </p:spTree>
    <p:extLst>
      <p:ext uri="{BB962C8B-B14F-4D97-AF65-F5344CB8AC3E}">
        <p14:creationId xmlns:p14="http://schemas.microsoft.com/office/powerpoint/2010/main" val="12445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46D5-827D-4072-BAE0-0DE3DDD39B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37228-2D2F-4403-B890-68D84C81B0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58E0A1-A639-4987-994C-CA073BE420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3E259C-992F-46D3-916E-12F0AFFFAF0A}"/>
              </a:ext>
            </a:extLst>
          </p:cNvPr>
          <p:cNvSpPr>
            <a:spLocks noGrp="1"/>
          </p:cNvSpPr>
          <p:nvPr>
            <p:ph type="dt" sz="half" idx="10"/>
          </p:nvPr>
        </p:nvSpPr>
        <p:spPr/>
        <p:txBody>
          <a:bodyPr/>
          <a:lstStyle/>
          <a:p>
            <a:fld id="{0192D9B9-C8B7-49F6-96CF-E06B18AA02C3}" type="datetimeFigureOut">
              <a:rPr lang="en-US" smtClean="0"/>
              <a:t>2/28/2022</a:t>
            </a:fld>
            <a:endParaRPr lang="en-US"/>
          </a:p>
        </p:txBody>
      </p:sp>
      <p:sp>
        <p:nvSpPr>
          <p:cNvPr id="6" name="Footer Placeholder 5">
            <a:extLst>
              <a:ext uri="{FF2B5EF4-FFF2-40B4-BE49-F238E27FC236}">
                <a16:creationId xmlns:a16="http://schemas.microsoft.com/office/drawing/2014/main" id="{6055DFE6-3A90-4493-8F11-8F7368361A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6053B-B059-49DE-8F87-DFAEBDCDF87C}"/>
              </a:ext>
            </a:extLst>
          </p:cNvPr>
          <p:cNvSpPr>
            <a:spLocks noGrp="1"/>
          </p:cNvSpPr>
          <p:nvPr>
            <p:ph type="sldNum" sz="quarter" idx="12"/>
          </p:nvPr>
        </p:nvSpPr>
        <p:spPr/>
        <p:txBody>
          <a:bodyPr/>
          <a:lstStyle/>
          <a:p>
            <a:fld id="{23A419DE-6A48-47A0-9810-7BE5CF69DBC2}" type="slidenum">
              <a:rPr lang="en-US" smtClean="0"/>
              <a:t>‹#›</a:t>
            </a:fld>
            <a:endParaRPr lang="en-US"/>
          </a:p>
        </p:txBody>
      </p:sp>
    </p:spTree>
    <p:extLst>
      <p:ext uri="{BB962C8B-B14F-4D97-AF65-F5344CB8AC3E}">
        <p14:creationId xmlns:p14="http://schemas.microsoft.com/office/powerpoint/2010/main" val="311959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C714-5EBD-4548-88E1-A3C40B469F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EC87B6-D401-4A0A-BFB8-C42FBF7DBD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89CF70-7F35-463F-91B1-EEC200A8EF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587678-26D0-4638-8B11-B78CB3C3E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052914-D96A-4719-86A2-5A0E27CA3C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DE2DD-6D60-4163-BD9E-CB1B61961A11}"/>
              </a:ext>
            </a:extLst>
          </p:cNvPr>
          <p:cNvSpPr>
            <a:spLocks noGrp="1"/>
          </p:cNvSpPr>
          <p:nvPr>
            <p:ph type="dt" sz="half" idx="10"/>
          </p:nvPr>
        </p:nvSpPr>
        <p:spPr/>
        <p:txBody>
          <a:bodyPr/>
          <a:lstStyle/>
          <a:p>
            <a:fld id="{0192D9B9-C8B7-49F6-96CF-E06B18AA02C3}" type="datetimeFigureOut">
              <a:rPr lang="en-US" smtClean="0"/>
              <a:t>2/28/2022</a:t>
            </a:fld>
            <a:endParaRPr lang="en-US"/>
          </a:p>
        </p:txBody>
      </p:sp>
      <p:sp>
        <p:nvSpPr>
          <p:cNvPr id="8" name="Footer Placeholder 7">
            <a:extLst>
              <a:ext uri="{FF2B5EF4-FFF2-40B4-BE49-F238E27FC236}">
                <a16:creationId xmlns:a16="http://schemas.microsoft.com/office/drawing/2014/main" id="{59B24FD7-C2E5-4C5B-8C14-13123691DE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049D8F-0C56-49BB-BB57-C22E249A5C7D}"/>
              </a:ext>
            </a:extLst>
          </p:cNvPr>
          <p:cNvSpPr>
            <a:spLocks noGrp="1"/>
          </p:cNvSpPr>
          <p:nvPr>
            <p:ph type="sldNum" sz="quarter" idx="12"/>
          </p:nvPr>
        </p:nvSpPr>
        <p:spPr/>
        <p:txBody>
          <a:bodyPr/>
          <a:lstStyle/>
          <a:p>
            <a:fld id="{23A419DE-6A48-47A0-9810-7BE5CF69DBC2}" type="slidenum">
              <a:rPr lang="en-US" smtClean="0"/>
              <a:t>‹#›</a:t>
            </a:fld>
            <a:endParaRPr lang="en-US"/>
          </a:p>
        </p:txBody>
      </p:sp>
    </p:spTree>
    <p:extLst>
      <p:ext uri="{BB962C8B-B14F-4D97-AF65-F5344CB8AC3E}">
        <p14:creationId xmlns:p14="http://schemas.microsoft.com/office/powerpoint/2010/main" val="248107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59DE-68FC-43C0-B5C7-D494876BA9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AA7937-8C49-45F3-85F7-C8F259FEA9A7}"/>
              </a:ext>
            </a:extLst>
          </p:cNvPr>
          <p:cNvSpPr>
            <a:spLocks noGrp="1"/>
          </p:cNvSpPr>
          <p:nvPr>
            <p:ph type="dt" sz="half" idx="10"/>
          </p:nvPr>
        </p:nvSpPr>
        <p:spPr/>
        <p:txBody>
          <a:bodyPr/>
          <a:lstStyle/>
          <a:p>
            <a:fld id="{0192D9B9-C8B7-49F6-96CF-E06B18AA02C3}" type="datetimeFigureOut">
              <a:rPr lang="en-US" smtClean="0"/>
              <a:t>2/28/2022</a:t>
            </a:fld>
            <a:endParaRPr lang="en-US"/>
          </a:p>
        </p:txBody>
      </p:sp>
      <p:sp>
        <p:nvSpPr>
          <p:cNvPr id="4" name="Footer Placeholder 3">
            <a:extLst>
              <a:ext uri="{FF2B5EF4-FFF2-40B4-BE49-F238E27FC236}">
                <a16:creationId xmlns:a16="http://schemas.microsoft.com/office/drawing/2014/main" id="{7385422C-D5D4-4904-A0A2-E467831175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1C54ED-2609-4F05-8729-365EACD7F558}"/>
              </a:ext>
            </a:extLst>
          </p:cNvPr>
          <p:cNvSpPr>
            <a:spLocks noGrp="1"/>
          </p:cNvSpPr>
          <p:nvPr>
            <p:ph type="sldNum" sz="quarter" idx="12"/>
          </p:nvPr>
        </p:nvSpPr>
        <p:spPr/>
        <p:txBody>
          <a:bodyPr/>
          <a:lstStyle/>
          <a:p>
            <a:fld id="{23A419DE-6A48-47A0-9810-7BE5CF69DBC2}" type="slidenum">
              <a:rPr lang="en-US" smtClean="0"/>
              <a:t>‹#›</a:t>
            </a:fld>
            <a:endParaRPr lang="en-US"/>
          </a:p>
        </p:txBody>
      </p:sp>
    </p:spTree>
    <p:extLst>
      <p:ext uri="{BB962C8B-B14F-4D97-AF65-F5344CB8AC3E}">
        <p14:creationId xmlns:p14="http://schemas.microsoft.com/office/powerpoint/2010/main" val="411416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DA3E24-6AE6-45C5-AA3E-07CE4F908EB4}"/>
              </a:ext>
            </a:extLst>
          </p:cNvPr>
          <p:cNvSpPr>
            <a:spLocks noGrp="1"/>
          </p:cNvSpPr>
          <p:nvPr>
            <p:ph type="dt" sz="half" idx="10"/>
          </p:nvPr>
        </p:nvSpPr>
        <p:spPr/>
        <p:txBody>
          <a:bodyPr/>
          <a:lstStyle/>
          <a:p>
            <a:fld id="{0192D9B9-C8B7-49F6-96CF-E06B18AA02C3}" type="datetimeFigureOut">
              <a:rPr lang="en-US" smtClean="0"/>
              <a:t>2/28/2022</a:t>
            </a:fld>
            <a:endParaRPr lang="en-US"/>
          </a:p>
        </p:txBody>
      </p:sp>
      <p:sp>
        <p:nvSpPr>
          <p:cNvPr id="3" name="Footer Placeholder 2">
            <a:extLst>
              <a:ext uri="{FF2B5EF4-FFF2-40B4-BE49-F238E27FC236}">
                <a16:creationId xmlns:a16="http://schemas.microsoft.com/office/drawing/2014/main" id="{F62717DA-131A-4009-9B84-FEB937C602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D56C82-FA01-48F6-BA40-3607420A59CC}"/>
              </a:ext>
            </a:extLst>
          </p:cNvPr>
          <p:cNvSpPr>
            <a:spLocks noGrp="1"/>
          </p:cNvSpPr>
          <p:nvPr>
            <p:ph type="sldNum" sz="quarter" idx="12"/>
          </p:nvPr>
        </p:nvSpPr>
        <p:spPr/>
        <p:txBody>
          <a:bodyPr/>
          <a:lstStyle/>
          <a:p>
            <a:fld id="{23A419DE-6A48-47A0-9810-7BE5CF69DBC2}" type="slidenum">
              <a:rPr lang="en-US" smtClean="0"/>
              <a:t>‹#›</a:t>
            </a:fld>
            <a:endParaRPr lang="en-US"/>
          </a:p>
        </p:txBody>
      </p:sp>
    </p:spTree>
    <p:extLst>
      <p:ext uri="{BB962C8B-B14F-4D97-AF65-F5344CB8AC3E}">
        <p14:creationId xmlns:p14="http://schemas.microsoft.com/office/powerpoint/2010/main" val="350749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8D262-F086-4CAA-877F-BE64C18B6E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B03EB4-0B0D-41F1-A834-A8637C93C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5E9C74-806D-4385-9E15-FE3153B87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C90617-6D5B-4442-B17E-4D23A950DD9C}"/>
              </a:ext>
            </a:extLst>
          </p:cNvPr>
          <p:cNvSpPr>
            <a:spLocks noGrp="1"/>
          </p:cNvSpPr>
          <p:nvPr>
            <p:ph type="dt" sz="half" idx="10"/>
          </p:nvPr>
        </p:nvSpPr>
        <p:spPr/>
        <p:txBody>
          <a:bodyPr/>
          <a:lstStyle/>
          <a:p>
            <a:fld id="{0192D9B9-C8B7-49F6-96CF-E06B18AA02C3}" type="datetimeFigureOut">
              <a:rPr lang="en-US" smtClean="0"/>
              <a:t>2/28/2022</a:t>
            </a:fld>
            <a:endParaRPr lang="en-US"/>
          </a:p>
        </p:txBody>
      </p:sp>
      <p:sp>
        <p:nvSpPr>
          <p:cNvPr id="6" name="Footer Placeholder 5">
            <a:extLst>
              <a:ext uri="{FF2B5EF4-FFF2-40B4-BE49-F238E27FC236}">
                <a16:creationId xmlns:a16="http://schemas.microsoft.com/office/drawing/2014/main" id="{DC14B50C-86E6-49FE-A547-31E740E2B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467D1-0B1C-4549-84AD-3BF841C45E59}"/>
              </a:ext>
            </a:extLst>
          </p:cNvPr>
          <p:cNvSpPr>
            <a:spLocks noGrp="1"/>
          </p:cNvSpPr>
          <p:nvPr>
            <p:ph type="sldNum" sz="quarter" idx="12"/>
          </p:nvPr>
        </p:nvSpPr>
        <p:spPr/>
        <p:txBody>
          <a:bodyPr/>
          <a:lstStyle/>
          <a:p>
            <a:fld id="{23A419DE-6A48-47A0-9810-7BE5CF69DBC2}" type="slidenum">
              <a:rPr lang="en-US" smtClean="0"/>
              <a:t>‹#›</a:t>
            </a:fld>
            <a:endParaRPr lang="en-US"/>
          </a:p>
        </p:txBody>
      </p:sp>
    </p:spTree>
    <p:extLst>
      <p:ext uri="{BB962C8B-B14F-4D97-AF65-F5344CB8AC3E}">
        <p14:creationId xmlns:p14="http://schemas.microsoft.com/office/powerpoint/2010/main" val="284476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FA69-FECB-49C7-9D83-40FDD5A81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6BDD24-32C5-4DDB-B77D-9B72028CF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F4E25A-F00F-45D0-BCB5-9AF239FD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EC4A5-DD7A-4F88-B707-AC7D73ED90DC}"/>
              </a:ext>
            </a:extLst>
          </p:cNvPr>
          <p:cNvSpPr>
            <a:spLocks noGrp="1"/>
          </p:cNvSpPr>
          <p:nvPr>
            <p:ph type="dt" sz="half" idx="10"/>
          </p:nvPr>
        </p:nvSpPr>
        <p:spPr/>
        <p:txBody>
          <a:bodyPr/>
          <a:lstStyle/>
          <a:p>
            <a:fld id="{0192D9B9-C8B7-49F6-96CF-E06B18AA02C3}" type="datetimeFigureOut">
              <a:rPr lang="en-US" smtClean="0"/>
              <a:t>2/28/2022</a:t>
            </a:fld>
            <a:endParaRPr lang="en-US"/>
          </a:p>
        </p:txBody>
      </p:sp>
      <p:sp>
        <p:nvSpPr>
          <p:cNvPr id="6" name="Footer Placeholder 5">
            <a:extLst>
              <a:ext uri="{FF2B5EF4-FFF2-40B4-BE49-F238E27FC236}">
                <a16:creationId xmlns:a16="http://schemas.microsoft.com/office/drawing/2014/main" id="{9374091B-4205-4F37-8E26-B6D180EA1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293E33-3E98-497E-9401-6AA021E6BF55}"/>
              </a:ext>
            </a:extLst>
          </p:cNvPr>
          <p:cNvSpPr>
            <a:spLocks noGrp="1"/>
          </p:cNvSpPr>
          <p:nvPr>
            <p:ph type="sldNum" sz="quarter" idx="12"/>
          </p:nvPr>
        </p:nvSpPr>
        <p:spPr/>
        <p:txBody>
          <a:bodyPr/>
          <a:lstStyle/>
          <a:p>
            <a:fld id="{23A419DE-6A48-47A0-9810-7BE5CF69DBC2}" type="slidenum">
              <a:rPr lang="en-US" smtClean="0"/>
              <a:t>‹#›</a:t>
            </a:fld>
            <a:endParaRPr lang="en-US"/>
          </a:p>
        </p:txBody>
      </p:sp>
    </p:spTree>
    <p:extLst>
      <p:ext uri="{BB962C8B-B14F-4D97-AF65-F5344CB8AC3E}">
        <p14:creationId xmlns:p14="http://schemas.microsoft.com/office/powerpoint/2010/main" val="408333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55EED6-E163-41BF-9EF2-D281711D69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F97CAC-390B-4B38-97FA-61C58524F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6DA1D-8738-4CCC-9988-01E4646E6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2D9B9-C8B7-49F6-96CF-E06B18AA02C3}" type="datetimeFigureOut">
              <a:rPr lang="en-US" smtClean="0"/>
              <a:t>2/28/2022</a:t>
            </a:fld>
            <a:endParaRPr lang="en-US"/>
          </a:p>
        </p:txBody>
      </p:sp>
      <p:sp>
        <p:nvSpPr>
          <p:cNvPr id="5" name="Footer Placeholder 4">
            <a:extLst>
              <a:ext uri="{FF2B5EF4-FFF2-40B4-BE49-F238E27FC236}">
                <a16:creationId xmlns:a16="http://schemas.microsoft.com/office/drawing/2014/main" id="{16E24666-08EA-4071-9D4B-1745D3AFD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C84800-C83D-4658-B812-62109AEFE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419DE-6A48-47A0-9810-7BE5CF69DBC2}" type="slidenum">
              <a:rPr lang="en-US" smtClean="0"/>
              <a:t>‹#›</a:t>
            </a:fld>
            <a:endParaRPr lang="en-US"/>
          </a:p>
        </p:txBody>
      </p:sp>
    </p:spTree>
    <p:extLst>
      <p:ext uri="{BB962C8B-B14F-4D97-AF65-F5344CB8AC3E}">
        <p14:creationId xmlns:p14="http://schemas.microsoft.com/office/powerpoint/2010/main" val="3599412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4195A7-647A-4404-81AC-9D81E4E07A19}"/>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Islam and The Gospel</a:t>
            </a:r>
          </a:p>
        </p:txBody>
      </p:sp>
      <p:sp>
        <p:nvSpPr>
          <p:cNvPr id="3" name="Content Placeholder 2">
            <a:extLst>
              <a:ext uri="{FF2B5EF4-FFF2-40B4-BE49-F238E27FC236}">
                <a16:creationId xmlns:a16="http://schemas.microsoft.com/office/drawing/2014/main" id="{87F7B650-7832-4E8A-B236-55A12435A7F1}"/>
              </a:ext>
            </a:extLst>
          </p:cNvPr>
          <p:cNvSpPr>
            <a:spLocks noGrp="1"/>
          </p:cNvSpPr>
          <p:nvPr>
            <p:ph idx="1"/>
          </p:nvPr>
        </p:nvSpPr>
        <p:spPr>
          <a:xfrm>
            <a:off x="1137036" y="1968759"/>
            <a:ext cx="11054964" cy="4889237"/>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Adherence to Islam is a violation of the first commandment of God, “Thou shalt have no other gods before me.”</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However, we have good news for all Islamists, Jesus died for that sin too and he calls all Muslims to repent and be forgiven in his holy name.</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0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B177CE-FDFE-4E2B-A426-367240F9C79F}"/>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First Revelation</a:t>
            </a:r>
          </a:p>
        </p:txBody>
      </p:sp>
      <p:sp>
        <p:nvSpPr>
          <p:cNvPr id="3" name="Content Placeholder 2">
            <a:extLst>
              <a:ext uri="{FF2B5EF4-FFF2-40B4-BE49-F238E27FC236}">
                <a16:creationId xmlns:a16="http://schemas.microsoft.com/office/drawing/2014/main" id="{F5311FC9-E8EF-4B05-B549-BF2E9F3DE639}"/>
              </a:ext>
            </a:extLst>
          </p:cNvPr>
          <p:cNvSpPr>
            <a:spLocks noGrp="1"/>
          </p:cNvSpPr>
          <p:nvPr>
            <p:ph idx="1"/>
          </p:nvPr>
        </p:nvSpPr>
        <p:spPr>
          <a:xfrm>
            <a:off x="1137036" y="1819469"/>
            <a:ext cx="10964768" cy="494522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Muhammad receives his first revelation in 610 A.D.: Muhammad claims to receive revelations from Allah through the angel Gabriel</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0" i="0" dirty="0">
                <a:solidFill>
                  <a:schemeClr val="tx1">
                    <a:lumMod val="85000"/>
                    <a:lumOff val="15000"/>
                  </a:schemeClr>
                </a:solidFill>
                <a:latin typeface="Times New Roman" panose="02020603050405020304" pitchFamily="18" charset="0"/>
                <a:cs typeface="Times New Roman" panose="02020603050405020304" pitchFamily="18" charset="0"/>
              </a:rPr>
              <a:t>Muhammad would seclude himself in the cave of Mount Hira and worship three days and nights. He would get food from his family when needed and then return to the cave. He continued to return to Khadijah from time to time until one day the revelation came down to him and the Angel Gabriel (</a:t>
            </a:r>
            <a:r>
              <a:rPr lang="en-US" sz="1800" b="0" i="0" dirty="0" err="1">
                <a:solidFill>
                  <a:schemeClr val="tx1">
                    <a:lumMod val="85000"/>
                    <a:lumOff val="15000"/>
                  </a:schemeClr>
                </a:solidFill>
                <a:latin typeface="Times New Roman" panose="02020603050405020304" pitchFamily="18" charset="0"/>
                <a:cs typeface="Times New Roman" panose="02020603050405020304" pitchFamily="18" charset="0"/>
              </a:rPr>
              <a:t>Jibreel</a:t>
            </a:r>
            <a:r>
              <a:rPr lang="en-US" sz="1800" b="0" i="0" dirty="0">
                <a:solidFill>
                  <a:schemeClr val="tx1">
                    <a:lumMod val="85000"/>
                    <a:lumOff val="15000"/>
                  </a:schemeClr>
                </a:solidFill>
                <a:latin typeface="Times New Roman" panose="02020603050405020304" pitchFamily="18" charset="0"/>
                <a:cs typeface="Times New Roman" panose="02020603050405020304" pitchFamily="18" charset="0"/>
              </a:rPr>
              <a:t>) who appeared to him and said: "Read!" But as Muhammad was illiterate, having never received any instruction in reading or writing, he said to the angel: "I am not a reader." The angel took hold of him and squeezed him as much as he could bear, and then said again: "Read!" The Prophet said: "I am not a reader." The Angel again seized the Prophet and squeezed him and said: "Read! In the Name of your Lord, Who has created (all that exists), has created man from something that clings. Read! And your Lord is the Most Generous, Who has taught (the writing) by the pen, has taught man that which he knew not (Surah 96: 1-5).  </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56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28C7BBC-2D12-40E2-BDBF-7EA9C5699DD3}"/>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Testimony of the Angel Gabriel</a:t>
            </a:r>
          </a:p>
        </p:txBody>
      </p:sp>
      <p:sp>
        <p:nvSpPr>
          <p:cNvPr id="3" name="Content Placeholder 2">
            <a:extLst>
              <a:ext uri="{FF2B5EF4-FFF2-40B4-BE49-F238E27FC236}">
                <a16:creationId xmlns:a16="http://schemas.microsoft.com/office/drawing/2014/main" id="{E0104888-77DA-4C67-989A-5D8A7CC66A5A}"/>
              </a:ext>
            </a:extLst>
          </p:cNvPr>
          <p:cNvSpPr>
            <a:spLocks noGrp="1"/>
          </p:cNvSpPr>
          <p:nvPr>
            <p:ph idx="1"/>
          </p:nvPr>
        </p:nvSpPr>
        <p:spPr>
          <a:xfrm>
            <a:off x="1137036" y="1875453"/>
            <a:ext cx="10927446" cy="4870580"/>
          </a:xfrm>
        </p:spPr>
        <p:txBody>
          <a:bodyPr anchor="ctr">
            <a:normAutofit/>
          </a:bodyPr>
          <a:lstStyle/>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26 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In the sixth month the angel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Gabriel</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was sent from God to a city of Galilee named Nazareth,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27 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to a virgin betrothed to a man whose name was Joseph, of the house of David. And the virgin's name was Mary.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28 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he came to her and said, “Greetings, O favored one, the Lord is with you!”</a:t>
            </a:r>
            <a:r>
              <a:rPr lang="en-US" sz="1800" baseline="30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29 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But she was greatly troubled at the saying, and tried to discern what sort of greeting this might be.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30 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the angel said to her, “Do not be afraid, Mary, for you have found favor with God.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31 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behold, you will conceive in your womb and bear a son, and you shall call his name Jesus.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32 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He will be great and will be called the Son of the Most High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Muhammad denied that God had a Son</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And the Lord God will give to him the throne of his father David,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33 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he will reign over the house of Jacob forever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because he is God</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and of his kingdom there will be no end (Luke 1: 26-33).”</a:t>
            </a:r>
            <a:endPar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“But even if we or an angel from heaven should preach a gospel other than the one we preached to you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that Jesus died for your sins</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let him be eternally condemned (Galatians 1:8)!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Muhammad’s message was that there is no God but Allah and Muhammad is his prophet.  This is a different Gospel.</a:t>
            </a: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110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03DAF5-735F-4DB5-8E97-D158477524DC}"/>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Comforter</a:t>
            </a:r>
          </a:p>
        </p:txBody>
      </p:sp>
      <p:sp>
        <p:nvSpPr>
          <p:cNvPr id="3" name="Content Placeholder 2">
            <a:extLst>
              <a:ext uri="{FF2B5EF4-FFF2-40B4-BE49-F238E27FC236}">
                <a16:creationId xmlns:a16="http://schemas.microsoft.com/office/drawing/2014/main" id="{4F84DAB1-14BD-4263-B19F-A60EE083C50C}"/>
              </a:ext>
            </a:extLst>
          </p:cNvPr>
          <p:cNvSpPr>
            <a:spLocks noGrp="1"/>
          </p:cNvSpPr>
          <p:nvPr>
            <p:ph idx="1"/>
          </p:nvPr>
        </p:nvSpPr>
        <p:spPr>
          <a:xfrm>
            <a:off x="1137036" y="1931437"/>
            <a:ext cx="10908784" cy="4814596"/>
          </a:xfrm>
        </p:spPr>
        <p:txBody>
          <a:bodyPr anchor="ctr">
            <a:normAutofit/>
          </a:bodyPr>
          <a:lstStyle/>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15 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“If you love me, you will keep my commandments.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16 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I will ask the Father, and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he will give you another Helper, to be with you forever,</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17 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even the Spirit of truth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th</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e Holy Spirit who testifies about Jesus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whom the world cannot receive, because it neither sees him nor knows him. You know him, for he dwells with you and will be in you (John 14: 14-17).</a:t>
            </a:r>
            <a:endPar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25 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“These things I have spoken to you while I am still with you.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26 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But the Helper, the Holy Spirit, whom the Father will send in my name, he will teach you all things and bring to your remembrance all that I have said to you (John 14: 25-26).</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Muhammad was thought by Muslims to be “the comforter” who was predicted by Christ according to Ibn </a:t>
            </a:r>
            <a:r>
              <a:rPr lang="en-US" sz="1800" b="1" i="0" dirty="0" err="1">
                <a:solidFill>
                  <a:schemeClr val="tx1">
                    <a:lumMod val="85000"/>
                    <a:lumOff val="15000"/>
                  </a:schemeClr>
                </a:solidFill>
                <a:effectLst/>
                <a:latin typeface="Times New Roman" panose="02020603050405020304" pitchFamily="18" charset="0"/>
                <a:cs typeface="Times New Roman" panose="02020603050405020304" pitchFamily="18" charset="0"/>
              </a:rPr>
              <a:t>Ishaq</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 pg. 104.  Howev</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er, Muhammad believed that Gabriel was the Holy Spirit (Ibn </a:t>
            </a:r>
            <a:r>
              <a:rPr lang="en-US" sz="1800" b="1" dirty="0" err="1">
                <a:solidFill>
                  <a:schemeClr val="tx1">
                    <a:lumMod val="85000"/>
                    <a:lumOff val="15000"/>
                  </a:schemeClr>
                </a:solidFill>
                <a:latin typeface="Times New Roman" panose="02020603050405020304" pitchFamily="18" charset="0"/>
                <a:cs typeface="Times New Roman" panose="02020603050405020304" pitchFamily="18" charset="0"/>
              </a:rPr>
              <a:t>Ishaq</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 pg. 255).</a:t>
            </a:r>
            <a:endPar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Therefore I tell you, every sin and blasphemy will be forgiven people, but the blasphemy against the Spirit will not be forgiven.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32 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whoever speaks a word against the Son of Man will be forgiven, but whoever speaks against the Holy Spirit will not be forgiven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woe to those who call good evil and evil good (Isaiah 5:20),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either in this age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the church age)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or in the age to come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th</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e Millennium</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(Matthew 12: 31-32).</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Those who become Muslims do not receive the Holy Spirit, they receive a different spirit.</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46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F3DAA4-BA7D-42DD-B527-D59D98517B03}"/>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Public Preaching</a:t>
            </a:r>
          </a:p>
        </p:txBody>
      </p:sp>
      <p:sp>
        <p:nvSpPr>
          <p:cNvPr id="3" name="Content Placeholder 2">
            <a:extLst>
              <a:ext uri="{FF2B5EF4-FFF2-40B4-BE49-F238E27FC236}">
                <a16:creationId xmlns:a16="http://schemas.microsoft.com/office/drawing/2014/main" id="{3538788A-A03E-4F02-A584-7B52A46ED328}"/>
              </a:ext>
            </a:extLst>
          </p:cNvPr>
          <p:cNvSpPr>
            <a:spLocks noGrp="1"/>
          </p:cNvSpPr>
          <p:nvPr>
            <p:ph idx="1"/>
          </p:nvPr>
        </p:nvSpPr>
        <p:spPr>
          <a:xfrm>
            <a:off x="1137036" y="1810139"/>
            <a:ext cx="10983429" cy="496388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Beginning of writing and preaching of Koran: “Proclaim what you have been ordered and turn aside from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the Polytheists (Christians and pagans)</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117)… Three years had elapsed (613 A.D.) from the time that the apostle concealed his state until God commanded him to publish his religion…When these words “Warn thy family’, thy nearest relations, came down to the apostle he called me and said, “God has ordered me to warn my family… I know that when I made this message known to them I should meet with great unpleasantness…Gabriel came to me and told me that if I do not do what I was ordered my Lord would punish me…</a:t>
            </a:r>
          </a:p>
          <a:p>
            <a:pPr marL="0" indent="0">
              <a:buNone/>
            </a:pP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At that time there was g</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reat resistance to Muhammad’s message due to polytheists being told their gods were false, thereby insulting their fathers (honor culture) and their religion.  Muhammad was protected by his uncle Abu Talib who was of high standing.</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Most Meccans ignored and mocked Muhammad, though a few became his followers.  There were three main groups of early converts to Islam: younger brothers and sons of great merchants; people who had fallen out of the first rank in their tribe or failed to attain it; and the weak, mostly unprotected foreigners.</a:t>
            </a:r>
          </a:p>
          <a:p>
            <a:pPr marL="0" indent="0">
              <a:buNone/>
            </a:pP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Muhammad came to believe that he was the final prophet of the Jews and the Christians by 614 A.D.</a:t>
            </a:r>
            <a:endPar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20 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But the prophet who presumes to speak a word in my name (Yahweh/Jehovah) that I have not commanded him to speak, or</a:t>
            </a:r>
            <a:r>
              <a:rPr lang="en-US" sz="1800" baseline="30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who speaks in the name of other gods, that same prophet shall die (Deuteronomy 18: 20).’</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7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9D670B-8E52-4416-8FBF-D05E96B0C58B}"/>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Daughters of Allah</a:t>
            </a:r>
          </a:p>
        </p:txBody>
      </p:sp>
      <p:sp>
        <p:nvSpPr>
          <p:cNvPr id="3" name="Content Placeholder 2">
            <a:extLst>
              <a:ext uri="{FF2B5EF4-FFF2-40B4-BE49-F238E27FC236}">
                <a16:creationId xmlns:a16="http://schemas.microsoft.com/office/drawing/2014/main" id="{D87C6F92-20CE-44EE-BAE5-68668BF18639}"/>
              </a:ext>
            </a:extLst>
          </p:cNvPr>
          <p:cNvSpPr>
            <a:spLocks noGrp="1"/>
          </p:cNvSpPr>
          <p:nvPr>
            <p:ph idx="1"/>
          </p:nvPr>
        </p:nvSpPr>
        <p:spPr>
          <a:xfrm>
            <a:off x="1137034" y="1737360"/>
            <a:ext cx="10974101" cy="5027333"/>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The first message of Muhammad: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Bear witness that there is no god but Allah alone without associate, and disavow al-Lat and al-Uzza, and renounce rivals</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115).  Muhammad renounced these ‘daughters of Allah,’ who were worshipped in pre-Islamic Arabia along with Allah.</a:t>
            </a:r>
          </a:p>
          <a:p>
            <a:pPr marL="0" indent="0">
              <a:buNone/>
            </a:pP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However,</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Muhammad received a revelation (Sura 53:19-22) venerating the daughters of Allah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165-166) to end the hostility of his detractors.  He proclaimed,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Have ye thought upon al-Lat and al-Uzza and Manat, the third, the other (the three daughters of Allah in pre-Islamic Arabia)?  (Sura 53:19,20). These are the exalted cranes (intermediaries) whose intercession is to be hoped for.  </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(After the polytheists heard Muhammad say this) Then the people dispersed and Quraysh went out, delighted at what had been said about their gods saying, ‘Muhammad has spoken of our gods in splendid fashion.  He alleged in what he read that they are the exalted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Gharaniq</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whose intersession is approved…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05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13782DD-8E7D-4D42-B619-8D9D001B3CBF}"/>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Daughters of Allah cont.</a:t>
            </a:r>
          </a:p>
        </p:txBody>
      </p:sp>
      <p:sp>
        <p:nvSpPr>
          <p:cNvPr id="3" name="Content Placeholder 2">
            <a:extLst>
              <a:ext uri="{FF2B5EF4-FFF2-40B4-BE49-F238E27FC236}">
                <a16:creationId xmlns:a16="http://schemas.microsoft.com/office/drawing/2014/main" id="{E7808BC8-B660-4278-B950-5238897628B7}"/>
              </a:ext>
            </a:extLst>
          </p:cNvPr>
          <p:cNvSpPr>
            <a:spLocks noGrp="1"/>
          </p:cNvSpPr>
          <p:nvPr>
            <p:ph idx="1"/>
          </p:nvPr>
        </p:nvSpPr>
        <p:spPr>
          <a:xfrm>
            <a:off x="1137036" y="1856793"/>
            <a:ext cx="10946107" cy="4898570"/>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Then Gabriel came to the apostle and said, “What have you done, Muhammad?”…So God annulled what Satan had suggested…  Muhammad w</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as corrected by “Gabriel” because this was from Satan rather than God and had to renounce them again.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According to Ibn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Ishaq</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this ‘revelation’ was put upon Muhammad’s tongue by Satan</a:t>
            </a:r>
            <a:endPar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4 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For if someone comes and proclaims another Jesus than the one we proclaimed, or if you receive a different spirit from the one you received, or if you accept a different gospel from the one you accepted, you put up with it readily enough…</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13 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For such men are false apostles, deceitful workmen, disguising themselves as apostles of Christ.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14 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no wonder, for even Satan disguises himself as an angel of light.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15 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So it is no surprise if his servants, also, disguise themselves as servants of righteousness. Their end will correspond to their deeds (II Corinthians 11: 4…13-15).</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7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002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18EA69-169F-4F0E-BEFB-902D0B4ADB0A}"/>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Muhammad Preaches Peace</a:t>
            </a:r>
          </a:p>
        </p:txBody>
      </p:sp>
      <p:sp>
        <p:nvSpPr>
          <p:cNvPr id="3" name="Content Placeholder 2">
            <a:extLst>
              <a:ext uri="{FF2B5EF4-FFF2-40B4-BE49-F238E27FC236}">
                <a16:creationId xmlns:a16="http://schemas.microsoft.com/office/drawing/2014/main" id="{2A895FB7-CC07-4B58-8E9E-3B3AEAE651E2}"/>
              </a:ext>
            </a:extLst>
          </p:cNvPr>
          <p:cNvSpPr>
            <a:spLocks noGrp="1"/>
          </p:cNvSpPr>
          <p:nvPr>
            <p:ph idx="1"/>
          </p:nvPr>
        </p:nvSpPr>
        <p:spPr>
          <a:xfrm>
            <a:off x="1137034" y="1737360"/>
            <a:ext cx="10983431" cy="512063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Tolerance and Peace (614 – 622): Sura 109:1-6 (no compulsion in religion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256))—fight only in self-defense of Mecca.  Muhammad heavily persecuted and ridiculed with satirical verses due to his numerous changes to the biblical narrative of the Scriptures.</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Say: O disbelievers!  I worship not that which ye worship;  Nor worship ye that which I worship.</a:t>
            </a:r>
            <a:b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I shall not worship that which ye worship.  Nor will ye worship that which I worship.</a:t>
            </a:r>
            <a:b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Unto you your religion, and unto me my religion.</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Do you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Jews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find in what he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Gabriel</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has sent down to you that you should believe in Muhammad?  If you do not find that in your Scripture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the Old Testament</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then, there is no compulsion upon you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You do not have to believe what I say if you cannot find it in the Old Testament</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(Ibn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Ishaq</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pg. 256).</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Among those people concerning whom the Quran came down, especially the rabbis and unbelieving Jews who used to ask him questions and annoy him in confusing truth and falsehood (Ibn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Ishaq</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pg. 256).  The Jews would ridicule Muhammad due to proclaiming things that came from the angel Gabriel that were contrary to the Old Testament.  This ridicule would eventually cost them their lives.</a:t>
            </a:r>
            <a:br>
              <a:rPr lang="en-US" sz="1300" dirty="0">
                <a:solidFill>
                  <a:schemeClr val="tx1">
                    <a:lumMod val="85000"/>
                    <a:lumOff val="15000"/>
                  </a:schemeClr>
                </a:solidFill>
              </a:rPr>
            </a:br>
            <a:endParaRPr lang="en-US" sz="13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1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11BAA7-03EF-465C-887A-95CAC11E6CD8}"/>
              </a:ext>
            </a:extLst>
          </p:cNvPr>
          <p:cNvSpPr>
            <a:spLocks noGrp="1"/>
          </p:cNvSpPr>
          <p:nvPr>
            <p:ph type="title"/>
          </p:nvPr>
        </p:nvSpPr>
        <p:spPr>
          <a:xfrm>
            <a:off x="1137036" y="548640"/>
            <a:ext cx="9543405" cy="1188720"/>
          </a:xfrm>
        </p:spPr>
        <p:txBody>
          <a:bodyPr>
            <a:normAutofit/>
          </a:bodyPr>
          <a:lstStyle/>
          <a:p>
            <a:r>
              <a:rPr lang="en-US" dirty="0">
                <a:solidFill>
                  <a:schemeClr val="tx1">
                    <a:lumMod val="85000"/>
                    <a:lumOff val="15000"/>
                  </a:schemeClr>
                </a:solidFill>
              </a:rPr>
              <a:t>Muhammad Marries Aisha</a:t>
            </a:r>
          </a:p>
        </p:txBody>
      </p:sp>
      <p:sp>
        <p:nvSpPr>
          <p:cNvPr id="3" name="Content Placeholder 2">
            <a:extLst>
              <a:ext uri="{FF2B5EF4-FFF2-40B4-BE49-F238E27FC236}">
                <a16:creationId xmlns:a16="http://schemas.microsoft.com/office/drawing/2014/main" id="{7D771942-E079-4074-B424-6D426428B12A}"/>
              </a:ext>
            </a:extLst>
          </p:cNvPr>
          <p:cNvSpPr>
            <a:spLocks noGrp="1"/>
          </p:cNvSpPr>
          <p:nvPr>
            <p:ph idx="1"/>
          </p:nvPr>
        </p:nvSpPr>
        <p:spPr>
          <a:xfrm>
            <a:off x="1137036" y="1576874"/>
            <a:ext cx="11054964" cy="5281126"/>
          </a:xfrm>
        </p:spPr>
        <p:txBody>
          <a:bodyPr anchor="ctr">
            <a:normAutofit/>
          </a:bodyPr>
          <a:lstStyle/>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Aisha was just six years old when she was betrothed to Muhammad, himself almost 50 </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(in the year 619)</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and only nine when the marriage was consummated. They base this on a saying attributed to Aisha herself (Sahih Bukhari volume 5, book 58, number 234), and the debate on this issue is further complicated by the fact that some Muslims believe this to be a historically accurate account. </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rtl="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 Quran, in chapter 4 verse 3, states, that a Muslim is allowed to marry a maximum of only four wives. Another verse in the Quran makes the prophet Muhammad an exception to this rule. In Surah 33 verse 52:</a:t>
            </a:r>
          </a:p>
          <a:p>
            <a:pPr marL="0" indent="0" rtl="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“It is not lawful for thee to marry more women after this, nor to change them for other wives, even though their beauty attract thee, except any thy right hand should possess as hand maidens and God doth watch over all things ”.</a:t>
            </a:r>
          </a:p>
          <a:p>
            <a:pPr marL="0" indent="0" rtl="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This verse clearly gives prophet Muhammad the permission to keep all his previous wives but prohibits him to marry any more women</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However, he was free to fornicate with those women whom hi</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s right hand possessed i.e., slave girls.</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0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056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9D7ACE-DB88-4C2A-AA3F-D859E3CAAD12}"/>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Adultery: Having More Than One Wife</a:t>
            </a:r>
          </a:p>
        </p:txBody>
      </p:sp>
      <p:sp>
        <p:nvSpPr>
          <p:cNvPr id="3" name="Content Placeholder 2">
            <a:extLst>
              <a:ext uri="{FF2B5EF4-FFF2-40B4-BE49-F238E27FC236}">
                <a16:creationId xmlns:a16="http://schemas.microsoft.com/office/drawing/2014/main" id="{4C7CDD79-7215-489F-94C1-FE5E30503DD1}"/>
              </a:ext>
            </a:extLst>
          </p:cNvPr>
          <p:cNvSpPr>
            <a:spLocks noGrp="1"/>
          </p:cNvSpPr>
          <p:nvPr>
            <p:ph idx="1"/>
          </p:nvPr>
        </p:nvSpPr>
        <p:spPr>
          <a:xfrm>
            <a:off x="1137034" y="1737361"/>
            <a:ext cx="10936778" cy="5008672"/>
          </a:xfrm>
        </p:spPr>
        <p:txBody>
          <a:bodyPr anchor="ctr">
            <a:normAutofit/>
          </a:bodyPr>
          <a:lstStyle/>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9 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Or do you not know that the unrighteous</a:t>
            </a:r>
            <a:r>
              <a:rPr lang="en-US" sz="1800" baseline="30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will not inherit the kingdom of God? Do not be deceived: neither the sexually immoral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fornicators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nor idolaters,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nor adulterers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nor men who practice homosexuality,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10 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nor thieves, nor the greedy, nor drunkards, nor revilers, nor swindlers will inherit the kingdom of God.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11 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such were some of you. But you were washed, you were sanctified, you were justified in the name of the Lord Jesus Christ and by the Spirit of our God (I Corinthians 6: 9-11).</a:t>
            </a:r>
          </a:p>
          <a:p>
            <a:pPr marL="0" indent="0" rtl="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Thou shall not commit adultery (Exodus 20:14).  Those who have more than one wife commit adultery.  David had more than one wife (times of ignorance – Acts 17:30) but he was not indwelt by the Holy Spirit (John 7:39).</a:t>
            </a:r>
          </a:p>
          <a:p>
            <a:pPr marL="0" indent="0" rtl="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But because of the temptation to sexual immorality, each man should have his own wife and each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woman</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her own husband (I Corinthians 7:2).</a:t>
            </a:r>
          </a:p>
          <a:p>
            <a:pPr marL="0" indent="0" rtl="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9 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Or do you not know that the unrighteous</a:t>
            </a:r>
            <a:r>
              <a:rPr lang="en-US" sz="1800" baseline="30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will not inherit the kingdom of God? Do not be deceived: neither the sexually immoral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fornicators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nor idolaters,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nor adulterers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nor men who practice homosexuality,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10 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nor thieves, nor the greedy, nor drunkards, nor revilers, nor swindlers will inherit the kingdom of God.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11 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such were some of you. But you were washed, you were sanctified, you were justified in the name of the Lord Jesus Christ and by the Spirit of our God (I Corinthians 6: 9-11).</a:t>
            </a:r>
          </a:p>
          <a:p>
            <a:pPr marL="0" indent="0">
              <a:buNone/>
            </a:pPr>
            <a:endParaRPr lang="en-US" sz="1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7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47479D-D94C-43D2-AD8E-844B832BA115}"/>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Muhammad’s Assent Into Heaven</a:t>
            </a:r>
          </a:p>
        </p:txBody>
      </p:sp>
      <p:sp>
        <p:nvSpPr>
          <p:cNvPr id="3" name="Content Placeholder 2">
            <a:extLst>
              <a:ext uri="{FF2B5EF4-FFF2-40B4-BE49-F238E27FC236}">
                <a16:creationId xmlns:a16="http://schemas.microsoft.com/office/drawing/2014/main" id="{F8F52A35-9DB7-4140-BF88-6D699729C2EA}"/>
              </a:ext>
            </a:extLst>
          </p:cNvPr>
          <p:cNvSpPr>
            <a:spLocks noGrp="1"/>
          </p:cNvSpPr>
          <p:nvPr>
            <p:ph idx="1"/>
          </p:nvPr>
        </p:nvSpPr>
        <p:spPr>
          <a:xfrm>
            <a:off x="1137036" y="1856793"/>
            <a:ext cx="11054964" cy="4926562"/>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Assent into Heaven: Muhammad claims to have gone to Jerusalem’s temple and met with Abraham, Moses and Jesus and prayed with them.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“Glory be to Him, who carried His servant by night from the Holy Mosque to the Further Mosque the precincts of which We have blessed, that We might show him some of Our signs. He is the All-hearing, the All-seeing (Sura 17:1).”</a:t>
            </a:r>
            <a:endPar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Mi’raj</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The Apostle and Gabriel went their way until they arrived at the temple at Jerusalem.  There he found Abraham, Moses and Jesus among a company of the prophets. The Apostle acted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Muhammad</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as their imam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Priest</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in prayer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182). </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12 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And there is salvation in no one else, for there is no other name under heaven given among men by which we must be saved (Acts 4:12).”  Muhammad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could never act as a Priest to Jesus.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857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34BD29-4107-4AAC-A188-78B67FAAC41F}"/>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Islam vs. Jesus</a:t>
            </a:r>
          </a:p>
        </p:txBody>
      </p:sp>
      <p:sp>
        <p:nvSpPr>
          <p:cNvPr id="3" name="Content Placeholder 2">
            <a:extLst>
              <a:ext uri="{FF2B5EF4-FFF2-40B4-BE49-F238E27FC236}">
                <a16:creationId xmlns:a16="http://schemas.microsoft.com/office/drawing/2014/main" id="{E7AE09A7-EE9A-49DA-BECC-D294B7799A3A}"/>
              </a:ext>
            </a:extLst>
          </p:cNvPr>
          <p:cNvSpPr>
            <a:spLocks noGrp="1"/>
          </p:cNvSpPr>
          <p:nvPr>
            <p:ph idx="1"/>
          </p:nvPr>
        </p:nvSpPr>
        <p:spPr>
          <a:xfrm>
            <a:off x="1137036" y="2034073"/>
            <a:ext cx="10974099" cy="4749282"/>
          </a:xfrm>
        </p:spPr>
        <p:txBody>
          <a:bodyPr anchor="ctr">
            <a:normAutofit/>
          </a:bodyPr>
          <a:lstStyle/>
          <a:p>
            <a:pPr marL="0" indent="0">
              <a:buNone/>
            </a:pP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“Whoever believes in the Son has eternal life, but whoever rejects the Son will not see life, for God’s wrath remains on him (John 3:36).”</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say: Praise be to Allah, Who hath not taken unto Himself a son, and Who hath no partner in the Sovereignty, nor hath He any protecting friend through dependence. And magnify Him with all magnificence (Sura 17:111).</a:t>
            </a:r>
          </a:p>
          <a:p>
            <a:pPr marL="0" indent="0">
              <a:buNone/>
            </a:pP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“For if someone comes to you and preaches a Jesus other than the Jesus we preached (the Isa of Islam), or if you receive a different spirit (not the Holy Spirit) from the one you received (no Holy Spirit in Islam), you put up with it easily enough (this person’s mind is led astray from a sincere and pure devotion to Christ and should be cast from the church (II Corinthians 11:4).”</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We believe in Allah, and the revelation given to us, and to Abraham,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Isma’il</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Isaac, Jacob, and the Tribes, and that given to Moses and Jesus, and that given to (all) prophets from their Lord: We make no difference between one and another of them . . . (Sura 2:136).</a:t>
            </a:r>
          </a:p>
          <a:p>
            <a:pPr marL="0" indent="0">
              <a:buNone/>
            </a:pPr>
            <a:endParaRPr lang="en-US" sz="1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806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C3F3B4B-E039-4682-A1D6-E22505520BE3}"/>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Hell</a:t>
            </a:r>
          </a:p>
        </p:txBody>
      </p:sp>
      <p:sp>
        <p:nvSpPr>
          <p:cNvPr id="3" name="Content Placeholder 2">
            <a:extLst>
              <a:ext uri="{FF2B5EF4-FFF2-40B4-BE49-F238E27FC236}">
                <a16:creationId xmlns:a16="http://schemas.microsoft.com/office/drawing/2014/main" id="{6293109C-E382-44A0-B0D0-3026B6F60F2B}"/>
              </a:ext>
            </a:extLst>
          </p:cNvPr>
          <p:cNvSpPr>
            <a:spLocks noGrp="1"/>
          </p:cNvSpPr>
          <p:nvPr>
            <p:ph idx="1"/>
          </p:nvPr>
        </p:nvSpPr>
        <p:spPr>
          <a:xfrm>
            <a:off x="1137034" y="1737361"/>
            <a:ext cx="10936778" cy="5045994"/>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Muhammad’s view of Hell includes the following: (1) Adam reviews his offspring and reacts with disgust or joy, (2) Men with lips like camels thrust fire stones in their mouths which come out of their posteriors for taking the wealth of orphans, (3) those who follow the way of Pharaoh (Usurers) (Sura 40:49) are trampled by camels, (4) men eating stinking meat as punishment for going after women who God has forbidden, (5) women hanging by their breasts for bearing bastards who are not their husbands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186).</a:t>
            </a:r>
          </a:p>
          <a:p>
            <a:pPr marL="0" indent="0">
              <a:buNone/>
            </a:pPr>
            <a:endPar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Lo! Those who disbelieve Our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Muhammad’s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revelations, We shall expose them to the Fire. As often as their skins are consumed We shall exchange them for fresh skins that they may taste the torment (Sura 4:56). </a:t>
            </a:r>
          </a:p>
          <a:p>
            <a:pPr marL="0" indent="0">
              <a:buNone/>
            </a:pPr>
            <a:endPar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If thou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couldst</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see how the angels receive those who disbelieve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Muhammad</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smiting faces and their backs and (saying): Taste the punishment of burning (Sura 8:50!)</a:t>
            </a:r>
            <a:endParaRPr lang="en-US" sz="1800"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132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9A54EB-35D3-47B3-BF06-D56CD5F66622}"/>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Hell cont.</a:t>
            </a:r>
          </a:p>
        </p:txBody>
      </p:sp>
      <p:sp>
        <p:nvSpPr>
          <p:cNvPr id="3" name="Content Placeholder 2">
            <a:extLst>
              <a:ext uri="{FF2B5EF4-FFF2-40B4-BE49-F238E27FC236}">
                <a16:creationId xmlns:a16="http://schemas.microsoft.com/office/drawing/2014/main" id="{851CFB92-43B4-4CA9-BD51-F74223F72017}"/>
              </a:ext>
            </a:extLst>
          </p:cNvPr>
          <p:cNvSpPr>
            <a:spLocks noGrp="1"/>
          </p:cNvSpPr>
          <p:nvPr>
            <p:ph idx="1"/>
          </p:nvPr>
        </p:nvSpPr>
        <p:spPr>
          <a:xfrm>
            <a:off x="1137034" y="1737360"/>
            <a:ext cx="11054966" cy="5120635"/>
          </a:xfrm>
        </p:spPr>
        <p:txBody>
          <a:bodyPr anchor="ctr">
            <a:normAutofit/>
          </a:bodyPr>
          <a:lstStyle/>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But as for those who disbelieve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Muhammad</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garments of fire will be cut out for them; boiling fluid will be poured down on their heads, Whereby that which is in their bellies, and their skins too, will be melted; And for them are hooked rods of iron. Whenever, in their anguish, they would go forth from thence they are driven back therein and (it is said unto them): Taste the doom of burning (Sura 22:19-22). </a:t>
            </a:r>
          </a:p>
          <a:p>
            <a:pPr marL="0" indent="0">
              <a:buNone/>
            </a:pPr>
            <a:endParaRPr lang="en-US" sz="1800"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28 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do not fear those who kill the body but cannot kill the soul. Rather fear him who can destroy both soul and body in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the fires of</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hell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gloomy darkness – II Peter 2:4</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29 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Are not two sparrows sold for a penny? And not one of them will fall to the ground apart from your Father.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30 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But even the hairs of your head are all numbered.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31 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Fear not, therefore; you are of more value than many sparrows.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32 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So everyone who acknowledges me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Jesus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before men, I also will acknowledge before my Father who is in heaven,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33 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but whoever denies me before men, I also will deny before my Father who is in heaven (Matthew 10: 28-33).</a:t>
            </a:r>
          </a:p>
          <a:p>
            <a:pPr marL="0" indent="0">
              <a:buNone/>
            </a:pPr>
            <a:endParaRPr lang="en-US" sz="1800" u="none" strike="noStrike"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Hell is a holding place for those who are doomed, their fate is the Lake of fire (Revelation 20:15).</a:t>
            </a:r>
            <a:endParaRPr lang="en-US" sz="1800" b="0" i="0" u="none" strike="noStrike"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endParaRPr lang="en-US" sz="16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162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79D1B3-91E8-4A81-973C-193B33D1C3FE}"/>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Muhammad Driven From Mecca</a:t>
            </a:r>
          </a:p>
        </p:txBody>
      </p:sp>
      <p:sp>
        <p:nvSpPr>
          <p:cNvPr id="3" name="Content Placeholder 2">
            <a:extLst>
              <a:ext uri="{FF2B5EF4-FFF2-40B4-BE49-F238E27FC236}">
                <a16:creationId xmlns:a16="http://schemas.microsoft.com/office/drawing/2014/main" id="{836FD032-7705-457B-BC92-2B56C0B13BF4}"/>
              </a:ext>
            </a:extLst>
          </p:cNvPr>
          <p:cNvSpPr>
            <a:spLocks noGrp="1"/>
          </p:cNvSpPr>
          <p:nvPr>
            <p:ph idx="1"/>
          </p:nvPr>
        </p:nvSpPr>
        <p:spPr>
          <a:xfrm>
            <a:off x="1137034" y="1737360"/>
            <a:ext cx="10936778" cy="5036663"/>
          </a:xfrm>
        </p:spPr>
        <p:txBody>
          <a:bodyPr anchor="ctr">
            <a:normAutofit/>
          </a:bodyPr>
          <a:lstStyle/>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In 622, Muhammad was driven out of Mecca after several years of preaching because his message looked to eliminate the pagan religions popular among the Arab leadership in Mecca. Muhammad journeyed, Hijrah, to Medina, 200 miles to the north. Medina was the rival city of Mecca, and the teachings of the prophet Muhammad were more openly accepted there. (Backman, 286)</a:t>
            </a:r>
          </a:p>
          <a:p>
            <a:pPr marL="0" indent="0">
              <a:buNone/>
            </a:pPr>
            <a:endPar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Previous peaceful verses ‘abrogated</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800" b="0" i="0" dirty="0">
                <a:solidFill>
                  <a:schemeClr val="tx1">
                    <a:lumMod val="85000"/>
                    <a:lumOff val="15000"/>
                  </a:schemeClr>
                </a:solidFill>
                <a:effectLst/>
                <a:latin typeface="Georgia" panose="02040502050405020303" pitchFamily="18" charset="0"/>
              </a:rPr>
              <a:t>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We do not abrogate a verse or cause it to be forgotten except that We bring forth [one] better than it or similar to it. Do you not know that Allah is over all things competent (Sura 2: 106)?</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God is not man, that he should lie,</a:t>
            </a:r>
            <a:b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or a son of man, that he should change his mind</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t>
            </a:r>
            <a:b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Has he said, and will he not do it?</a:t>
            </a:r>
            <a:b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b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Or has he spoken, and will he not fulfill it (Numbers 23:19)?</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73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D010DB-5AF3-4FCB-8A5E-FD53FB39722C}"/>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Allah Issues the Order to Fight</a:t>
            </a:r>
          </a:p>
        </p:txBody>
      </p:sp>
      <p:sp>
        <p:nvSpPr>
          <p:cNvPr id="3" name="Content Placeholder 2">
            <a:extLst>
              <a:ext uri="{FF2B5EF4-FFF2-40B4-BE49-F238E27FC236}">
                <a16:creationId xmlns:a16="http://schemas.microsoft.com/office/drawing/2014/main" id="{6B076788-C253-4EA5-8F09-473DB845C5B2}"/>
              </a:ext>
            </a:extLst>
          </p:cNvPr>
          <p:cNvSpPr>
            <a:spLocks noGrp="1"/>
          </p:cNvSpPr>
          <p:nvPr>
            <p:ph idx="1"/>
          </p:nvPr>
        </p:nvSpPr>
        <p:spPr>
          <a:xfrm>
            <a:off x="1287624" y="1737360"/>
            <a:ext cx="10904376" cy="5027333"/>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Allah orders Muhammad to Fight (622 A.D.):. The Apostle had not been given permission to fight or allowed to shed blood.  He had simply been ordered to call men to God and to </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endure insult and forgive the ignorant. Allah only allowed him to fight because they had been unjustly treated in Mecca while their sole offense against men had been that they worship god…so god sent this message down to Muhammad, “Fight them (unbelievers) so that there will be no more seduction (until god alone is worshipped </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212-213)).  This revelation led to numerous war verses:</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They wish you would disbelieve as they disbelieved so you would be alike. So do not take from among them allies until they emigrate for the cause of Allah. But if they turn away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from Allah</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then </a:t>
            </a:r>
            <a:r>
              <a:rPr lang="en-US" sz="1800" i="0" dirty="0">
                <a:solidFill>
                  <a:schemeClr val="tx1">
                    <a:lumMod val="85000"/>
                    <a:lumOff val="15000"/>
                  </a:schemeClr>
                </a:solidFill>
                <a:effectLst/>
                <a:latin typeface="Times New Roman" panose="02020603050405020304" pitchFamily="18" charset="0"/>
                <a:cs typeface="Times New Roman" panose="02020603050405020304" pitchFamily="18" charset="0"/>
              </a:rPr>
              <a:t>seize them and kill them wherever you find them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take not from among them any ally or helper. – Sura 4:89</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(Remember) when your Lord revealed to the angels, "Verily, I am with you, so keep firm those who have believed. I will cast terror into the hearts of those who have disbelieved, so strike them over the necks, and smite over all their fingers and toes (Sura 8:12). ‘</a:t>
            </a:r>
          </a:p>
          <a:p>
            <a:pPr marL="0" indent="0">
              <a:buNone/>
            </a:pPr>
            <a:endParaRPr lang="en-US" sz="160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endParaRPr lang="en-US"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378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1CA71DA-EC55-439C-B401-882374D36057}"/>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Allah Issues the Order to Fight cont.</a:t>
            </a:r>
          </a:p>
        </p:txBody>
      </p:sp>
      <p:sp>
        <p:nvSpPr>
          <p:cNvPr id="3" name="Content Placeholder 2">
            <a:extLst>
              <a:ext uri="{FF2B5EF4-FFF2-40B4-BE49-F238E27FC236}">
                <a16:creationId xmlns:a16="http://schemas.microsoft.com/office/drawing/2014/main" id="{AACD37A5-D7C0-4961-BB3E-4AC2482F5D77}"/>
              </a:ext>
            </a:extLst>
          </p:cNvPr>
          <p:cNvSpPr>
            <a:spLocks noGrp="1"/>
          </p:cNvSpPr>
          <p:nvPr>
            <p:ph idx="1"/>
          </p:nvPr>
        </p:nvSpPr>
        <p:spPr>
          <a:xfrm>
            <a:off x="1137036" y="1737360"/>
            <a:ext cx="11054964" cy="5120635"/>
          </a:xfrm>
        </p:spPr>
        <p:txBody>
          <a:bodyPr anchor="ctr">
            <a:normAutofit/>
          </a:bodyPr>
          <a:lstStyle/>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Allah wished to confirm th</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e truth by his words: ‘Wipe the infidels out to the last (Sura 8:7).</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Fight those who do not believe in Allah, nor </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in the latter day, nor do they prohibit what Allah and His Apostle have prohibited, nor follow the religion of truth, out of those who have been given the Book, until they pay the tax in acknowledgment of superiority and they are in a state of subjection (Sura 9:29).</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14 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if anyone will not receive you or listen to your words, shake off the dust from your feet when you leave that house or town (Matthew 10:14).  </a:t>
            </a:r>
          </a:p>
          <a:p>
            <a:pPr marL="0" indent="0">
              <a:buNone/>
            </a:pPr>
            <a:endPar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God says, “it is mine to avenge, I will repay (Romans 12:19).”</a:t>
            </a: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9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349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ED041D-3B3F-467D-A678-EF906DDDCD16}"/>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Muhammad Begins Raiding Caravans</a:t>
            </a:r>
          </a:p>
        </p:txBody>
      </p:sp>
      <p:sp>
        <p:nvSpPr>
          <p:cNvPr id="3" name="Content Placeholder 2">
            <a:extLst>
              <a:ext uri="{FF2B5EF4-FFF2-40B4-BE49-F238E27FC236}">
                <a16:creationId xmlns:a16="http://schemas.microsoft.com/office/drawing/2014/main" id="{411CCBFA-01B4-44C6-BA5E-CDFCAE38F90C}"/>
              </a:ext>
            </a:extLst>
          </p:cNvPr>
          <p:cNvSpPr>
            <a:spLocks noGrp="1"/>
          </p:cNvSpPr>
          <p:nvPr>
            <p:ph idx="1"/>
          </p:nvPr>
        </p:nvSpPr>
        <p:spPr>
          <a:xfrm>
            <a:off x="1137036" y="1819469"/>
            <a:ext cx="10983429" cy="4954555"/>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Then the apostle prepared for war in pursuance of God’s command to fight his enemies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all who disbelieve in him</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and to fight those polytheists who were near at hand whom God commanded him to fight (Ibn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Ishaq</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pg. 280-281).  Thus begins the two houses of Islam, the house of submission to Islam and the house of war.</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 apostle took part personally in 27 raids (Ibn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Ishaq</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pg. 659).</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 apostle on that day was 53 years of age (623)…Then he went forth raiding in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safar</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 raid on the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Waddan</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was his first raid).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Aggressors are defined as those who disbelieve, not those who showed actual aggression</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Battle of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Nakhla</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The apostle has commanded me to go to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Nakhla</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to lie in wait there for Quaraysh and find out what they are doing…The raiders (Muhammad’s followers) took council among themselves, for this was the last day of Rajab (a holy day), and they said, “If you leave them alone tonight they will get into the sacred area and will be safe from you; so they were hesitant and feared to attack them…and if you kill them, you will kill them in the sacred month…Then they encouraged each other, and decided to kill as many as they could and take what they had (before the holy day)…God had appointed a fifth of the booty to Muhammad…Jews turned this raid into an omen against the apostle (because he killed during the sacred month)…However, a Quran ‘came down’ to Muhammad exonerating him of this matter.</a:t>
            </a:r>
          </a:p>
          <a:p>
            <a:pPr marL="0" indent="0">
              <a:buNone/>
            </a:pPr>
            <a:endParaRPr lang="en-US" sz="13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915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BCF399-04D3-4254-985D-6C2E7257BF92}"/>
              </a:ext>
            </a:extLst>
          </p:cNvPr>
          <p:cNvSpPr>
            <a:spLocks noGrp="1"/>
          </p:cNvSpPr>
          <p:nvPr>
            <p:ph type="title"/>
          </p:nvPr>
        </p:nvSpPr>
        <p:spPr>
          <a:xfrm>
            <a:off x="1137036" y="548640"/>
            <a:ext cx="9543405" cy="1188720"/>
          </a:xfrm>
        </p:spPr>
        <p:txBody>
          <a:bodyPr>
            <a:normAutofit/>
          </a:bodyPr>
          <a:lstStyle/>
          <a:p>
            <a:r>
              <a:rPr lang="en-US" sz="4100">
                <a:solidFill>
                  <a:schemeClr val="tx1">
                    <a:lumMod val="85000"/>
                    <a:lumOff val="15000"/>
                  </a:schemeClr>
                </a:solidFill>
              </a:rPr>
              <a:t>Muhammad Begins Raiding Caravans cont.</a:t>
            </a:r>
          </a:p>
        </p:txBody>
      </p:sp>
      <p:sp>
        <p:nvSpPr>
          <p:cNvPr id="3" name="Content Placeholder 2">
            <a:extLst>
              <a:ext uri="{FF2B5EF4-FFF2-40B4-BE49-F238E27FC236}">
                <a16:creationId xmlns:a16="http://schemas.microsoft.com/office/drawing/2014/main" id="{8EC9FE24-F2C9-440B-9FFD-DED1002B9E89}"/>
              </a:ext>
            </a:extLst>
          </p:cNvPr>
          <p:cNvSpPr>
            <a:spLocks noGrp="1"/>
          </p:cNvSpPr>
          <p:nvPr>
            <p:ph idx="1"/>
          </p:nvPr>
        </p:nvSpPr>
        <p:spPr>
          <a:xfrm>
            <a:off x="1137034" y="1737361"/>
            <a:ext cx="10955439" cy="5008672"/>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 Quran Muhammad received: …war is a serious matter, but keeping people from the way of God and disbelieving in him and in the sacred mosque and driving out his people therefrom is more serious with God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i.e.. Killing those who oppose Islam takes precedence over killing during the sacred month)</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a:t>
            </a: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Muhammad receives a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Quran (direct revelation)</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that “Those who believe and have emigrated and fought in the way of God, these may hope for God’s mercy, for God is forgiving, merciful (Pg. 288).”</a:t>
            </a:r>
          </a:p>
          <a:p>
            <a:pPr marL="0" indent="0">
              <a:buNone/>
            </a:pP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Muhammad viewed all who resisted his religion as the aggressor</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He cannot morally claim self defense while holding to this view of aggression.  </a:t>
            </a:r>
            <a:endPar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Thou shall not murder (Exodus 20:13).</a:t>
            </a:r>
          </a:p>
          <a:p>
            <a:pPr marL="0" indent="0">
              <a:buNone/>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Thou shall not steal (Exodus 20:15).</a:t>
            </a:r>
          </a:p>
          <a:p>
            <a:pPr marL="0" indent="0">
              <a:buNone/>
            </a:pPr>
            <a:endParaRPr lang="en-US"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368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7D3D26-84F4-4993-8169-65234B8B188A}"/>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Muhammad and the Jews</a:t>
            </a:r>
          </a:p>
        </p:txBody>
      </p:sp>
      <p:sp>
        <p:nvSpPr>
          <p:cNvPr id="3" name="Content Placeholder 2">
            <a:extLst>
              <a:ext uri="{FF2B5EF4-FFF2-40B4-BE49-F238E27FC236}">
                <a16:creationId xmlns:a16="http://schemas.microsoft.com/office/drawing/2014/main" id="{3128355C-EFD5-4C62-8997-A6EC6D14E4C9}"/>
              </a:ext>
            </a:extLst>
          </p:cNvPr>
          <p:cNvSpPr>
            <a:spLocks noGrp="1"/>
          </p:cNvSpPr>
          <p:nvPr>
            <p:ph idx="1"/>
          </p:nvPr>
        </p:nvSpPr>
        <p:spPr>
          <a:xfrm>
            <a:off x="1137034" y="1670180"/>
            <a:ext cx="11054966" cy="518781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Covenant between Muslims and Jews: “The Jews of the B. Aug are one community with the believers (the Jews have their religions and the Muslims have theirs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233)).”  This revelation was for as long as the Jews were fighting alongside of the Muslims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if conditions changed, this revelation was abrogated</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No one will go to war unless they have the permission of Muhammad.  Any dispute must be referred to Allah and to Muhammad.  Allah approved of this covenant between the Muslims and the Jews.   </a:t>
            </a: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During this time (622 A.D.) the Jewish rabbis showed hostility to the apostle in envy, hatred and malice because God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Allah</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has chosen his apostle from the </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Arabs…yet when Islam appeared and their people (</a:t>
            </a: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the Jews</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flocked to it (</a:t>
            </a: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out of fear for their lives</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they (</a:t>
            </a: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the Jewish rabbis</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were compelled to pretend to accept it to save their lives (</a:t>
            </a: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this made them ‘hypocrites</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But in secret they were hypocrites whose inclination was toward the Jews (</a:t>
            </a: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Judaism</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because they considered the apostle a liar and (</a:t>
            </a: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they</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strove against Islam.  It was the Jewish rabbis who used to annoy the apostle with questions and introduce confusion, so as to confound the truth with falsity (</a:t>
            </a: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the rabbis would show how Muhammad’s revelations were in opposition to the Torah</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The Quran used to come down (</a:t>
            </a: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through Muhammad</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in reference to these questions of theirs…</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239).  </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Abdullah b. Salam, a Jewish rabbi, accepted Muhammad, the brother of Moses, as the one they have been waiting for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rather than Jesus)</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240-241).  He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allegedly</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became a Muslim and claimed Muhammad was predicted in the Torah.</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81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582137-DCA4-4350-9EF3-F3B02D0940E8}"/>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Byzantines</a:t>
            </a:r>
          </a:p>
        </p:txBody>
      </p:sp>
      <p:sp>
        <p:nvSpPr>
          <p:cNvPr id="3" name="Content Placeholder 2">
            <a:extLst>
              <a:ext uri="{FF2B5EF4-FFF2-40B4-BE49-F238E27FC236}">
                <a16:creationId xmlns:a16="http://schemas.microsoft.com/office/drawing/2014/main" id="{8FE824B3-650F-4FC4-B9B4-860671A9A14D}"/>
              </a:ext>
            </a:extLst>
          </p:cNvPr>
          <p:cNvSpPr>
            <a:spLocks noGrp="1"/>
          </p:cNvSpPr>
          <p:nvPr>
            <p:ph idx="1"/>
          </p:nvPr>
        </p:nvSpPr>
        <p:spPr>
          <a:xfrm>
            <a:off x="1137034" y="1737360"/>
            <a:ext cx="10927448" cy="5036663"/>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 Byzantines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who shared the Gospel with Muhammad</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said, “He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Jesus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is God; and he is the Son of God; and he is the third person of the trinity, which is the doctrine of Christianity.  They argue that he is God because he used to raise the dead, and heal the sick…and make clay birds and then breathe into them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Arabian mythology</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)…They argue that he is the son of God in that they say he had no known father; and he spoke in the cradle…</a:t>
            </a:r>
          </a:p>
          <a:p>
            <a:pPr marL="0" indent="0">
              <a:buNone/>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Muhammad rejects the Gospel</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 apostle said to them, “submit yourselves.” They said, “We have submitted.”  He said, “you lie.  Your assertion that God has a son, your worship of the cross and your eating pork hold you back from submission.  The Byzantines replied, “Then who is his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Jesus’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father, Muhammad?  The apostle was silent and did not answer them.  So God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Allah</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sent down concerning their words “God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said</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there is no God but He the Living the Ever-Existent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Allah and Muhammad could not to answer the question as to whom was Jesus’ father</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The sura begins that He transcends what they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the Byzantines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say…there is no God but He, no associate is there with him in authority…Who cannot die, whereas Jesus died and was crucified according to their doctrine…</a:t>
            </a: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9 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Jesus said to him, “Have I been with you so long, and you still do not know me, Philip? Whoever has seen me has seen the Father. How can you say, ‘Show us the Father (John 14:9)’?</a:t>
            </a:r>
          </a:p>
          <a:p>
            <a:pPr marL="0" indent="0">
              <a:buNone/>
            </a:pP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606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9D1DA8-05F9-42B7-97C7-79FE66E982C6}"/>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A Follower’s Vision</a:t>
            </a:r>
          </a:p>
        </p:txBody>
      </p:sp>
      <p:sp>
        <p:nvSpPr>
          <p:cNvPr id="3" name="Content Placeholder 2">
            <a:extLst>
              <a:ext uri="{FF2B5EF4-FFF2-40B4-BE49-F238E27FC236}">
                <a16:creationId xmlns:a16="http://schemas.microsoft.com/office/drawing/2014/main" id="{531ECC8F-0F69-4934-A774-DD23595A001E}"/>
              </a:ext>
            </a:extLst>
          </p:cNvPr>
          <p:cNvSpPr>
            <a:spLocks noGrp="1"/>
          </p:cNvSpPr>
          <p:nvPr>
            <p:ph idx="1"/>
          </p:nvPr>
        </p:nvSpPr>
        <p:spPr>
          <a:xfrm>
            <a:off x="1137036" y="1737360"/>
            <a:ext cx="10946107" cy="512063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Allah Akbar: Abdu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Rabhihi</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(follower of Muhammad) had a dream: “A phantom visited me in the night.  There passed by me a man wearing two green garments carrying a clapper in his hand, and I asked him to sell it to me.  When he asked me what I wanted it for I told him that it was to summon people to prayer, whereupon he offered to show me a better way: it was to say thrice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“Allah Akbar”.</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I bear witness that there is no God but Allah I bear witness that Muhammad is the apostle of God…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236).”  Muhammad confirmed that this was a true vision from God.</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Shahada</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“He (Muhammad) does not kill anyone who enters his religion and pronounces the Shahada (There is no god but Allah and Muhammad is the messenger of Allah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376).</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Islam was supposed to be a continuation of Judaism and Christianity but it bore no resemblance to either.</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74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AAD9D1-421E-4BF7-A942-FD8A4255D298}"/>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Islam vs. Jesus</a:t>
            </a:r>
          </a:p>
        </p:txBody>
      </p:sp>
      <p:sp>
        <p:nvSpPr>
          <p:cNvPr id="3" name="Content Placeholder 2">
            <a:extLst>
              <a:ext uri="{FF2B5EF4-FFF2-40B4-BE49-F238E27FC236}">
                <a16:creationId xmlns:a16="http://schemas.microsoft.com/office/drawing/2014/main" id="{A9232036-23C2-4BD1-B5DD-6C05A47F5B4F}"/>
              </a:ext>
            </a:extLst>
          </p:cNvPr>
          <p:cNvSpPr>
            <a:spLocks noGrp="1"/>
          </p:cNvSpPr>
          <p:nvPr>
            <p:ph idx="1"/>
          </p:nvPr>
        </p:nvSpPr>
        <p:spPr>
          <a:xfrm>
            <a:off x="1137036" y="1810139"/>
            <a:ext cx="10955437" cy="4973216"/>
          </a:xfrm>
        </p:spPr>
        <p:txBody>
          <a:bodyPr anchor="ctr">
            <a:normAutofit/>
          </a:bodyPr>
          <a:lstStyle/>
          <a:p>
            <a:pPr marL="0" indent="0">
              <a:buNone/>
            </a:pPr>
            <a:r>
              <a:rPr lang="en-US" sz="1800" b="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“This is how you can recognize the Spirit of God: Every spirit that acknowledges that Jesus Christ has come in the flesh is from God, but every spirit that does not acknowledge Jesus is not from God.  This is the spirit of the antichrist which you have heard is coming and even now is already in the world (I John 4:2,3).”</a:t>
            </a:r>
            <a:endParaRPr lang="en-US" sz="1800" b="1" i="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r>
              <a:rPr lang="en-US" sz="1800" b="0" i="0">
                <a:solidFill>
                  <a:schemeClr val="tx1">
                    <a:lumMod val="85000"/>
                    <a:lumOff val="15000"/>
                  </a:schemeClr>
                </a:solidFill>
                <a:effectLst/>
                <a:latin typeface="Times New Roman" panose="02020603050405020304" pitchFamily="18" charset="0"/>
                <a:cs typeface="Times New Roman" panose="02020603050405020304" pitchFamily="18" charset="0"/>
              </a:rPr>
              <a:t>O People of the Book (Christians)! Commit no excesses in your religion: Nor say of Allah aught but the truth. Christ Jesus the son of Mary was (no more than) a messenger of Allah, and His Word, which He bestowed on Mary, and a spirit proceeding from Him: so believe in Allah and His messengers. Say not “Trinity”: desist: it will be better for you: for Allah is one Allah: Glory be to Him: (far exalted is He) above having a son. To Him belong all things in the heavens and on earth (Sura 4:171).</a:t>
            </a:r>
          </a:p>
          <a:p>
            <a:pPr marL="0" indent="0">
              <a:buNone/>
            </a:pPr>
            <a:r>
              <a:rPr lang="en-US" sz="1800" b="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“Who is the liar?  It is the man who denies that Jesus is the Christ.  Such a man is the antichrist—he denies the Father and the Son (I John 2:22).”</a:t>
            </a:r>
          </a:p>
          <a:p>
            <a:pPr marL="0" indent="0">
              <a:buNone/>
            </a:pPr>
            <a:endParaRPr lang="en-US" sz="17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794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F4E702-CBDC-4FF7-867B-D77524E3BFFF}"/>
              </a:ext>
            </a:extLst>
          </p:cNvPr>
          <p:cNvSpPr>
            <a:spLocks noGrp="1"/>
          </p:cNvSpPr>
          <p:nvPr>
            <p:ph type="title"/>
          </p:nvPr>
        </p:nvSpPr>
        <p:spPr>
          <a:xfrm>
            <a:off x="1137036" y="548640"/>
            <a:ext cx="9543405" cy="1188720"/>
          </a:xfrm>
        </p:spPr>
        <p:txBody>
          <a:bodyPr>
            <a:normAutofit/>
          </a:bodyPr>
          <a:lstStyle/>
          <a:p>
            <a:r>
              <a:rPr lang="en-US" sz="3700">
                <a:solidFill>
                  <a:schemeClr val="tx1">
                    <a:lumMod val="85000"/>
                    <a:lumOff val="15000"/>
                  </a:schemeClr>
                </a:solidFill>
              </a:rPr>
              <a:t>Muhammad Orders Assassination of his Critics</a:t>
            </a:r>
          </a:p>
        </p:txBody>
      </p:sp>
      <p:sp>
        <p:nvSpPr>
          <p:cNvPr id="3" name="Content Placeholder 2">
            <a:extLst>
              <a:ext uri="{FF2B5EF4-FFF2-40B4-BE49-F238E27FC236}">
                <a16:creationId xmlns:a16="http://schemas.microsoft.com/office/drawing/2014/main" id="{C6818F01-4402-4D7D-8954-C69757AB888A}"/>
              </a:ext>
            </a:extLst>
          </p:cNvPr>
          <p:cNvSpPr>
            <a:spLocks noGrp="1"/>
          </p:cNvSpPr>
          <p:nvPr>
            <p:ph idx="1"/>
          </p:nvPr>
        </p:nvSpPr>
        <p:spPr>
          <a:xfrm>
            <a:off x="1137034" y="1737361"/>
            <a:ext cx="10880795" cy="4924696"/>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 Jewish poet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K’ab</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bin Al-Ashraf was murdered at Muhammad’s request due to composing satirical verses against Muslim women (Muhammad asked his followers, “who will rid me of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K’ab</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bin Al-Ashraf”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367).  </a:t>
            </a: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Abu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Afak</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who was upset with Muhammad killing people unjustly, was also assassinated at Muhammad’s request (Who will deal with the rascal for me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675).  After his killing, a follower taunted, “You gave the lie to God’s religion and the man Ahmad!  By him who was your father, evil is the son he produced!  A hanif gave you a thrust in the night saying “Take that Abu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Afak</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in spite of your age!”  Though I knew whether it was man of jinn who slew you in the dead of night (I would say naught).</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994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F2F93D-D13E-48F6-A561-B0B029207CFE}"/>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Muhammad Orders Assassinations cont.</a:t>
            </a:r>
          </a:p>
        </p:txBody>
      </p:sp>
      <p:sp>
        <p:nvSpPr>
          <p:cNvPr id="3" name="Content Placeholder 2">
            <a:extLst>
              <a:ext uri="{FF2B5EF4-FFF2-40B4-BE49-F238E27FC236}">
                <a16:creationId xmlns:a16="http://schemas.microsoft.com/office/drawing/2014/main" id="{26E8A717-0D9C-4FF4-8913-CA5A83106446}"/>
              </a:ext>
            </a:extLst>
          </p:cNvPr>
          <p:cNvSpPr>
            <a:spLocks noGrp="1"/>
          </p:cNvSpPr>
          <p:nvPr>
            <p:ph idx="1"/>
          </p:nvPr>
        </p:nvSpPr>
        <p:spPr>
          <a:xfrm>
            <a:off x="1137034" y="1737361"/>
            <a:ext cx="10964770" cy="5008672"/>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An Arab poetess Asma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Mawan</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composed satirical verses against Muslim men who were only concerned about plunder and women.  Muhammad had her assassinated when one of his followers plunged a sword through her. Muhammad commanded his followers, “Who will rid me of Marwan’s daughter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676)).  </a:t>
            </a: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Muhammad was often ridiculed due to receiving revelations that conflicted with the Old and New Testament of the Bible and was forced to kill them rather than debate them with sound doctrine.  He was also ridiculed due to his primary concern of taking other people's possessions and their women.  </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21 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“You have heard that it was said to those of old, ‘You shall not murder; and whoever murders will be liable to judgment.’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22 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But I say to you that everyone who is angry with his brother will be liable to judgment; whoever insults his brother will be liable to the council; and whoever says, ‘You fool!’ will be liable to the hell of fire (Matthew 5: 21-22).</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301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179149-F318-40FF-9882-1E4A1D5A1F91}"/>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Battle of Badr</a:t>
            </a:r>
          </a:p>
        </p:txBody>
      </p:sp>
      <p:sp>
        <p:nvSpPr>
          <p:cNvPr id="3" name="Content Placeholder 2">
            <a:extLst>
              <a:ext uri="{FF2B5EF4-FFF2-40B4-BE49-F238E27FC236}">
                <a16:creationId xmlns:a16="http://schemas.microsoft.com/office/drawing/2014/main" id="{B6C90B1E-3396-4515-A54E-6909041F1944}"/>
              </a:ext>
            </a:extLst>
          </p:cNvPr>
          <p:cNvSpPr>
            <a:spLocks noGrp="1"/>
          </p:cNvSpPr>
          <p:nvPr>
            <p:ph idx="1"/>
          </p:nvPr>
        </p:nvSpPr>
        <p:spPr>
          <a:xfrm>
            <a:off x="1137034" y="1737360"/>
            <a:ext cx="10974101" cy="512063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Battle of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Badr</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(623 A.D.)(cementing of concept of Jihad—Sura 9:73, 47:4, 9:123, 4:76, 9:111):  Muhammad raided a huge caravan, not for self-defense, but rather to gain worldly power so no one could oppose him. He was surprised by a superior force but wins a great victory.  Beginning of the principle that Allah brings victory in war to the faithful, that the faithful have the right to unbelievers possessions and their women, and to put prisoners to death if they are of no use.  Those who reject Islam are ‘vile creatures’ (Sura 98:6).  Those who insult Islam deserve a horrible death (Sura 47:4).</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Then the apostle heard that Sufyan was coming from Syria with a large caravan of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Quarysh</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containing their money and merchandise, with thirty or forty men…(Muhammad commanded) This is the caravan containing their property…attack it… perhaps God will give it as a prey…Sufyan heard of Muhammad’s plan and enlisted help.  </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Then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during negotiations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the apostle took a handful of pebbles and said, turning towards Quraysh, ‘Foul be those faces!”  Then he threw the pebbles at them and ordered his companions to charge.  The foe was routed (Ibn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Ishaq</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pg. 291-306).</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10 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 thief comes only to steal and kill and destroy. I came that they may have life and have it abundantly (John 10:10).</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41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2D04ED-A52E-4D23-AFC7-A9E5550D1362}"/>
              </a:ext>
            </a:extLst>
          </p:cNvPr>
          <p:cNvSpPr>
            <a:spLocks noGrp="1"/>
          </p:cNvSpPr>
          <p:nvPr>
            <p:ph type="title"/>
          </p:nvPr>
        </p:nvSpPr>
        <p:spPr>
          <a:xfrm>
            <a:off x="1137036" y="548640"/>
            <a:ext cx="9543405" cy="1188720"/>
          </a:xfrm>
        </p:spPr>
        <p:txBody>
          <a:bodyPr>
            <a:normAutofit/>
          </a:bodyPr>
          <a:lstStyle/>
          <a:p>
            <a:r>
              <a:rPr lang="en-US" sz="4100">
                <a:solidFill>
                  <a:schemeClr val="tx1">
                    <a:lumMod val="85000"/>
                    <a:lumOff val="15000"/>
                  </a:schemeClr>
                </a:solidFill>
              </a:rPr>
              <a:t>The Jews Continue to Oppose Muhammad</a:t>
            </a:r>
          </a:p>
        </p:txBody>
      </p:sp>
      <p:sp>
        <p:nvSpPr>
          <p:cNvPr id="3" name="Content Placeholder 2">
            <a:extLst>
              <a:ext uri="{FF2B5EF4-FFF2-40B4-BE49-F238E27FC236}">
                <a16:creationId xmlns:a16="http://schemas.microsoft.com/office/drawing/2014/main" id="{468163C9-D649-4117-9D9A-4BCA870690CD}"/>
              </a:ext>
            </a:extLst>
          </p:cNvPr>
          <p:cNvSpPr>
            <a:spLocks noGrp="1"/>
          </p:cNvSpPr>
          <p:nvPr>
            <p:ph idx="1"/>
          </p:nvPr>
        </p:nvSpPr>
        <p:spPr>
          <a:xfrm>
            <a:off x="1137036" y="1838131"/>
            <a:ext cx="10908784" cy="4935893"/>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Judaism (624 A.D.): Jewish tribe Banu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Qaynuqa</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first to receive threats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due to rejection of Muhammad</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(beginning of anti-Semitism in Islam)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Pg.363).  When debating with the Jews, Muhammad would ‘refute’ them with direct revelations from God condemning them for their unbelief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247-270 (the Cow) rather than relying on Scripture.”</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 apostle assembled them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the Jews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in their market and addressed them as follows: “O Jews, beware lest God bring upon you the vengeance that he brought upon Quraysh and become Muslims.  You know that I am a prophet that has been sent—you will find that in your scriptures and God’s covenant with you.”  They replied, “O Muhammad, you seem to think that we are your people.  Do not deceive yourself because you encountered a people with no knowledge of war and got the better of them; for by God if we fight you, you will find that we are real men!”</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Muhammad announced, “O you who believe, take not Jews and Christians as friends.  They are friends one of another.  Who of you takes them as friends is one of them.”</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953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1E2FD3-3E13-4FFA-9DA4-190034E5ED39}"/>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Jews and Muhammad cont.</a:t>
            </a:r>
          </a:p>
        </p:txBody>
      </p:sp>
      <p:sp>
        <p:nvSpPr>
          <p:cNvPr id="3" name="Content Placeholder 2">
            <a:extLst>
              <a:ext uri="{FF2B5EF4-FFF2-40B4-BE49-F238E27FC236}">
                <a16:creationId xmlns:a16="http://schemas.microsoft.com/office/drawing/2014/main" id="{E7E4C360-78A7-4BB5-AAFD-B4283924BDF1}"/>
              </a:ext>
            </a:extLst>
          </p:cNvPr>
          <p:cNvSpPr>
            <a:spLocks noGrp="1"/>
          </p:cNvSpPr>
          <p:nvPr>
            <p:ph idx="1"/>
          </p:nvPr>
        </p:nvSpPr>
        <p:spPr>
          <a:xfrm>
            <a:off x="1137034" y="1737360"/>
            <a:ext cx="10946109" cy="512063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“The apostle said, “Kill any Jew that falls into your power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369).  When a Muslim killed a Jew, he was criticized by his brother because the killer relied on the Jew for his sustenance.  When confronted, the killer replied, “Had the one (Muhammad) who ordered me to kill him ordered me to kill you, I would have cut off your head.”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The brother then replied to the killer, “By God, a religion which can bring you to this is marvelous!’ and he became a Muslim.  </a:t>
            </a: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This is how many Muslims came to ‘faith’ in Islam.</a:t>
            </a:r>
          </a:p>
          <a:p>
            <a:pPr marL="0" indent="0">
              <a:buNone/>
            </a:pP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How beautiful are the feet of those who preach the Good News (the Gospel) (Romans 10:15).  There is no beauty, or good news, in the feet of the Muslims.</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9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896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162ACB-995C-4C75-9B3A-F3D9BFDC2C11}"/>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Muhammad’s View of Heaven</a:t>
            </a:r>
          </a:p>
        </p:txBody>
      </p:sp>
      <p:sp>
        <p:nvSpPr>
          <p:cNvPr id="3" name="Content Placeholder 2">
            <a:extLst>
              <a:ext uri="{FF2B5EF4-FFF2-40B4-BE49-F238E27FC236}">
                <a16:creationId xmlns:a16="http://schemas.microsoft.com/office/drawing/2014/main" id="{2B878AA6-0C98-4B53-8DC0-028DBC94147D}"/>
              </a:ext>
            </a:extLst>
          </p:cNvPr>
          <p:cNvSpPr>
            <a:spLocks noGrp="1"/>
          </p:cNvSpPr>
          <p:nvPr>
            <p:ph idx="1"/>
          </p:nvPr>
        </p:nvSpPr>
        <p:spPr>
          <a:xfrm>
            <a:off x="1137034" y="1737360"/>
            <a:ext cx="10946109" cy="512063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Muhammad establishes view of heaven: Muslims will (1) be adorned with bracelets of gold and pearls (Sura 22:23), (2) dressed in fine silk and rich brocade (Sura 44:53), (3) recline on green cushions and rich carpets (Sura 55:76), (4) sit on thrones encrusted with gold and precious stones (Sura 56:15), (5) share in dishes and goblets of gold (Sura 43:71), (6) enjoy rivers of water (3:198, 55:66), (7) wine (Muslims forbidden to drink in this world )(47:15), everlasting food and comfort (Sura 13:35),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voluptuous, virgin women </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of equal age (Sura 78:31, 37:48, 44:54, 55:58, 52:20, 56:36) (8) and Muslims receive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young male servants of perpetual freshness</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(Sura 52:24, 56:17,18, 76:19).</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9 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Or do you not know that the unrighteous</a:t>
            </a:r>
            <a:r>
              <a:rPr lang="en-US" sz="1800" baseline="30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will not inherit the kingdom of God? Do not be deceived: neither the sexually immoral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fornicators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nor idolaters,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nor adulterers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nor men who practice homosexuality</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10 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nor thieves, nor the greedy, nor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drunkards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nor revilers, nor swindlers will inherit the kingdom of God.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11 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such were some of you. But you were washed, you were sanctified, you were justified in the name of the Lord Jesus Christ and by the Spirit of our God (I Corinthians 6: 9-11).</a:t>
            </a:r>
          </a:p>
          <a:p>
            <a:pPr marL="0" indent="0">
              <a:buNone/>
            </a:pP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607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95FEE85-07C7-4FCB-B0CB-ABDBA20118D3}"/>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War Verses of Islam</a:t>
            </a:r>
          </a:p>
        </p:txBody>
      </p:sp>
      <p:sp>
        <p:nvSpPr>
          <p:cNvPr id="3" name="Content Placeholder 2">
            <a:extLst>
              <a:ext uri="{FF2B5EF4-FFF2-40B4-BE49-F238E27FC236}">
                <a16:creationId xmlns:a16="http://schemas.microsoft.com/office/drawing/2014/main" id="{8A14E7B2-6B07-435F-AB48-E167F69C6572}"/>
              </a:ext>
            </a:extLst>
          </p:cNvPr>
          <p:cNvSpPr>
            <a:spLocks noGrp="1"/>
          </p:cNvSpPr>
          <p:nvPr>
            <p:ph idx="1"/>
          </p:nvPr>
        </p:nvSpPr>
        <p:spPr>
          <a:xfrm>
            <a:off x="1137036" y="1810139"/>
            <a:ext cx="10983429" cy="496388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War verses of the Koran: (1) Sura 2:191-193: Fight until there is worship of Allah alone, (2) Sura 2:216: Fighting is prescribed to you (by Allah) and is virtuous, (3) Sura 3:151: Cast terror into the heart of unbelievers, (4) Sura 4:95: peaceful Muslims criticized, Allah prefers fighters, (5) Sura 8:12: I will cast terror into the hearts of those who disbelieve.  Therefore strike off their heads and strike off every fingertip of them, (6) Sura 8:39: and fight them until there is no more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fitna</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(unbelief) and religion is all for Allah, (7) Sura 9:5: slay the idolaters wherever you find them, (8) Sura 9:14: Fight against them so that Allah will punish them by your hands and disgrace them and give you victory over them and heal the breasts of a believing people, (9) Sura 9:29: Fight those who believe not in Allah or the last day, (10) Sura 9:123: O you who believe!  Fight those of the unbelievers who are near to you and let them find in you hardness. </a:t>
            </a:r>
          </a:p>
          <a:p>
            <a:pPr marL="0" indent="0">
              <a:buNone/>
            </a:pPr>
            <a:endPar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36 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He said to them, “But now let the one who has a moneybag take it, and likewise a knapsack. And let the one who has no sword sell his cloak and buy one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for defense against robbers and wild animals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37 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For I tell you that this Scripture must be fulfilled in me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that you proclaim the Gospel</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‘And he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Jesus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was numbered with the transgressors.’ For what is written about me has its fulfillment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that you proclaim repentance for th</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e forgiveness of sins in my name</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38 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they said, “Look, Lord, here are two swords.” And he said to them, “It is enough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because we are not building an army, we are proclaiming the Gospel</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(Luke 22:36-38).”</a:t>
            </a:r>
            <a:endPar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3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542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91888C-8739-4978-9E68-36896A700E6A}"/>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Battle of Uhud</a:t>
            </a:r>
          </a:p>
        </p:txBody>
      </p:sp>
      <p:sp>
        <p:nvSpPr>
          <p:cNvPr id="3" name="Content Placeholder 2">
            <a:extLst>
              <a:ext uri="{FF2B5EF4-FFF2-40B4-BE49-F238E27FC236}">
                <a16:creationId xmlns:a16="http://schemas.microsoft.com/office/drawing/2014/main" id="{3C7C1262-D871-4FB0-B6E0-142C6A617A37}"/>
              </a:ext>
            </a:extLst>
          </p:cNvPr>
          <p:cNvSpPr>
            <a:spLocks noGrp="1"/>
          </p:cNvSpPr>
          <p:nvPr>
            <p:ph idx="1"/>
          </p:nvPr>
        </p:nvSpPr>
        <p:spPr>
          <a:xfrm>
            <a:off x="1137034" y="1737361"/>
            <a:ext cx="10936778" cy="5045994"/>
          </a:xfrm>
        </p:spPr>
        <p:txBody>
          <a:bodyPr anchor="ctr">
            <a:normAutofit/>
          </a:bodyPr>
          <a:lstStyle/>
          <a:p>
            <a:pPr marL="0" indent="0">
              <a:buNone/>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Muhammad suffers his first loss in battle (625 A.D.): </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 Muslims were put to flight and the enemy slew many of them.  It was a day of trial and testing in which God honored several of them with martyrdom, until the enemy got at the apostle who was hit with a stone so that he fell on his side and one of his teeth was smashed, his face scored and his lip injured…The blood began to run down his face and he began to wipe it away, saying the while, “How can a people prosper who have stained their prophet’s face with blood while he summoned them to their Lord?  So God revealed concerning that: It is not your affair whether he relents towards them or punishes them, for they are wrongdoers.”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This was Allah’s explanation for the loss of the battle</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Three choices to non-believers begins to take shape: (1) Convert to Islam, (2) Pay the Jizya and accept Dhimmi status, (3) Go to war with the Muslims.</a:t>
            </a:r>
          </a:p>
          <a:p>
            <a:pPr marL="0" indent="0">
              <a:buNone/>
            </a:pPr>
            <a:endPar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Deception towards non-believers: Muslims cannot be friends with unbelievers except to guard themselves from them (Sura 3:28), can steal from them (Sura 48:18-20), and murder them (Sura 9:5, 2:191, 4:92) to advance Islam.  (Note: Sura 5:32 was a warning to the Jews not to attack Muhammad, not a prohibition against murder).</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899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693304-018F-4C4D-9201-68736FDF0636}"/>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Muhammad Takes Adopted Sons’ Wife</a:t>
            </a:r>
          </a:p>
        </p:txBody>
      </p:sp>
      <p:sp>
        <p:nvSpPr>
          <p:cNvPr id="3" name="Content Placeholder 2">
            <a:extLst>
              <a:ext uri="{FF2B5EF4-FFF2-40B4-BE49-F238E27FC236}">
                <a16:creationId xmlns:a16="http://schemas.microsoft.com/office/drawing/2014/main" id="{38D4A843-5F5A-4991-BB57-273960ED9B24}"/>
              </a:ext>
            </a:extLst>
          </p:cNvPr>
          <p:cNvSpPr>
            <a:spLocks noGrp="1"/>
          </p:cNvSpPr>
          <p:nvPr>
            <p:ph idx="1"/>
          </p:nvPr>
        </p:nvSpPr>
        <p:spPr>
          <a:xfrm>
            <a:off x="1137034" y="1737361"/>
            <a:ext cx="10955439" cy="5018002"/>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In the year 626 Muhammad saw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Zynab</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who was the wife of his adopted son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Zyad</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and was taken with her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(he lusted after her).  </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He ordered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Zyad</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to divorce her so that he could marry her.  Muhammad received a Koran from Allah indicating that this was acceptable: </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Allah does not place two hearts in any person’s chest. Nor does He regard your wives as ˹unlawful for you like˺ your real mothers, ˹even˺ if you say they are. Nor does He regard your adopted children as your real children.  These are only your baseless assertions. But Allah declares the truth, and He ˹alone˺ guides to the ˹Right˺ Way (Sura 33:4).</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Zynab</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who was 35 at the time, was proud of her marriage to Muhammad and thought her marriage superior to Muhammad’s other wives since hers came with a divine revelation.  </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You shall not commit adultery (Exodus 20:14)</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71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8B3482-EC2A-4281-AD44-5D6E96F3914C}"/>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Battle of Trench</a:t>
            </a:r>
          </a:p>
        </p:txBody>
      </p:sp>
      <p:sp>
        <p:nvSpPr>
          <p:cNvPr id="3" name="Content Placeholder 2">
            <a:extLst>
              <a:ext uri="{FF2B5EF4-FFF2-40B4-BE49-F238E27FC236}">
                <a16:creationId xmlns:a16="http://schemas.microsoft.com/office/drawing/2014/main" id="{B1DF2E47-A688-45F7-977C-7F0EF793756C}"/>
              </a:ext>
            </a:extLst>
          </p:cNvPr>
          <p:cNvSpPr>
            <a:spLocks noGrp="1"/>
          </p:cNvSpPr>
          <p:nvPr>
            <p:ph idx="1"/>
          </p:nvPr>
        </p:nvSpPr>
        <p:spPr>
          <a:xfrm>
            <a:off x="1137034" y="1737360"/>
            <a:ext cx="10964770" cy="512063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Battle of Trench (627 A.D.): The Jews join with the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Quarysh</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against Muslim oppression.  The Muslims fought for one month before the Jews and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Quarysh</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grew disheartened and withdrew.</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After the battle of Uhud, Abu Sufyan and the other pagan leaders realized that they had fought an indecisive action, and that their victory had not borne any fruits for them. Islam had, in fact, recovered from its reverse at Uhud, and within an astonishingly short time, had reestablished its authority in Medina and the surrounding areas.</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 pagans considered Islam a threat to their economic security and political supremacy in Arabia, and they could never be reconciled to its existence. They knew that if they could kill Muhammad, their interests would be safeguarded, and their hegemony would be restored in Arabia. With this aim they decided to strike a final and a crushing blow upon Medina, and to exterminate all Muslims.</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When news of this tremendous mobilization reached Muhammad and the Muslims in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Medinah</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it struck them all with panic. The mobilization of the whole of Arabia against them instilled fear in their hearts as they faced the prospect of being not only defeated but wiped out. The gravity of the situation was evident in the fact that the army the Arab tribes had now raised surpassed in number and equipment anything the Peninsula had ever seen before... </a:t>
            </a:r>
            <a:r>
              <a:rPr lang="en-US" sz="1800" b="0" i="1" dirty="0">
                <a:solidFill>
                  <a:schemeClr val="tx1">
                    <a:lumMod val="85000"/>
                    <a:lumOff val="15000"/>
                  </a:schemeClr>
                </a:solidFill>
                <a:effectLst/>
                <a:latin typeface="Times New Roman" panose="02020603050405020304" pitchFamily="18" charset="0"/>
                <a:cs typeface="Times New Roman" panose="02020603050405020304" pitchFamily="18" charset="0"/>
              </a:rPr>
              <a:t>(The Life of Muhammad, Cairo, 1935)</a:t>
            </a:r>
            <a:endPar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The Muslims defended Medina by digging a deep trench as the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Quarysh</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intended to ride into Medina and wipe them out quickly.  This assault was stalled.  Each side sent out a champion and the Muslim won, eventually leading the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Quarysh</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to retreat.</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09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30998D-B2D0-4E83-BE2E-1A972EA5564F}"/>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Abraham</a:t>
            </a:r>
          </a:p>
        </p:txBody>
      </p:sp>
      <p:sp>
        <p:nvSpPr>
          <p:cNvPr id="3" name="Content Placeholder 2">
            <a:extLst>
              <a:ext uri="{FF2B5EF4-FFF2-40B4-BE49-F238E27FC236}">
                <a16:creationId xmlns:a16="http://schemas.microsoft.com/office/drawing/2014/main" id="{DE17E4C4-A15F-40CC-B86A-4CFC52D0A081}"/>
              </a:ext>
            </a:extLst>
          </p:cNvPr>
          <p:cNvSpPr>
            <a:spLocks noGrp="1"/>
          </p:cNvSpPr>
          <p:nvPr>
            <p:ph idx="1"/>
          </p:nvPr>
        </p:nvSpPr>
        <p:spPr>
          <a:xfrm>
            <a:off x="1137036" y="1912776"/>
            <a:ext cx="11054964" cy="4945219"/>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The Jews, Muslims and Christians each claim Abraham as the fathe</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r of the faith.  However, he is the father of only one faith, not all three.</a:t>
            </a: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Abraham –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Usshur</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1996: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To your descendants</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(Isaac, Jacob, etc.)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 give this land</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from the river of Egypt to the great river, the Euphrates (Genesis 15:17-19).” </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This is the land of Israel that was given to the Jews by God.  </a:t>
            </a: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The Muslims reject this promise to the Jews.</a:t>
            </a:r>
            <a:endPar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Ishmael born –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Usshur</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1910: “He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Ishmael</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will be a wild donkey of a man; his hand will be against everyone and everyone’s hand will be against him, and he will live in hostility toward all his brothers (Genesis 16:12).”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Muhammad traces his lineage (Ibn </a:t>
            </a:r>
            <a:r>
              <a:rPr lang="en-US" sz="1800" b="1"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back to Ishmael, the illegitimate son of Abraham (Sura 2:125, 38:48).  </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According to Muhammad, unbelievers are in the House of Islam (Dar al-Islam) or the House of War (Dar al-</a:t>
            </a:r>
            <a:r>
              <a:rPr lang="en-US" sz="1800" dirty="0" err="1">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Harb</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The ‘wild donkey’ prophecy came to fruition when Muhammad proclaimed, “Fight those who do not believe in Allah, or in the latter day, nor do they prohibit what Allah and his apostle have prohibited, nor follow the religion of truth, out of those who have been given the Book, until they pay the tax in acknowledgment of superiority and they are in a state of subjection (Sura 9:29).”  </a:t>
            </a:r>
            <a:r>
              <a:rPr lang="en-US" sz="1800" b="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This is the command that faithful Muslims have followed since Muhammad received the directive from Allah to kill in the name of his religion.  </a:t>
            </a:r>
            <a:endPar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Isaac born –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Usshur</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—1896): “Take your son,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your only son Isaac</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whom you love, and go to the region of Moriah (Genesis 22:2).”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God only recognized Isaac as Abraham’s son, not Ishmael</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sz="11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1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407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608C348-2AB3-4778-87D0-B706ACACCF28}"/>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Slaughter of the Quaryza</a:t>
            </a:r>
          </a:p>
        </p:txBody>
      </p:sp>
      <p:sp>
        <p:nvSpPr>
          <p:cNvPr id="3" name="Content Placeholder 2">
            <a:extLst>
              <a:ext uri="{FF2B5EF4-FFF2-40B4-BE49-F238E27FC236}">
                <a16:creationId xmlns:a16="http://schemas.microsoft.com/office/drawing/2014/main" id="{C6CAE5F4-D1C2-44EF-962B-2DA751676A57}"/>
              </a:ext>
            </a:extLst>
          </p:cNvPr>
          <p:cNvSpPr>
            <a:spLocks noGrp="1"/>
          </p:cNvSpPr>
          <p:nvPr>
            <p:ph idx="1"/>
          </p:nvPr>
        </p:nvSpPr>
        <p:spPr>
          <a:xfrm>
            <a:off x="1137034" y="1737360"/>
            <a:ext cx="10964770" cy="5120635"/>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Gabriel came to Muhammad and asked if he had stopped fighting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because Muhammad grew tired of fighting</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for Allah and Muhammad stated that he had stopped fighting.  Gabriel said, “ God commands you, Muhammad, to go to B.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Quaryza</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I am about to go to them and shake their strongholds.  The apostle besieged them for twenty-five nights until they were sore pressed and God cast terror into their hearts.</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Muhammad offered them three alternatives: The Jews were to declare that “We will follow this man (Muhammad) and accept him as true, for by God it has become plain to you that he is a prophet who has been sent and that it is he that you find mentioned in your scriptures; and then your lives, your property, your women and children will be saved.”  The Jews responded, “We will never abandon the laws of the Torah and never change it for another (Ibn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Ishaq</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pg</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461).</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Muhammad ordered a siege of their fortress. After 25 days they were forced to surrender. Muhammad then ordered that ditches be dug in the main square of Medina, all of the men of the tribe were then tied up and brought out in front of Muhammad and his companions in batches, they were beheaded one by one and thrown into the ditches. (Abu Dawud 38:4390) Between 600-900 male members of the tribe were beheaded in this way. (Tabari, vol viii, pp.35-36, Ibn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Ishaq</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pg. 461-464).</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Only one of the women of the Banu Qurayza was killed, (Abu Dawud 14:2665) the rest were taken as slaves along with the children. Muhammad himself took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Rayhana</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as his slave, he proposed that she convert to Islam and marry him, but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Rayhana</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refused the proposal and instead kept her Jewish faith, remaining Muhammad’s slave…</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268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ECEAB1-CC64-4CEC-A60D-BC351FC1FFE5}"/>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Muhammad Threatens Other Nations</a:t>
            </a:r>
          </a:p>
        </p:txBody>
      </p:sp>
      <p:sp>
        <p:nvSpPr>
          <p:cNvPr id="3" name="Content Placeholder 2">
            <a:extLst>
              <a:ext uri="{FF2B5EF4-FFF2-40B4-BE49-F238E27FC236}">
                <a16:creationId xmlns:a16="http://schemas.microsoft.com/office/drawing/2014/main" id="{1F5F6E2A-6042-49F8-AA30-44D5E9E9D887}"/>
              </a:ext>
            </a:extLst>
          </p:cNvPr>
          <p:cNvSpPr>
            <a:spLocks noGrp="1"/>
          </p:cNvSpPr>
          <p:nvPr>
            <p:ph idx="1"/>
          </p:nvPr>
        </p:nvSpPr>
        <p:spPr>
          <a:xfrm>
            <a:off x="1137034" y="1737360"/>
            <a:ext cx="10974101" cy="512063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Muhammad warns Byzantine emperor Heraclius,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Chosroes</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(King of Persia), and Caesar (Emperor of Rome) to embrace Islam and they would be safe.  This is his letter to the Persians:</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"In the name of Allah, the Beneficent, the Merciful. From Muhammad, the Messenger of Allah, to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Kisra</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the great (leader/head) of the Persians. Peace be upon him, who seeks truth and expresses belief in Allah and in His Prophet and testifies that there is no god but Allah and that He has no partner, and who believes that Muhammad is His servant and Prophet. Under the Command of Allah, I invite you to Him. He has sent me for the guidance of all people so that I may warn them all of His wrath and may present the unbelievers with an ultimatum. Embrace Islam so that you may remain safe (in this life and the next). And if you refuse to accept Islam, you will be responsible for the sins of the Magi.</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In the name of God, the Most Merciful, the Bestower of all Mercy</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From Muhammad, Worshiper and Messenger of Allah to Heraclius the Great of the Romans:</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Peace be upon he who follows the guidance.  Furthermore, I invite you with the invitation of peace. If you submit then you will find safety and God will double your reward. If you turn away, you will bear the Arians’ sins.  "O People of the Scripture! Come to a common word between us and you: that we shall worship none but God, and that we shall ascribe no partner unto Him, and that none of us shall take others for lords beside God. And if they turn away, then say: Bear witness that we are they who have surrendered (unto Him).</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800" b="0" i="1" dirty="0">
                <a:solidFill>
                  <a:schemeClr val="tx1">
                    <a:lumMod val="85000"/>
                    <a:lumOff val="15000"/>
                  </a:schemeClr>
                </a:solidFill>
                <a:effectLst/>
                <a:latin typeface="Times New Roman" panose="02020603050405020304" pitchFamily="18" charset="0"/>
                <a:cs typeface="Times New Roman" panose="02020603050405020304" pitchFamily="18" charset="0"/>
              </a:rPr>
              <a:t>Quran, Chapter: Aal Imran “The House of Joachim” 3:64</a:t>
            </a:r>
            <a:endPar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endParaRPr lang="en-US" sz="11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953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2EE024-5BDD-4FCA-A0E1-C8C46ECDA7A5}"/>
              </a:ext>
            </a:extLst>
          </p:cNvPr>
          <p:cNvSpPr>
            <a:spLocks noGrp="1"/>
          </p:cNvSpPr>
          <p:nvPr>
            <p:ph type="title"/>
          </p:nvPr>
        </p:nvSpPr>
        <p:spPr>
          <a:xfrm>
            <a:off x="1137036" y="548640"/>
            <a:ext cx="9543405" cy="1188720"/>
          </a:xfrm>
        </p:spPr>
        <p:txBody>
          <a:bodyPr>
            <a:normAutofit/>
          </a:bodyPr>
          <a:lstStyle/>
          <a:p>
            <a:r>
              <a:rPr lang="en-US" sz="4100">
                <a:solidFill>
                  <a:schemeClr val="tx1">
                    <a:lumMod val="85000"/>
                    <a:lumOff val="15000"/>
                  </a:schemeClr>
                </a:solidFill>
              </a:rPr>
              <a:t>Muhammad Threatens Other Nations cont.</a:t>
            </a:r>
          </a:p>
        </p:txBody>
      </p:sp>
      <p:sp>
        <p:nvSpPr>
          <p:cNvPr id="3" name="Content Placeholder 2">
            <a:extLst>
              <a:ext uri="{FF2B5EF4-FFF2-40B4-BE49-F238E27FC236}">
                <a16:creationId xmlns:a16="http://schemas.microsoft.com/office/drawing/2014/main" id="{3F2789E8-C9F5-4AB9-AC01-5E4B65DA7A79}"/>
              </a:ext>
            </a:extLst>
          </p:cNvPr>
          <p:cNvSpPr>
            <a:spLocks noGrp="1"/>
          </p:cNvSpPr>
          <p:nvPr>
            <p:ph idx="1"/>
          </p:nvPr>
        </p:nvSpPr>
        <p:spPr>
          <a:xfrm>
            <a:off x="1137034" y="1642188"/>
            <a:ext cx="10974101" cy="5131835"/>
          </a:xfrm>
        </p:spPr>
        <p:txBody>
          <a:bodyPr anchor="ctr">
            <a:normAutofit/>
          </a:bodyPr>
          <a:lstStyle/>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To the King of Ethiopia: Letter of the Prophet of Islam, peace be upon him. In the name of God the most beneficial the Merciful. Mohammed the Prophet of Islam to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Nagaci</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king of Abyssinia:</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Peace to you that I thank God for you, God, who there is no god but He, the King, the Holy peace insured dominant, and I bear witness that Jesus son of Mary, the Spirit of God and his speech was delivered to the Virgin Mary the good bunker. God created Jesus from his spirit, just as he created Adam with his hand, and I invite you and your soldiers to God Almighty, has reached and advised receive my advice, and peace be upon those who follow guidance.</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To the Governor of Bahrain: In the name of Allah the Beneficent, the Merciful: From Muhammad the Messenger of Allah to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Munzir</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bin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Sawa</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may peace be on you! I praise Allah, who is one and there none to be worshiped but except Him. I bear evidence that there is no God but Allah and that Muhammad is a servant of Allah and His Prophet. Thereafter I remind you of Allah. Whoever accepts admonition does it for his own good. Whoever followed my messengers and acted in accordance their guidance; he, in fact, followed me and accepted my advice. My messengers have highly praised your behavior. You shall continue in your present office. You should remain faithful to Allah and his Prophet. I accept your recommendation regarding the people of Bahrain. I forgive the offenses of the offenders.</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Therefore, you may also forgive them of the people of Bahrain whoever want to continue in their Jewish or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Majusi</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faith, should be made to pay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Jizia</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Seal: Muhammad, the Prophet of Allah</a:t>
            </a:r>
          </a:p>
          <a:p>
            <a:pPr marL="0" indent="0">
              <a:buNone/>
            </a:pPr>
            <a:endParaRPr lang="en-US" sz="1100" b="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a:p>
            <a:pPr marL="0" indent="0">
              <a:buNone/>
            </a:pPr>
            <a:endParaRPr lang="en-US" sz="11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571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76BE701-CA85-419E-B01B-82FF319D293A}"/>
              </a:ext>
            </a:extLst>
          </p:cNvPr>
          <p:cNvSpPr>
            <a:spLocks noGrp="1"/>
          </p:cNvSpPr>
          <p:nvPr>
            <p:ph type="title"/>
          </p:nvPr>
        </p:nvSpPr>
        <p:spPr>
          <a:xfrm>
            <a:off x="1137036" y="548640"/>
            <a:ext cx="9543405" cy="1188720"/>
          </a:xfrm>
        </p:spPr>
        <p:txBody>
          <a:bodyPr>
            <a:normAutofit/>
          </a:bodyPr>
          <a:lstStyle/>
          <a:p>
            <a:r>
              <a:rPr lang="en-US" sz="4100">
                <a:solidFill>
                  <a:schemeClr val="tx1">
                    <a:lumMod val="85000"/>
                    <a:lumOff val="15000"/>
                  </a:schemeClr>
                </a:solidFill>
              </a:rPr>
              <a:t>Muhammad Threatens Other Nations cont.</a:t>
            </a:r>
          </a:p>
        </p:txBody>
      </p:sp>
      <p:sp>
        <p:nvSpPr>
          <p:cNvPr id="3" name="Content Placeholder 2">
            <a:extLst>
              <a:ext uri="{FF2B5EF4-FFF2-40B4-BE49-F238E27FC236}">
                <a16:creationId xmlns:a16="http://schemas.microsoft.com/office/drawing/2014/main" id="{A54499B3-3A44-4D23-9F54-0B5C233B70A3}"/>
              </a:ext>
            </a:extLst>
          </p:cNvPr>
          <p:cNvSpPr>
            <a:spLocks noGrp="1"/>
          </p:cNvSpPr>
          <p:nvPr>
            <p:ph idx="1"/>
          </p:nvPr>
        </p:nvSpPr>
        <p:spPr>
          <a:xfrm>
            <a:off x="1137034" y="1737360"/>
            <a:ext cx="10955439" cy="5036663"/>
          </a:xfrm>
        </p:spPr>
        <p:txBody>
          <a:bodyPr anchor="ctr">
            <a:normAutofit/>
          </a:bodyPr>
          <a:lstStyle/>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Egypt: Letter of the Prophet Muhammed to the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Muqawqis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In the name of Allah the Rahman, the Merciful. From the Apostle of Allah to the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Mukaukis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chief of the Copts. Peace be upon him who follows the guidance. Next, I summon thee with the appeal of establish peace (or submitting your will to Allah ): establish peace (submit your will to Allah) and you will have peace. Allah shall give you your reward twofold. But if you decline then on you is the guilt of the Copts. O ye people of the Book, come unto an equal arrangement between us and you, that we should serve none save Allah, associating nothing with Him, and not taking one another for Lords besides Allah. And if ye decline, then bear witness that we have submitted our will to Allah.</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To the Ruler of Oman: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 letter reads as follows:</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“In the name of Allah, the Beneficent, the Merciful. From Mohammed, the messenger of Allah, to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Jaifar</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and Abd, sons of Al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Julanda</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Peace is upon him who follows the guidance. I am calling both of you, in the name of Islam. You will be safe if you submit to Islam.</a:t>
            </a: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I am the Messenger of Allah to all people warn all living that Islam will prevail. I hope you will accept Islam, but if you do not, then you will lose your country, and my horsemen will invade your territory and my prophecy will dominate your country”.</a:t>
            </a:r>
          </a:p>
          <a:p>
            <a:pPr marL="0" indent="0">
              <a:buNone/>
            </a:pP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456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17DAFC-A0FD-489D-99F7-592A9ED46C43}"/>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Death of Muhammad</a:t>
            </a:r>
          </a:p>
        </p:txBody>
      </p:sp>
      <p:sp>
        <p:nvSpPr>
          <p:cNvPr id="3" name="Content Placeholder 2">
            <a:extLst>
              <a:ext uri="{FF2B5EF4-FFF2-40B4-BE49-F238E27FC236}">
                <a16:creationId xmlns:a16="http://schemas.microsoft.com/office/drawing/2014/main" id="{F99B2242-97D8-4A80-82D3-F14FC8366BD9}"/>
              </a:ext>
            </a:extLst>
          </p:cNvPr>
          <p:cNvSpPr>
            <a:spLocks noGrp="1"/>
          </p:cNvSpPr>
          <p:nvPr>
            <p:ph idx="1"/>
          </p:nvPr>
        </p:nvSpPr>
        <p:spPr>
          <a:xfrm>
            <a:off x="1137034" y="1737360"/>
            <a:ext cx="10927448" cy="5036663"/>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In 632, Muhammad falls ill and his illness worsened and he was in great pain and was unable to speak for a time.  </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Aisha said that Muhammad said, “God never takes a prophet to himself without giving him the choice.  When Muhammad was at the point of death the last words she heard the apostle say was, "Nay, rather the Exalted Companion of Paradise.”  </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Muhammad orders Abu Bakr to lead the people in prayer as he was his most trusted companion…(However) So the people knew that Muhammad </a:t>
            </a: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had not appointed a successor </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(Ibn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Ishaq</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677-683).</a:t>
            </a: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The last injunction of Muhammad was “Let not two religions be left in the Arabian peninsula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689).”</a:t>
            </a: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Abu Bakr, the first Caliph (deputy of the prophet) succeeds Muhammad: Begins raids to the north after securing Arabia.  Battle between him and Ali, Muhammad’s son in law, for caliphate.  Shiites consider Ali the leader of Islam (the Sunni’s followed Abu Bakr) and begins split between Shiite and Sunni.</a:t>
            </a: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Koran: First version completed in 634 A.D.</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872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8B8A8B-AF84-4786-BF41-51F3A3AE3C2A}"/>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Muslim Conquests</a:t>
            </a:r>
          </a:p>
        </p:txBody>
      </p:sp>
      <p:sp>
        <p:nvSpPr>
          <p:cNvPr id="3" name="Content Placeholder 2">
            <a:extLst>
              <a:ext uri="{FF2B5EF4-FFF2-40B4-BE49-F238E27FC236}">
                <a16:creationId xmlns:a16="http://schemas.microsoft.com/office/drawing/2014/main" id="{2B11059B-6C41-431A-A684-6606AF68A0D1}"/>
              </a:ext>
            </a:extLst>
          </p:cNvPr>
          <p:cNvSpPr>
            <a:spLocks noGrp="1"/>
          </p:cNvSpPr>
          <p:nvPr>
            <p:ph idx="1"/>
          </p:nvPr>
        </p:nvSpPr>
        <p:spPr>
          <a:xfrm>
            <a:off x="1137034" y="1737360"/>
            <a:ext cx="10899456" cy="5036663"/>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635 – Damascus falls to Muslims</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636 – Caliph Umar conquers Iraq</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638 – Caliph Umar conquers Jerusalem.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Sophronius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Patriarch of Jerusalem, proclaimed, “This is the Abomination of Desolation announced by the prophet Daniel, and now stands from this point on holy ground.”</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642 – Egypt falls to Muslims</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691 – Dome of the Rock, modeled after church of Holy Sepulcher, built on temple mount</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735 – Charles Martel halts Muslim aggression at Battle of Tours</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846 – Muslims reach Rome but eventually driven out by Normans in 1091</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1088 – Byzantine emperor calls for help to repel Muslims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003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181271-7C29-4DC2-9DAA-B103643A8C20}"/>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Crusades</a:t>
            </a:r>
          </a:p>
        </p:txBody>
      </p:sp>
      <p:sp>
        <p:nvSpPr>
          <p:cNvPr id="3" name="Content Placeholder 2">
            <a:extLst>
              <a:ext uri="{FF2B5EF4-FFF2-40B4-BE49-F238E27FC236}">
                <a16:creationId xmlns:a16="http://schemas.microsoft.com/office/drawing/2014/main" id="{506237A7-9D7E-41F1-9E7C-DB5B9AC675CD}"/>
              </a:ext>
            </a:extLst>
          </p:cNvPr>
          <p:cNvSpPr>
            <a:spLocks noGrp="1"/>
          </p:cNvSpPr>
          <p:nvPr>
            <p:ph idx="1"/>
          </p:nvPr>
        </p:nvSpPr>
        <p:spPr>
          <a:xfrm>
            <a:off x="1137034" y="1737360"/>
            <a:ext cx="10955439" cy="5120635"/>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1095 - Pope Urban II calls for first crusade and Muslims driven from Jerusalem</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1146 – Second crusade fails as they are crushed in 1147</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1188 – Third crusade does not retake Jerusalem from Saladin but strengthens their position</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1201 – Fourth crusade was a complete disaster. Byzantines convinced crusaders to come to Constantinople but they sacked the city and weakened alliances</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1218 – Fifth crusade, which focused on Egypt, took some territory but infighting doomed this effort</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1228 – Sixth crusade was a continuation of the fifth crusade.  Roman Emperor Frederick II made his way to the Holy Land and al-Kamil offered a 10 year truce.  Frederick accepted and allowed Muslims to stay and they retook it in 1244 and burned the Church of the Holy Sepulcher.</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1248 – French King Louis IX was defeated, captured and ransomed where he returned to Europe.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078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16D18A-29C8-4834-9E95-46F4AE3258F7}"/>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Ottoman Empire</a:t>
            </a:r>
          </a:p>
        </p:txBody>
      </p:sp>
      <p:sp>
        <p:nvSpPr>
          <p:cNvPr id="3" name="Content Placeholder 2">
            <a:extLst>
              <a:ext uri="{FF2B5EF4-FFF2-40B4-BE49-F238E27FC236}">
                <a16:creationId xmlns:a16="http://schemas.microsoft.com/office/drawing/2014/main" id="{26D224B7-448B-49E9-9FC9-696AD9AAF509}"/>
              </a:ext>
            </a:extLst>
          </p:cNvPr>
          <p:cNvSpPr>
            <a:spLocks noGrp="1"/>
          </p:cNvSpPr>
          <p:nvPr>
            <p:ph idx="1"/>
          </p:nvPr>
        </p:nvSpPr>
        <p:spPr>
          <a:xfrm>
            <a:off x="1137034" y="1737360"/>
            <a:ext cx="11054966" cy="5120635"/>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1299 – Ottoman Empire founded by Turkish tribes in Anatolia</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1336-1405 – Mongols attack Islamic areas.  Tamerlane, a descendant of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Ghenghis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Khan, began attacking Muslim lands in the Mideast.  Islamists had to redirect attention from Europe to deal with this.</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1413-1421 – Reign of Sultan Mehmed II.  He demanded the son of the famously handsome Byzantine officer, Lukas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Notaras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be brought to him for sex.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Notaras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told him he would rather see his sons killed rather than submit to Mehmed so Mehmed killed his sons and beheaded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Notaras</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1456 – 1462 – Vlad the Impaler who was a member of the Order of the Dragon which was to fight enemies of Catholicism, especially the Muslims of the Ottoman Empire.  Vlad betrays his order and helps Muslims take Transylvania but was controlled by the Muslims for about 5 years.  He put down numerous rebellions of his own people and, after his brutal destruction of his enemies, the Ottomans tried to regain control by demanding that Vlad pay the Jizya and offer annually about 300 boys to satisfy the Muslim military.  Vlad began attacking the Ottomans using guerilla and terrorist tactics, by impaling his enemies on stakes, and burning his own land to intimidate his enemy.  </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1453 – Constantinople falls to the Ottoman Empire.  This defeat closed routes to the East so that Columbus, in 1492, had to find a new route to Asia for trade.</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1683 – Ottoman empire begins to weaken and start to give up territory.</a:t>
            </a:r>
          </a:p>
          <a:p>
            <a:pPr marL="0" indent="0">
              <a:buNone/>
            </a:pPr>
            <a:endParaRPr lang="en-US" sz="11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851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69311E-4596-4172-B0A8-936A1289A0DC}"/>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Rise of the West</a:t>
            </a:r>
          </a:p>
        </p:txBody>
      </p:sp>
      <p:sp>
        <p:nvSpPr>
          <p:cNvPr id="3" name="Content Placeholder 2">
            <a:extLst>
              <a:ext uri="{FF2B5EF4-FFF2-40B4-BE49-F238E27FC236}">
                <a16:creationId xmlns:a16="http://schemas.microsoft.com/office/drawing/2014/main" id="{EE94BA23-B6DB-45CE-891C-DBBB05FD05B7}"/>
              </a:ext>
            </a:extLst>
          </p:cNvPr>
          <p:cNvSpPr>
            <a:spLocks noGrp="1"/>
          </p:cNvSpPr>
          <p:nvPr>
            <p:ph idx="1"/>
          </p:nvPr>
        </p:nvSpPr>
        <p:spPr>
          <a:xfrm>
            <a:off x="1137034" y="1737360"/>
            <a:ext cx="11054966" cy="5120635"/>
          </a:xfrm>
        </p:spPr>
        <p:txBody>
          <a:bodyPr anchor="ctr">
            <a:no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1801 - Battle of Tripoli – U.S. refuses to pay tribute to raiding corsairs.  Muslims explain to Thomas Jefferson that U.S. ships can be taken at any time because the Koran and the Hadith command it.  They demand U.S. submission to Islam but are defeated and shipping lanes are cleared.</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1821 - Greeks rebel against Ottoman oppression – Greeks warred against Muslims due to outrages of Dhimmi status (extreme restrictions, unlawful taxation, forced labor, persecutions, violent imprisonment, death, abductions of girls and boys and their confinement to Turkish harems, and various deeds of wantonness and lust)  Once conquered nations no longer paid the Jizya, Ottomans quickly lost wealth and power.</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1897 – Theodore Herzl, due to persecutions in France, convenes First Zionist Congress to establish a Jewish homeland</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1915 – Armenian genocide: Turks removed Armenians from their homeland by pushing them out into the desert and outright killing of approximately 1.5 million Greeks and Armenians during the revival of Islamic fundamentalism.</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1917 – Balfour Declaration: After WW I, purpose was to establish a new home for the Jews as the Turks lose control of the Holy Land</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1924 – Turkish government abolishes the caliphate</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1929 – Muslims massacre Jews in Hebron, Jews appeal to British for help but Brits blame Jews for immigration and land purchases</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1945 – Arab League formed to defend Palestine.  Egypt, Syria, Lebanon, Transjordan, Iraq, Saudi Arabia and Yemen join</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83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7375172-B567-45DE-813D-06A52ECE664B}"/>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Israel Reborn</a:t>
            </a:r>
          </a:p>
        </p:txBody>
      </p:sp>
      <p:sp>
        <p:nvSpPr>
          <p:cNvPr id="3" name="Content Placeholder 2">
            <a:extLst>
              <a:ext uri="{FF2B5EF4-FFF2-40B4-BE49-F238E27FC236}">
                <a16:creationId xmlns:a16="http://schemas.microsoft.com/office/drawing/2014/main" id="{C8640140-FD9C-4D13-A3E9-6212362F957E}"/>
              </a:ext>
            </a:extLst>
          </p:cNvPr>
          <p:cNvSpPr>
            <a:spLocks noGrp="1"/>
          </p:cNvSpPr>
          <p:nvPr>
            <p:ph idx="1"/>
          </p:nvPr>
        </p:nvSpPr>
        <p:spPr>
          <a:xfrm>
            <a:off x="1137034" y="1604865"/>
            <a:ext cx="11054966" cy="5253131"/>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1947 – U.N. votes to create a Jewish State. Western Palestine to become an Arab and Jewish State.  The Mufti of Jerusalem, Al Haj Husseini declared a Holy war and called for the killing of Jews.  Jews begin killing British officials and Muslims.</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1948 – On May 14, Israel declared Independence.  Lebanon, Syria, Jordan, Egypt and Iraq invade to wipe out the Jews but are beaten back in a miraculous victory.  About 720,000 Arabs are told the leave Israel because of the invasions and become the refugees that Arabs to this day demand a right of return.  Over 600,000 Jews flee Arab states and move to Israel (Isaiah 66: 8 – Who has heard such a thing?  Who has seen such things?  Shall a land be born in one day?  Shall a nation be brought fourth in one moment?</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1967 – Egypt moves into the Sinai, expel UN peacekeeping force, close Straits of Tiran to Israel shipping. Syria, Jordan, Iraq and Saudi Arabia move troops to Israel’s border.  They attack but are defeated and they lose the Gaza Strip, Sinai Desert, Judea, Samaria and parts of the Golan Heights.  Temple Mount returned to Muslims after pressure from UN but Israel annexes East Jerusalem.  UN pressures Israel to withdraw from Palestinian territories but Israel refuses.  </a:t>
            </a:r>
          </a:p>
          <a:p>
            <a:pPr marL="0" indent="0">
              <a:buNone/>
            </a:pP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37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5DF3E7-93AA-4130-8C23-FA09E0BC29A5}"/>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History of Allah</a:t>
            </a:r>
          </a:p>
        </p:txBody>
      </p:sp>
      <p:sp>
        <p:nvSpPr>
          <p:cNvPr id="3" name="Content Placeholder 2">
            <a:extLst>
              <a:ext uri="{FF2B5EF4-FFF2-40B4-BE49-F238E27FC236}">
                <a16:creationId xmlns:a16="http://schemas.microsoft.com/office/drawing/2014/main" id="{6E78A1E3-4BD2-4B54-B773-483C049828FC}"/>
              </a:ext>
            </a:extLst>
          </p:cNvPr>
          <p:cNvSpPr>
            <a:spLocks noGrp="1"/>
          </p:cNvSpPr>
          <p:nvPr>
            <p:ph idx="1"/>
          </p:nvPr>
        </p:nvSpPr>
        <p:spPr>
          <a:xfrm>
            <a:off x="1137036" y="1940767"/>
            <a:ext cx="10983429" cy="4917229"/>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Epic of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Atrahasis</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First historical evidence of Allah being worshipped by the Babylonians who was the deity of violence and revolution (Theodore Shoebat).  This epic describes a non-biblical version of the flood like the Epic of Gilgamesh.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 name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Allal</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(or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Ellil</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is to be found in the Epic of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Atrahasis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(or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Atramhasis</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engraved on several tablets dating back to around 1700 BC in Babylon. This shows that a Deity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Allal</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was being worshipped at that time(Stephanie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Dalley</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Myths from Mesopotamia: Creation, the Flood, Gilgamesh and others, Oxford University Press: 1989, Pages: 3-10).</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Allah: Oldest known reference to worship of Allah in northern and southern Arabia (Kenneth J. Thomas). Allah was worshipped with other gods around the 400’s B.C.</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dirty="0">
                <a:ln>
                  <a:noFill/>
                </a:ln>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Ka’ba: Greek historian </a:t>
            </a:r>
            <a:r>
              <a:rPr lang="en-US" sz="1800" dirty="0" err="1">
                <a:ln>
                  <a:noFill/>
                </a:ln>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Diodorus</a:t>
            </a:r>
            <a:r>
              <a:rPr lang="en-US" sz="1800" dirty="0">
                <a:ln>
                  <a:noFill/>
                </a:ln>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Siculus, who described it as a “temple greatly revered by the Arabs (Earliest historical reference to Kaaba).” Allah was still worshipped as the moon god in 60 B.C.</a:t>
            </a:r>
            <a:endParaRPr lang="en-US" sz="1800" dirty="0">
              <a:solidFill>
                <a:schemeClr val="tx1">
                  <a:lumMod val="85000"/>
                  <a:lumOff val="15000"/>
                </a:schemeClr>
              </a:solidFill>
            </a:endParaRPr>
          </a:p>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Christianity preached in Yemen: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Famiyun</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Phemion</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preached Christianity in Yemen and Christianity began to spread in this area (Ibn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Ishaq</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pg. 14). This is how Muhammad gained a cursory understanding of Christian doctrine.  Unknown date</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248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8A344F-1E75-466C-9F38-062E5D89567C}"/>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Muslims turn to Terrorism</a:t>
            </a:r>
          </a:p>
        </p:txBody>
      </p:sp>
      <p:sp>
        <p:nvSpPr>
          <p:cNvPr id="3" name="Content Placeholder 2">
            <a:extLst>
              <a:ext uri="{FF2B5EF4-FFF2-40B4-BE49-F238E27FC236}">
                <a16:creationId xmlns:a16="http://schemas.microsoft.com/office/drawing/2014/main" id="{E76CE357-DEB4-470F-9C17-20A0C51CFDC6}"/>
              </a:ext>
            </a:extLst>
          </p:cNvPr>
          <p:cNvSpPr>
            <a:spLocks noGrp="1"/>
          </p:cNvSpPr>
          <p:nvPr>
            <p:ph idx="1"/>
          </p:nvPr>
        </p:nvSpPr>
        <p:spPr>
          <a:xfrm>
            <a:off x="1137034" y="1464906"/>
            <a:ext cx="10955439" cy="5299787"/>
          </a:xfrm>
        </p:spPr>
        <p:txBody>
          <a:bodyPr anchor="ctr">
            <a:normAutofit/>
          </a:bodyPr>
          <a:lstStyle/>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1968 – Robert F. Kennedy assassinated by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Sirhan</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800" dirty="0" err="1">
                <a:solidFill>
                  <a:schemeClr val="tx1">
                    <a:lumMod val="85000"/>
                    <a:lumOff val="15000"/>
                  </a:schemeClr>
                </a:solidFill>
                <a:latin typeface="Times New Roman" panose="02020603050405020304" pitchFamily="18" charset="0"/>
                <a:cs typeface="Times New Roman" panose="02020603050405020304" pitchFamily="18" charset="0"/>
              </a:rPr>
              <a:t>Sirhan</a:t>
            </a: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 a Palestinian angry with his pro-Israel stance.</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1972 – Munich massacre: 9 Israeli athletes are killed and 11 taken hostage by terrorist group Black September</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1973 – Egypt and Syria attack Israel and fight to a standstill</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1978 – Ayatollah Khomeini becomes ruler of Iran</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1979 – Egypt signs armistice with Israel, Anwar Sadat assassinated </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1979 – Iran hostage crisis: Hostages released 444 days later</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1984 – Beirut bombing of U.S. barracks in Lebanon</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1987 – First Palestinian Intifada: Rock throwing, tire burning, barricade erecting, Jews use tear gas to disburse</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1993 – World Trade Center bombed</a:t>
            </a:r>
          </a:p>
          <a:p>
            <a:pPr marL="0" indent="0">
              <a:buNone/>
            </a:pPr>
            <a:r>
              <a:rPr lang="en-US" sz="1800" dirty="0">
                <a:solidFill>
                  <a:schemeClr val="tx1">
                    <a:lumMod val="85000"/>
                    <a:lumOff val="15000"/>
                  </a:schemeClr>
                </a:solidFill>
                <a:latin typeface="Times New Roman" panose="02020603050405020304" pitchFamily="18" charset="0"/>
                <a:cs typeface="Times New Roman" panose="02020603050405020304" pitchFamily="18" charset="0"/>
              </a:rPr>
              <a:t>2001 – World Trade Center destroyed</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07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5C783D6-AD3E-4938-ADEE-39DB627826C7}"/>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Muhammad’s Father</a:t>
            </a:r>
          </a:p>
        </p:txBody>
      </p:sp>
      <p:sp>
        <p:nvSpPr>
          <p:cNvPr id="3" name="Content Placeholder 2">
            <a:extLst>
              <a:ext uri="{FF2B5EF4-FFF2-40B4-BE49-F238E27FC236}">
                <a16:creationId xmlns:a16="http://schemas.microsoft.com/office/drawing/2014/main" id="{47A0CD18-1118-4201-9439-88CD677FA4A1}"/>
              </a:ext>
            </a:extLst>
          </p:cNvPr>
          <p:cNvSpPr>
            <a:spLocks noGrp="1"/>
          </p:cNvSpPr>
          <p:nvPr>
            <p:ph idx="1"/>
          </p:nvPr>
        </p:nvSpPr>
        <p:spPr>
          <a:xfrm>
            <a:off x="1137036" y="1894114"/>
            <a:ext cx="10955437" cy="4879909"/>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Muhammad’s father:  Muhammad’s father named after Allah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Abdullah</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ibn Abdul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Muttalib</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which means Allah was worshipped in pre-Islamic Arabia.  Allah was the moon god and was considered the greatest of gods which is why Muhammad never had to explain to the people of Arabia who Allah was.  Therefore the symbol of Allah is the crescent moon as (1) the crescent moon sits on top of the mosques and Minarets, (2) the crescent moon is on Islamic flags, and (3) Muslims fast during the month when the crescent moon appears on the sky.</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Muhammad was raised in the religion of the Moon-god Allah. At one time he preached the Allah that the Arabs understood as the Moon god with his lesser daughters al Uzza, al-Lat and Manat. While they believed that Allah, i.e. the Moon-god, was the greatest of all gods and the supreme deity in a pantheon of deities, Muhammad came to believe that Allah was not only the greatest god but the only god.  He then proclaimed Allah to Christians and Jews as the same God they worshipped but both rejected this notion which led to war with both people groups. Al-Kindy (not the philosopher of the Arabs) pointed out that Islam and its god Allah did not come from the Bible but from the paganism of the Sabeans (The Apology of </a:t>
            </a:r>
            <a:r>
              <a:rPr lang="en-US" sz="1800" b="0" i="0" dirty="0" err="1">
                <a:solidFill>
                  <a:schemeClr val="tx1">
                    <a:lumMod val="85000"/>
                    <a:lumOff val="15000"/>
                  </a:schemeClr>
                </a:solidFill>
                <a:effectLst/>
                <a:latin typeface="Times New Roman" panose="02020603050405020304" pitchFamily="18" charset="0"/>
                <a:cs typeface="Times New Roman" panose="02020603050405020304" pitchFamily="18" charset="0"/>
              </a:rPr>
              <a:t>Al_Kindy</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 In defense of Christianity against Islam 830 A.D.).</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64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134C26-2176-425B-B6EB-1CE7071494A3}"/>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Five Pillars of Islam</a:t>
            </a:r>
          </a:p>
        </p:txBody>
      </p:sp>
      <p:sp>
        <p:nvSpPr>
          <p:cNvPr id="3" name="Content Placeholder 2">
            <a:extLst>
              <a:ext uri="{FF2B5EF4-FFF2-40B4-BE49-F238E27FC236}">
                <a16:creationId xmlns:a16="http://schemas.microsoft.com/office/drawing/2014/main" id="{C15FCCC4-7370-437F-A270-1602B2A9B6F8}"/>
              </a:ext>
            </a:extLst>
          </p:cNvPr>
          <p:cNvSpPr>
            <a:spLocks noGrp="1"/>
          </p:cNvSpPr>
          <p:nvPr>
            <p:ph idx="1"/>
          </p:nvPr>
        </p:nvSpPr>
        <p:spPr>
          <a:xfrm>
            <a:off x="1137036" y="1838131"/>
            <a:ext cx="10983429" cy="501986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In pre-Islamic Arabia, the Moon god rituals were: (1) pre-Islamic Arabs prayed toward Mecca several times per day, (2) making a pilgrimage to Mecca, (3) running around the temple of the moon god called the </a:t>
            </a:r>
            <a:r>
              <a:rPr lang="en-US" sz="1800" dirty="0" err="1">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Kabah</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(4) kissing the black stone, (5) throwing stones at the devil, (6) fasting during months that begin and end with the crescent moon, (7) giving alms to the poor.  These would morph into the five pillars of Islam.</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five pillars, which are necessary for entering paradise,</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are each described in some part of the Qur'an and were already practiced during Muhammad's lifetime. They are the (1) profession of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faith</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(shahada- there is no god but Allah and Muhammad is his prophet), (2) prayer (salat), (3) almsgiving (zakat), (4) fasting (sawm), and (5) pilgrimage (hajj).  However, salvation is only guaranteed by Jihad (war against the infidel) and martyrdom (Sura 3:157).  </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Islam is primarily a works-based (law) religion but none these ‘laws’ in the Muslim tradition are found in the Mosaic law.</a:t>
            </a:r>
          </a:p>
          <a:p>
            <a:pPr marL="0" indent="0">
              <a:buNone/>
            </a:pPr>
            <a:endParaRPr lang="en-US" sz="14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564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72E11E-6939-40B3-8D17-6DAE51CC9101}"/>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The Five Pillars of Islam cont.</a:t>
            </a:r>
          </a:p>
        </p:txBody>
      </p:sp>
      <p:sp>
        <p:nvSpPr>
          <p:cNvPr id="3" name="Content Placeholder 2">
            <a:extLst>
              <a:ext uri="{FF2B5EF4-FFF2-40B4-BE49-F238E27FC236}">
                <a16:creationId xmlns:a16="http://schemas.microsoft.com/office/drawing/2014/main" id="{C7A924FC-C671-489C-99F6-CC07182BD983}"/>
              </a:ext>
            </a:extLst>
          </p:cNvPr>
          <p:cNvSpPr>
            <a:spLocks noGrp="1"/>
          </p:cNvSpPr>
          <p:nvPr>
            <p:ph idx="1"/>
          </p:nvPr>
        </p:nvSpPr>
        <p:spPr>
          <a:xfrm>
            <a:off x="1137036" y="1894114"/>
            <a:ext cx="11054964" cy="4963881"/>
          </a:xfrm>
        </p:spPr>
        <p:txBody>
          <a:bodyPr anchor="ctr">
            <a:normAutofit/>
          </a:bodyPr>
          <a:lstStyle/>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19 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Now we know that whatever the law says it speaks to those who are under the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Mosaic</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law, so that every mouth may be stopped, and the whole world may be held accountable to God.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20 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For by works of the law no human being will be justified in his sight</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since through the law comes knowledge of sin (Romans 3: 19-20).</a:t>
            </a: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15 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We ourselves are Jews by birth and not Gentile sinners;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16 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yet we know that a person is not justified by works of the law but through faith in Jesus Christ,</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so we also have believed in Christ Jesus, in order to be justified by faith in Christ and not by works of the law,</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 because by works of the law no one will be justified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(Galatians 2: 15-16).</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Christianity is a faith-based religion and good works are done through the Holy Spirit who indwells the believer.  All other religions are works based (works done by man to please God or to find self fulfillment).  </a:t>
            </a:r>
          </a:p>
          <a:p>
            <a:pPr marL="0" indent="0">
              <a:buNone/>
            </a:pPr>
            <a:endParaRPr lang="en-US" sz="17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258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B0E6A3-C9A8-4B24-9D89-D11EFAFB2B40}"/>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Birth and Witness of Muhammad</a:t>
            </a:r>
          </a:p>
        </p:txBody>
      </p:sp>
      <p:sp>
        <p:nvSpPr>
          <p:cNvPr id="3" name="Content Placeholder 2">
            <a:extLst>
              <a:ext uri="{FF2B5EF4-FFF2-40B4-BE49-F238E27FC236}">
                <a16:creationId xmlns:a16="http://schemas.microsoft.com/office/drawing/2014/main" id="{80A15175-045B-4886-B5D1-3C36A148A9BA}"/>
              </a:ext>
            </a:extLst>
          </p:cNvPr>
          <p:cNvSpPr>
            <a:spLocks noGrp="1"/>
          </p:cNvSpPr>
          <p:nvPr>
            <p:ph idx="1"/>
          </p:nvPr>
        </p:nvSpPr>
        <p:spPr>
          <a:xfrm>
            <a:off x="1137036" y="1987420"/>
            <a:ext cx="10964768" cy="4870575"/>
          </a:xfrm>
        </p:spPr>
        <p:txBody>
          <a:bodyPr anchor="ctr">
            <a:normAutofit/>
          </a:bodyPr>
          <a:lstStyle/>
          <a:p>
            <a:pPr marL="0" indent="0">
              <a:buNone/>
            </a:pP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Birth of Muhammad – 570 A.D.: Arabs were polytheist and idolatrous at that time but were aware of Christian and Jewish teachings.  Muhammad arose </a:t>
            </a:r>
            <a:r>
              <a:rPr lang="en-US" sz="1800"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as the </a:t>
            </a:r>
            <a:r>
              <a:rPr lang="en-US" sz="1800" b="1"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only witness</a:t>
            </a:r>
            <a:r>
              <a:rPr lang="en-US" sz="1800" dirty="0">
                <a:solidFill>
                  <a:schemeClr val="tx1">
                    <a:lumMod val="85000"/>
                    <a:lumOff val="15000"/>
                  </a:schemeClr>
                </a:solidFill>
                <a:effectLst/>
                <a:latin typeface="Times New Roman" panose="02020603050405020304" pitchFamily="18" charset="0"/>
                <a:ea typeface="Calibri" panose="020F0502020204030204" pitchFamily="34" charset="0"/>
                <a:cs typeface="Times New Roman" panose="02020603050405020304" pitchFamily="18" charset="0"/>
              </a:rPr>
              <a:t> to the words of Allah.  There was no one else who heard or received the revelations of Allah so all of Islam rests on the revelations that came to Muhammad alone.</a:t>
            </a: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8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dirty="0">
                <a:solidFill>
                  <a:schemeClr val="tx1">
                    <a:lumMod val="85000"/>
                    <a:lumOff val="15000"/>
                  </a:schemeClr>
                </a:solidFill>
                <a:latin typeface="Times New Roman" panose="02020603050405020304" pitchFamily="18" charset="0"/>
                <a:cs typeface="Times New Roman" panose="02020603050405020304" pitchFamily="18" charset="0"/>
              </a:rPr>
              <a:t>Numerous Witnesses of Christ</a:t>
            </a:r>
          </a:p>
          <a:p>
            <a:pPr marL="0" indent="0">
              <a:buNone/>
            </a:pPr>
            <a:endParaRPr lang="en-US" sz="1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16 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For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we</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(Peter, James and John) did not follow cleverly devised myths when we made known to you the power and coming of our Lord Jesus Christ, but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we were eyewitnesses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of his majesty (on the Mount of Transfiguration – Matthew 17:1).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17 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For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when he received honor and glory from God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the Father, and the voice was borne to him by the Majestic Glory, “This is my beloved Son,</a:t>
            </a:r>
            <a:r>
              <a:rPr lang="en-US" sz="1800" baseline="30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with whom I am well pleased,”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18 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we ourselves heard this very voice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borne from heaven, </a:t>
            </a:r>
            <a:r>
              <a:rPr lang="en-US" sz="1800" b="1" i="0" dirty="0">
                <a:solidFill>
                  <a:schemeClr val="tx1">
                    <a:lumMod val="85000"/>
                    <a:lumOff val="15000"/>
                  </a:schemeClr>
                </a:solidFill>
                <a:effectLst/>
                <a:latin typeface="Times New Roman" panose="02020603050405020304" pitchFamily="18" charset="0"/>
                <a:cs typeface="Times New Roman" panose="02020603050405020304" pitchFamily="18" charset="0"/>
              </a:rPr>
              <a:t>for we were with him on the holy mountain</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US" sz="1800" b="1" i="0" baseline="30000" dirty="0">
                <a:solidFill>
                  <a:schemeClr val="tx1">
                    <a:lumMod val="85000"/>
                    <a:lumOff val="15000"/>
                  </a:schemeClr>
                </a:solidFill>
                <a:effectLst/>
                <a:latin typeface="Times New Roman" panose="02020603050405020304" pitchFamily="18" charset="0"/>
                <a:cs typeface="Times New Roman" panose="02020603050405020304" pitchFamily="18" charset="0"/>
              </a:rPr>
              <a:t>19 </a:t>
            </a:r>
            <a:r>
              <a:rPr lang="en-US" sz="1800" b="0" i="0" dirty="0">
                <a:solidFill>
                  <a:schemeClr val="tx1">
                    <a:lumMod val="85000"/>
                    <a:lumOff val="15000"/>
                  </a:schemeClr>
                </a:solidFill>
                <a:effectLst/>
                <a:latin typeface="Times New Roman" panose="02020603050405020304" pitchFamily="18" charset="0"/>
                <a:cs typeface="Times New Roman" panose="02020603050405020304" pitchFamily="18" charset="0"/>
              </a:rPr>
              <a:t>And we have the prophetic word more fully confirmed, to which you will do well to pay attention as to a lamp shining in a dark place, until the day dawns and the morning star rises in your hearts, (II Peter 1: 16-19; I Corinthians 15:5-8)).</a:t>
            </a:r>
          </a:p>
          <a:p>
            <a:pPr marL="0" indent="0">
              <a:buNone/>
            </a:pP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316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11891</Words>
  <Application>Microsoft Office PowerPoint</Application>
  <PresentationFormat>Widescreen</PresentationFormat>
  <Paragraphs>278</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Georgia</vt:lpstr>
      <vt:lpstr>Times New Roman</vt:lpstr>
      <vt:lpstr>Office Theme</vt:lpstr>
      <vt:lpstr>Islam and The Gospel</vt:lpstr>
      <vt:lpstr>Islam vs. Jesus</vt:lpstr>
      <vt:lpstr>Islam vs. Jesus</vt:lpstr>
      <vt:lpstr>Abraham</vt:lpstr>
      <vt:lpstr>History of Allah</vt:lpstr>
      <vt:lpstr>Muhammad’s Father</vt:lpstr>
      <vt:lpstr>The Five Pillars of Islam</vt:lpstr>
      <vt:lpstr>The Five Pillars of Islam cont.</vt:lpstr>
      <vt:lpstr>Birth and Witness of Muhammad</vt:lpstr>
      <vt:lpstr>The First Revelation</vt:lpstr>
      <vt:lpstr>The Testimony of the Angel Gabriel</vt:lpstr>
      <vt:lpstr>The Comforter</vt:lpstr>
      <vt:lpstr>Public Preaching</vt:lpstr>
      <vt:lpstr>The Daughters of Allah</vt:lpstr>
      <vt:lpstr>The Daughters of Allah cont.</vt:lpstr>
      <vt:lpstr>Muhammad Preaches Peace</vt:lpstr>
      <vt:lpstr>Muhammad Marries Aisha</vt:lpstr>
      <vt:lpstr>Adultery: Having More Than One Wife</vt:lpstr>
      <vt:lpstr>Muhammad’s Assent Into Heaven</vt:lpstr>
      <vt:lpstr>Hell</vt:lpstr>
      <vt:lpstr>Hell cont.</vt:lpstr>
      <vt:lpstr>Muhammad Driven From Mecca</vt:lpstr>
      <vt:lpstr>Allah Issues the Order to Fight</vt:lpstr>
      <vt:lpstr>Allah Issues the Order to Fight cont.</vt:lpstr>
      <vt:lpstr>Muhammad Begins Raiding Caravans</vt:lpstr>
      <vt:lpstr>Muhammad Begins Raiding Caravans cont.</vt:lpstr>
      <vt:lpstr>Muhammad and the Jews</vt:lpstr>
      <vt:lpstr>The Byzantines</vt:lpstr>
      <vt:lpstr>A Follower’s Vision</vt:lpstr>
      <vt:lpstr>Muhammad Orders Assassination of his Critics</vt:lpstr>
      <vt:lpstr>Muhammad Orders Assassinations cont.</vt:lpstr>
      <vt:lpstr>The Battle of Badr</vt:lpstr>
      <vt:lpstr>The Jews Continue to Oppose Muhammad</vt:lpstr>
      <vt:lpstr>The Jews and Muhammad cont.</vt:lpstr>
      <vt:lpstr>Muhammad’s View of Heaven</vt:lpstr>
      <vt:lpstr>The War Verses of Islam</vt:lpstr>
      <vt:lpstr>The Battle of Uhud</vt:lpstr>
      <vt:lpstr>Muhammad Takes Adopted Sons’ Wife</vt:lpstr>
      <vt:lpstr>The Battle of Trench</vt:lpstr>
      <vt:lpstr>Slaughter of the Quaryza</vt:lpstr>
      <vt:lpstr>Muhammad Threatens Other Nations</vt:lpstr>
      <vt:lpstr>Muhammad Threatens Other Nations cont.</vt:lpstr>
      <vt:lpstr>Muhammad Threatens Other Nations cont.</vt:lpstr>
      <vt:lpstr>The Death of Muhammad</vt:lpstr>
      <vt:lpstr>Muslim Conquests</vt:lpstr>
      <vt:lpstr>The Crusades</vt:lpstr>
      <vt:lpstr>Ottoman Empire</vt:lpstr>
      <vt:lpstr>Rise of the West</vt:lpstr>
      <vt:lpstr>Israel Reborn</vt:lpstr>
      <vt:lpstr>Muslims turn to Terrorism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dc:title>
  <dc:creator>Shawn Brandmahl</dc:creator>
  <cp:lastModifiedBy>Shawn Brandmahl</cp:lastModifiedBy>
  <cp:revision>232</cp:revision>
  <dcterms:created xsi:type="dcterms:W3CDTF">2021-03-05T15:46:08Z</dcterms:created>
  <dcterms:modified xsi:type="dcterms:W3CDTF">2022-02-28T19:27:17Z</dcterms:modified>
</cp:coreProperties>
</file>