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76" r:id="rId6"/>
    <p:sldId id="277" r:id="rId7"/>
    <p:sldId id="262" r:id="rId8"/>
    <p:sldId id="263" r:id="rId9"/>
    <p:sldId id="264" r:id="rId10"/>
    <p:sldId id="265" r:id="rId11"/>
    <p:sldId id="266" r:id="rId12"/>
    <p:sldId id="278" r:id="rId13"/>
    <p:sldId id="288" r:id="rId14"/>
    <p:sldId id="279" r:id="rId15"/>
    <p:sldId id="282" r:id="rId16"/>
    <p:sldId id="293" r:id="rId17"/>
    <p:sldId id="290" r:id="rId18"/>
    <p:sldId id="283" r:id="rId19"/>
    <p:sldId id="284" r:id="rId20"/>
    <p:sldId id="280" r:id="rId21"/>
    <p:sldId id="268" r:id="rId22"/>
    <p:sldId id="269" r:id="rId23"/>
    <p:sldId id="270" r:id="rId24"/>
    <p:sldId id="294" r:id="rId25"/>
    <p:sldId id="271" r:id="rId26"/>
    <p:sldId id="281" r:id="rId27"/>
    <p:sldId id="272" r:id="rId28"/>
    <p:sldId id="273" r:id="rId29"/>
    <p:sldId id="295" r:id="rId30"/>
    <p:sldId id="289" r:id="rId31"/>
    <p:sldId id="291" r:id="rId32"/>
    <p:sldId id="274" r:id="rId33"/>
    <p:sldId id="296" r:id="rId34"/>
    <p:sldId id="285" r:id="rId35"/>
    <p:sldId id="297" r:id="rId36"/>
    <p:sldId id="275" r:id="rId37"/>
    <p:sldId id="298" r:id="rId38"/>
    <p:sldId id="287" r:id="rId39"/>
    <p:sldId id="292" r:id="rId40"/>
    <p:sldId id="299"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243D8-D70F-48BF-9027-0A55DE0641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8FC997-7E85-4110-9673-DBDD3C5FD4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6532F7-AD45-4CEB-85FF-6C5027137E16}"/>
              </a:ext>
            </a:extLst>
          </p:cNvPr>
          <p:cNvSpPr>
            <a:spLocks noGrp="1"/>
          </p:cNvSpPr>
          <p:nvPr>
            <p:ph type="dt" sz="half" idx="10"/>
          </p:nvPr>
        </p:nvSpPr>
        <p:spPr/>
        <p:txBody>
          <a:bodyPr/>
          <a:lstStyle/>
          <a:p>
            <a:fld id="{1492E04E-446D-4CA4-AE78-98089729B7DE}" type="datetimeFigureOut">
              <a:rPr lang="en-US" smtClean="0"/>
              <a:t>2/22/2022</a:t>
            </a:fld>
            <a:endParaRPr lang="en-US"/>
          </a:p>
        </p:txBody>
      </p:sp>
      <p:sp>
        <p:nvSpPr>
          <p:cNvPr id="5" name="Footer Placeholder 4">
            <a:extLst>
              <a:ext uri="{FF2B5EF4-FFF2-40B4-BE49-F238E27FC236}">
                <a16:creationId xmlns:a16="http://schemas.microsoft.com/office/drawing/2014/main" id="{093127A3-039D-4C01-8EDF-B05F2FFF99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F7697-7707-4FED-B771-3E9D63189333}"/>
              </a:ext>
            </a:extLst>
          </p:cNvPr>
          <p:cNvSpPr>
            <a:spLocks noGrp="1"/>
          </p:cNvSpPr>
          <p:nvPr>
            <p:ph type="sldNum" sz="quarter" idx="12"/>
          </p:nvPr>
        </p:nvSpPr>
        <p:spPr/>
        <p:txBody>
          <a:bodyPr/>
          <a:lstStyle/>
          <a:p>
            <a:fld id="{8AF37B2B-28DC-47B6-BDEA-ECC222CA8758}" type="slidenum">
              <a:rPr lang="en-US" smtClean="0"/>
              <a:t>‹#›</a:t>
            </a:fld>
            <a:endParaRPr lang="en-US"/>
          </a:p>
        </p:txBody>
      </p:sp>
    </p:spTree>
    <p:extLst>
      <p:ext uri="{BB962C8B-B14F-4D97-AF65-F5344CB8AC3E}">
        <p14:creationId xmlns:p14="http://schemas.microsoft.com/office/powerpoint/2010/main" val="253836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CA092-3A20-4001-992D-1978FF404D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D0AA08-1951-4256-8F2F-58823A0B3D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FB984E-29E1-4722-A84D-D50199F8E673}"/>
              </a:ext>
            </a:extLst>
          </p:cNvPr>
          <p:cNvSpPr>
            <a:spLocks noGrp="1"/>
          </p:cNvSpPr>
          <p:nvPr>
            <p:ph type="dt" sz="half" idx="10"/>
          </p:nvPr>
        </p:nvSpPr>
        <p:spPr/>
        <p:txBody>
          <a:bodyPr/>
          <a:lstStyle/>
          <a:p>
            <a:fld id="{1492E04E-446D-4CA4-AE78-98089729B7DE}" type="datetimeFigureOut">
              <a:rPr lang="en-US" smtClean="0"/>
              <a:t>2/22/2022</a:t>
            </a:fld>
            <a:endParaRPr lang="en-US"/>
          </a:p>
        </p:txBody>
      </p:sp>
      <p:sp>
        <p:nvSpPr>
          <p:cNvPr id="5" name="Footer Placeholder 4">
            <a:extLst>
              <a:ext uri="{FF2B5EF4-FFF2-40B4-BE49-F238E27FC236}">
                <a16:creationId xmlns:a16="http://schemas.microsoft.com/office/drawing/2014/main" id="{5BF95B43-A662-45CA-875B-6E9E03DEF1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2A099A-858D-43E1-B47F-51328DA2F4AF}"/>
              </a:ext>
            </a:extLst>
          </p:cNvPr>
          <p:cNvSpPr>
            <a:spLocks noGrp="1"/>
          </p:cNvSpPr>
          <p:nvPr>
            <p:ph type="sldNum" sz="quarter" idx="12"/>
          </p:nvPr>
        </p:nvSpPr>
        <p:spPr/>
        <p:txBody>
          <a:bodyPr/>
          <a:lstStyle/>
          <a:p>
            <a:fld id="{8AF37B2B-28DC-47B6-BDEA-ECC222CA8758}" type="slidenum">
              <a:rPr lang="en-US" smtClean="0"/>
              <a:t>‹#›</a:t>
            </a:fld>
            <a:endParaRPr lang="en-US"/>
          </a:p>
        </p:txBody>
      </p:sp>
    </p:spTree>
    <p:extLst>
      <p:ext uri="{BB962C8B-B14F-4D97-AF65-F5344CB8AC3E}">
        <p14:creationId xmlns:p14="http://schemas.microsoft.com/office/powerpoint/2010/main" val="3120503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4137BE-503B-4420-B689-F8B74CC8CB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9C1D44-65BB-48A7-BA61-54C8C707EF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2BC5AE-8803-4AF0-AD30-5FD9854CD789}"/>
              </a:ext>
            </a:extLst>
          </p:cNvPr>
          <p:cNvSpPr>
            <a:spLocks noGrp="1"/>
          </p:cNvSpPr>
          <p:nvPr>
            <p:ph type="dt" sz="half" idx="10"/>
          </p:nvPr>
        </p:nvSpPr>
        <p:spPr/>
        <p:txBody>
          <a:bodyPr/>
          <a:lstStyle/>
          <a:p>
            <a:fld id="{1492E04E-446D-4CA4-AE78-98089729B7DE}" type="datetimeFigureOut">
              <a:rPr lang="en-US" smtClean="0"/>
              <a:t>2/22/2022</a:t>
            </a:fld>
            <a:endParaRPr lang="en-US"/>
          </a:p>
        </p:txBody>
      </p:sp>
      <p:sp>
        <p:nvSpPr>
          <p:cNvPr id="5" name="Footer Placeholder 4">
            <a:extLst>
              <a:ext uri="{FF2B5EF4-FFF2-40B4-BE49-F238E27FC236}">
                <a16:creationId xmlns:a16="http://schemas.microsoft.com/office/drawing/2014/main" id="{936E6BD8-4BD2-4944-8D8B-8F373E2913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F4DA18-0B8C-42CC-B0DC-5D99C7890464}"/>
              </a:ext>
            </a:extLst>
          </p:cNvPr>
          <p:cNvSpPr>
            <a:spLocks noGrp="1"/>
          </p:cNvSpPr>
          <p:nvPr>
            <p:ph type="sldNum" sz="quarter" idx="12"/>
          </p:nvPr>
        </p:nvSpPr>
        <p:spPr/>
        <p:txBody>
          <a:bodyPr/>
          <a:lstStyle/>
          <a:p>
            <a:fld id="{8AF37B2B-28DC-47B6-BDEA-ECC222CA8758}" type="slidenum">
              <a:rPr lang="en-US" smtClean="0"/>
              <a:t>‹#›</a:t>
            </a:fld>
            <a:endParaRPr lang="en-US"/>
          </a:p>
        </p:txBody>
      </p:sp>
    </p:spTree>
    <p:extLst>
      <p:ext uri="{BB962C8B-B14F-4D97-AF65-F5344CB8AC3E}">
        <p14:creationId xmlns:p14="http://schemas.microsoft.com/office/powerpoint/2010/main" val="267859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A17B3-F8F7-404A-B80A-58374AACCB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156984-A88B-4F37-AFBE-8D0FE39D29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3AE0FC-4398-4769-A916-6B52FF2ED1CA}"/>
              </a:ext>
            </a:extLst>
          </p:cNvPr>
          <p:cNvSpPr>
            <a:spLocks noGrp="1"/>
          </p:cNvSpPr>
          <p:nvPr>
            <p:ph type="dt" sz="half" idx="10"/>
          </p:nvPr>
        </p:nvSpPr>
        <p:spPr/>
        <p:txBody>
          <a:bodyPr/>
          <a:lstStyle/>
          <a:p>
            <a:fld id="{1492E04E-446D-4CA4-AE78-98089729B7DE}" type="datetimeFigureOut">
              <a:rPr lang="en-US" smtClean="0"/>
              <a:t>2/22/2022</a:t>
            </a:fld>
            <a:endParaRPr lang="en-US"/>
          </a:p>
        </p:txBody>
      </p:sp>
      <p:sp>
        <p:nvSpPr>
          <p:cNvPr id="5" name="Footer Placeholder 4">
            <a:extLst>
              <a:ext uri="{FF2B5EF4-FFF2-40B4-BE49-F238E27FC236}">
                <a16:creationId xmlns:a16="http://schemas.microsoft.com/office/drawing/2014/main" id="{30563545-FA51-4ADF-9C24-73A51C27A3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9E8668-5485-4E68-8DB6-461D1123F0C6}"/>
              </a:ext>
            </a:extLst>
          </p:cNvPr>
          <p:cNvSpPr>
            <a:spLocks noGrp="1"/>
          </p:cNvSpPr>
          <p:nvPr>
            <p:ph type="sldNum" sz="quarter" idx="12"/>
          </p:nvPr>
        </p:nvSpPr>
        <p:spPr/>
        <p:txBody>
          <a:bodyPr/>
          <a:lstStyle/>
          <a:p>
            <a:fld id="{8AF37B2B-28DC-47B6-BDEA-ECC222CA8758}" type="slidenum">
              <a:rPr lang="en-US" smtClean="0"/>
              <a:t>‹#›</a:t>
            </a:fld>
            <a:endParaRPr lang="en-US"/>
          </a:p>
        </p:txBody>
      </p:sp>
    </p:spTree>
    <p:extLst>
      <p:ext uri="{BB962C8B-B14F-4D97-AF65-F5344CB8AC3E}">
        <p14:creationId xmlns:p14="http://schemas.microsoft.com/office/powerpoint/2010/main" val="2641220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69AF6-4697-4ED4-BB70-771AAE91DE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7E47A9-E453-4EAF-8132-562FCFE276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DE232C-592D-421E-9C54-7982CC015BB0}"/>
              </a:ext>
            </a:extLst>
          </p:cNvPr>
          <p:cNvSpPr>
            <a:spLocks noGrp="1"/>
          </p:cNvSpPr>
          <p:nvPr>
            <p:ph type="dt" sz="half" idx="10"/>
          </p:nvPr>
        </p:nvSpPr>
        <p:spPr/>
        <p:txBody>
          <a:bodyPr/>
          <a:lstStyle/>
          <a:p>
            <a:fld id="{1492E04E-446D-4CA4-AE78-98089729B7DE}" type="datetimeFigureOut">
              <a:rPr lang="en-US" smtClean="0"/>
              <a:t>2/22/2022</a:t>
            </a:fld>
            <a:endParaRPr lang="en-US"/>
          </a:p>
        </p:txBody>
      </p:sp>
      <p:sp>
        <p:nvSpPr>
          <p:cNvPr id="5" name="Footer Placeholder 4">
            <a:extLst>
              <a:ext uri="{FF2B5EF4-FFF2-40B4-BE49-F238E27FC236}">
                <a16:creationId xmlns:a16="http://schemas.microsoft.com/office/drawing/2014/main" id="{2734D37B-5390-4EEE-BAB7-E903CA2A9D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484261-7B7C-4566-AFC5-643D540D69A9}"/>
              </a:ext>
            </a:extLst>
          </p:cNvPr>
          <p:cNvSpPr>
            <a:spLocks noGrp="1"/>
          </p:cNvSpPr>
          <p:nvPr>
            <p:ph type="sldNum" sz="quarter" idx="12"/>
          </p:nvPr>
        </p:nvSpPr>
        <p:spPr/>
        <p:txBody>
          <a:bodyPr/>
          <a:lstStyle/>
          <a:p>
            <a:fld id="{8AF37B2B-28DC-47B6-BDEA-ECC222CA8758}" type="slidenum">
              <a:rPr lang="en-US" smtClean="0"/>
              <a:t>‹#›</a:t>
            </a:fld>
            <a:endParaRPr lang="en-US"/>
          </a:p>
        </p:txBody>
      </p:sp>
    </p:spTree>
    <p:extLst>
      <p:ext uri="{BB962C8B-B14F-4D97-AF65-F5344CB8AC3E}">
        <p14:creationId xmlns:p14="http://schemas.microsoft.com/office/powerpoint/2010/main" val="1584470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1E110-5EC9-49D8-84C6-E360C8095C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53FDE8-1C24-4C01-B1C9-DD3610F5F4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94B63A-EFE3-4DA1-B65A-F2961B368B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17E1E4-022A-44B7-99DB-4FFF2063D7CB}"/>
              </a:ext>
            </a:extLst>
          </p:cNvPr>
          <p:cNvSpPr>
            <a:spLocks noGrp="1"/>
          </p:cNvSpPr>
          <p:nvPr>
            <p:ph type="dt" sz="half" idx="10"/>
          </p:nvPr>
        </p:nvSpPr>
        <p:spPr/>
        <p:txBody>
          <a:bodyPr/>
          <a:lstStyle/>
          <a:p>
            <a:fld id="{1492E04E-446D-4CA4-AE78-98089729B7DE}" type="datetimeFigureOut">
              <a:rPr lang="en-US" smtClean="0"/>
              <a:t>2/22/2022</a:t>
            </a:fld>
            <a:endParaRPr lang="en-US"/>
          </a:p>
        </p:txBody>
      </p:sp>
      <p:sp>
        <p:nvSpPr>
          <p:cNvPr id="6" name="Footer Placeholder 5">
            <a:extLst>
              <a:ext uri="{FF2B5EF4-FFF2-40B4-BE49-F238E27FC236}">
                <a16:creationId xmlns:a16="http://schemas.microsoft.com/office/drawing/2014/main" id="{6E47C52B-2E26-4D32-8A73-A813CE3A44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8C1B92-876B-4EC1-9CC3-E06CAF3E09F0}"/>
              </a:ext>
            </a:extLst>
          </p:cNvPr>
          <p:cNvSpPr>
            <a:spLocks noGrp="1"/>
          </p:cNvSpPr>
          <p:nvPr>
            <p:ph type="sldNum" sz="quarter" idx="12"/>
          </p:nvPr>
        </p:nvSpPr>
        <p:spPr/>
        <p:txBody>
          <a:bodyPr/>
          <a:lstStyle/>
          <a:p>
            <a:fld id="{8AF37B2B-28DC-47B6-BDEA-ECC222CA8758}" type="slidenum">
              <a:rPr lang="en-US" smtClean="0"/>
              <a:t>‹#›</a:t>
            </a:fld>
            <a:endParaRPr lang="en-US"/>
          </a:p>
        </p:txBody>
      </p:sp>
    </p:spTree>
    <p:extLst>
      <p:ext uri="{BB962C8B-B14F-4D97-AF65-F5344CB8AC3E}">
        <p14:creationId xmlns:p14="http://schemas.microsoft.com/office/powerpoint/2010/main" val="2235859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30574-AC1B-4B5D-9012-07B055CFAA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199710-4F4C-40B8-8E65-786A881A5B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D4A766-6288-424A-9CC8-FB711B0C00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5EB3DD-C110-4E41-BE67-E5E540C05A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27FC5E-951F-4784-8072-1B769CCC98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1DE576-69E3-4CC0-9844-1F5ADCE55391}"/>
              </a:ext>
            </a:extLst>
          </p:cNvPr>
          <p:cNvSpPr>
            <a:spLocks noGrp="1"/>
          </p:cNvSpPr>
          <p:nvPr>
            <p:ph type="dt" sz="half" idx="10"/>
          </p:nvPr>
        </p:nvSpPr>
        <p:spPr/>
        <p:txBody>
          <a:bodyPr/>
          <a:lstStyle/>
          <a:p>
            <a:fld id="{1492E04E-446D-4CA4-AE78-98089729B7DE}" type="datetimeFigureOut">
              <a:rPr lang="en-US" smtClean="0"/>
              <a:t>2/22/2022</a:t>
            </a:fld>
            <a:endParaRPr lang="en-US"/>
          </a:p>
        </p:txBody>
      </p:sp>
      <p:sp>
        <p:nvSpPr>
          <p:cNvPr id="8" name="Footer Placeholder 7">
            <a:extLst>
              <a:ext uri="{FF2B5EF4-FFF2-40B4-BE49-F238E27FC236}">
                <a16:creationId xmlns:a16="http://schemas.microsoft.com/office/drawing/2014/main" id="{FF3772E7-7A58-4DC1-9173-5035D42EEC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6CA146-39C4-4815-AF23-D87896152EB6}"/>
              </a:ext>
            </a:extLst>
          </p:cNvPr>
          <p:cNvSpPr>
            <a:spLocks noGrp="1"/>
          </p:cNvSpPr>
          <p:nvPr>
            <p:ph type="sldNum" sz="quarter" idx="12"/>
          </p:nvPr>
        </p:nvSpPr>
        <p:spPr/>
        <p:txBody>
          <a:bodyPr/>
          <a:lstStyle/>
          <a:p>
            <a:fld id="{8AF37B2B-28DC-47B6-BDEA-ECC222CA8758}" type="slidenum">
              <a:rPr lang="en-US" smtClean="0"/>
              <a:t>‹#›</a:t>
            </a:fld>
            <a:endParaRPr lang="en-US"/>
          </a:p>
        </p:txBody>
      </p:sp>
    </p:spTree>
    <p:extLst>
      <p:ext uri="{BB962C8B-B14F-4D97-AF65-F5344CB8AC3E}">
        <p14:creationId xmlns:p14="http://schemas.microsoft.com/office/powerpoint/2010/main" val="1930555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8723E-3287-4C39-BFC8-70235D54A8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2838770-EA05-4D2C-B708-6467FE46F03F}"/>
              </a:ext>
            </a:extLst>
          </p:cNvPr>
          <p:cNvSpPr>
            <a:spLocks noGrp="1"/>
          </p:cNvSpPr>
          <p:nvPr>
            <p:ph type="dt" sz="half" idx="10"/>
          </p:nvPr>
        </p:nvSpPr>
        <p:spPr/>
        <p:txBody>
          <a:bodyPr/>
          <a:lstStyle/>
          <a:p>
            <a:fld id="{1492E04E-446D-4CA4-AE78-98089729B7DE}" type="datetimeFigureOut">
              <a:rPr lang="en-US" smtClean="0"/>
              <a:t>2/22/2022</a:t>
            </a:fld>
            <a:endParaRPr lang="en-US"/>
          </a:p>
        </p:txBody>
      </p:sp>
      <p:sp>
        <p:nvSpPr>
          <p:cNvPr id="4" name="Footer Placeholder 3">
            <a:extLst>
              <a:ext uri="{FF2B5EF4-FFF2-40B4-BE49-F238E27FC236}">
                <a16:creationId xmlns:a16="http://schemas.microsoft.com/office/drawing/2014/main" id="{344AD102-AE53-46A2-93D3-C5CFD87FC4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26745D-9AD5-400E-AFA9-3DB6880A6304}"/>
              </a:ext>
            </a:extLst>
          </p:cNvPr>
          <p:cNvSpPr>
            <a:spLocks noGrp="1"/>
          </p:cNvSpPr>
          <p:nvPr>
            <p:ph type="sldNum" sz="quarter" idx="12"/>
          </p:nvPr>
        </p:nvSpPr>
        <p:spPr/>
        <p:txBody>
          <a:bodyPr/>
          <a:lstStyle/>
          <a:p>
            <a:fld id="{8AF37B2B-28DC-47B6-BDEA-ECC222CA8758}" type="slidenum">
              <a:rPr lang="en-US" smtClean="0"/>
              <a:t>‹#›</a:t>
            </a:fld>
            <a:endParaRPr lang="en-US"/>
          </a:p>
        </p:txBody>
      </p:sp>
    </p:spTree>
    <p:extLst>
      <p:ext uri="{BB962C8B-B14F-4D97-AF65-F5344CB8AC3E}">
        <p14:creationId xmlns:p14="http://schemas.microsoft.com/office/powerpoint/2010/main" val="3226233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7CCC9B-7921-49FD-8838-F886F789B5CB}"/>
              </a:ext>
            </a:extLst>
          </p:cNvPr>
          <p:cNvSpPr>
            <a:spLocks noGrp="1"/>
          </p:cNvSpPr>
          <p:nvPr>
            <p:ph type="dt" sz="half" idx="10"/>
          </p:nvPr>
        </p:nvSpPr>
        <p:spPr/>
        <p:txBody>
          <a:bodyPr/>
          <a:lstStyle/>
          <a:p>
            <a:fld id="{1492E04E-446D-4CA4-AE78-98089729B7DE}" type="datetimeFigureOut">
              <a:rPr lang="en-US" smtClean="0"/>
              <a:t>2/22/2022</a:t>
            </a:fld>
            <a:endParaRPr lang="en-US"/>
          </a:p>
        </p:txBody>
      </p:sp>
      <p:sp>
        <p:nvSpPr>
          <p:cNvPr id="3" name="Footer Placeholder 2">
            <a:extLst>
              <a:ext uri="{FF2B5EF4-FFF2-40B4-BE49-F238E27FC236}">
                <a16:creationId xmlns:a16="http://schemas.microsoft.com/office/drawing/2014/main" id="{62145A56-10D3-426C-9898-9B5FD66588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53CA8C-DB37-487D-A643-772DD7E1EE92}"/>
              </a:ext>
            </a:extLst>
          </p:cNvPr>
          <p:cNvSpPr>
            <a:spLocks noGrp="1"/>
          </p:cNvSpPr>
          <p:nvPr>
            <p:ph type="sldNum" sz="quarter" idx="12"/>
          </p:nvPr>
        </p:nvSpPr>
        <p:spPr/>
        <p:txBody>
          <a:bodyPr/>
          <a:lstStyle/>
          <a:p>
            <a:fld id="{8AF37B2B-28DC-47B6-BDEA-ECC222CA8758}" type="slidenum">
              <a:rPr lang="en-US" smtClean="0"/>
              <a:t>‹#›</a:t>
            </a:fld>
            <a:endParaRPr lang="en-US"/>
          </a:p>
        </p:txBody>
      </p:sp>
    </p:spTree>
    <p:extLst>
      <p:ext uri="{BB962C8B-B14F-4D97-AF65-F5344CB8AC3E}">
        <p14:creationId xmlns:p14="http://schemas.microsoft.com/office/powerpoint/2010/main" val="3971390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4FEE4-4EBE-49E0-8840-1ABAC17662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32967A-A5DF-44B8-9D09-A61F7A8E50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DA7633-3325-4571-AC23-7F4B60F6AB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C8434C-60F4-4440-BE1A-020D258B5BE1}"/>
              </a:ext>
            </a:extLst>
          </p:cNvPr>
          <p:cNvSpPr>
            <a:spLocks noGrp="1"/>
          </p:cNvSpPr>
          <p:nvPr>
            <p:ph type="dt" sz="half" idx="10"/>
          </p:nvPr>
        </p:nvSpPr>
        <p:spPr/>
        <p:txBody>
          <a:bodyPr/>
          <a:lstStyle/>
          <a:p>
            <a:fld id="{1492E04E-446D-4CA4-AE78-98089729B7DE}" type="datetimeFigureOut">
              <a:rPr lang="en-US" smtClean="0"/>
              <a:t>2/22/2022</a:t>
            </a:fld>
            <a:endParaRPr lang="en-US"/>
          </a:p>
        </p:txBody>
      </p:sp>
      <p:sp>
        <p:nvSpPr>
          <p:cNvPr id="6" name="Footer Placeholder 5">
            <a:extLst>
              <a:ext uri="{FF2B5EF4-FFF2-40B4-BE49-F238E27FC236}">
                <a16:creationId xmlns:a16="http://schemas.microsoft.com/office/drawing/2014/main" id="{1CB71C7F-4644-4B69-96B4-30DB7864C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4720AC-BA93-40EC-9E4C-796A3D48C613}"/>
              </a:ext>
            </a:extLst>
          </p:cNvPr>
          <p:cNvSpPr>
            <a:spLocks noGrp="1"/>
          </p:cNvSpPr>
          <p:nvPr>
            <p:ph type="sldNum" sz="quarter" idx="12"/>
          </p:nvPr>
        </p:nvSpPr>
        <p:spPr/>
        <p:txBody>
          <a:bodyPr/>
          <a:lstStyle/>
          <a:p>
            <a:fld id="{8AF37B2B-28DC-47B6-BDEA-ECC222CA8758}" type="slidenum">
              <a:rPr lang="en-US" smtClean="0"/>
              <a:t>‹#›</a:t>
            </a:fld>
            <a:endParaRPr lang="en-US"/>
          </a:p>
        </p:txBody>
      </p:sp>
    </p:spTree>
    <p:extLst>
      <p:ext uri="{BB962C8B-B14F-4D97-AF65-F5344CB8AC3E}">
        <p14:creationId xmlns:p14="http://schemas.microsoft.com/office/powerpoint/2010/main" val="1899345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3E8D9-A4A7-4DCA-99D0-D40AF4CA5A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AE3C1C-E0E2-4E16-B854-7F600FAAEA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A0DD18-D996-46FF-A99D-B1EE194646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BFBB51-3994-4A23-AA70-2E1B5EA80FC3}"/>
              </a:ext>
            </a:extLst>
          </p:cNvPr>
          <p:cNvSpPr>
            <a:spLocks noGrp="1"/>
          </p:cNvSpPr>
          <p:nvPr>
            <p:ph type="dt" sz="half" idx="10"/>
          </p:nvPr>
        </p:nvSpPr>
        <p:spPr/>
        <p:txBody>
          <a:bodyPr/>
          <a:lstStyle/>
          <a:p>
            <a:fld id="{1492E04E-446D-4CA4-AE78-98089729B7DE}" type="datetimeFigureOut">
              <a:rPr lang="en-US" smtClean="0"/>
              <a:t>2/22/2022</a:t>
            </a:fld>
            <a:endParaRPr lang="en-US"/>
          </a:p>
        </p:txBody>
      </p:sp>
      <p:sp>
        <p:nvSpPr>
          <p:cNvPr id="6" name="Footer Placeholder 5">
            <a:extLst>
              <a:ext uri="{FF2B5EF4-FFF2-40B4-BE49-F238E27FC236}">
                <a16:creationId xmlns:a16="http://schemas.microsoft.com/office/drawing/2014/main" id="{CE865B02-E035-4FE3-BD58-8EC5D074DA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FE7AD3-A3BB-4C9C-9DA6-5374DDC1FABD}"/>
              </a:ext>
            </a:extLst>
          </p:cNvPr>
          <p:cNvSpPr>
            <a:spLocks noGrp="1"/>
          </p:cNvSpPr>
          <p:nvPr>
            <p:ph type="sldNum" sz="quarter" idx="12"/>
          </p:nvPr>
        </p:nvSpPr>
        <p:spPr/>
        <p:txBody>
          <a:bodyPr/>
          <a:lstStyle/>
          <a:p>
            <a:fld id="{8AF37B2B-28DC-47B6-BDEA-ECC222CA8758}" type="slidenum">
              <a:rPr lang="en-US" smtClean="0"/>
              <a:t>‹#›</a:t>
            </a:fld>
            <a:endParaRPr lang="en-US"/>
          </a:p>
        </p:txBody>
      </p:sp>
    </p:spTree>
    <p:extLst>
      <p:ext uri="{BB962C8B-B14F-4D97-AF65-F5344CB8AC3E}">
        <p14:creationId xmlns:p14="http://schemas.microsoft.com/office/powerpoint/2010/main" val="3393745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11A4E6-DC26-450E-AD31-903348B68E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DDD14F-842D-4F2D-88EC-62B837B67E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993C57-CA25-4142-B582-AC08E9D947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2E04E-446D-4CA4-AE78-98089729B7DE}" type="datetimeFigureOut">
              <a:rPr lang="en-US" smtClean="0"/>
              <a:t>2/22/2022</a:t>
            </a:fld>
            <a:endParaRPr lang="en-US"/>
          </a:p>
        </p:txBody>
      </p:sp>
      <p:sp>
        <p:nvSpPr>
          <p:cNvPr id="5" name="Footer Placeholder 4">
            <a:extLst>
              <a:ext uri="{FF2B5EF4-FFF2-40B4-BE49-F238E27FC236}">
                <a16:creationId xmlns:a16="http://schemas.microsoft.com/office/drawing/2014/main" id="{802EA388-7374-4589-9C34-FFA7B506A9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204A56-3BBE-4793-8D57-BF2BE313E0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F37B2B-28DC-47B6-BDEA-ECC222CA8758}" type="slidenum">
              <a:rPr lang="en-US" smtClean="0"/>
              <a:t>‹#›</a:t>
            </a:fld>
            <a:endParaRPr lang="en-US"/>
          </a:p>
        </p:txBody>
      </p:sp>
    </p:spTree>
    <p:extLst>
      <p:ext uri="{BB962C8B-B14F-4D97-AF65-F5344CB8AC3E}">
        <p14:creationId xmlns:p14="http://schemas.microsoft.com/office/powerpoint/2010/main" val="1345115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0920A-A3E9-43A3-8128-9BD689F25DEC}"/>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4400" kern="1200">
                <a:solidFill>
                  <a:schemeClr val="tx1"/>
                </a:solidFill>
                <a:latin typeface="+mj-lt"/>
                <a:ea typeface="+mj-ea"/>
                <a:cs typeface="+mj-cs"/>
              </a:rPr>
              <a:t>The Parables of Christ</a:t>
            </a:r>
          </a:p>
        </p:txBody>
      </p:sp>
      <p:sp>
        <p:nvSpPr>
          <p:cNvPr id="13"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DF2923E5-F88D-422F-92A3-E1798727AA9B}"/>
              </a:ext>
            </a:extLst>
          </p:cNvPr>
          <p:cNvSpPr>
            <a:spLocks noGrp="1"/>
          </p:cNvSpPr>
          <p:nvPr>
            <p:ph type="subTitle" idx="1"/>
          </p:nvPr>
        </p:nvSpPr>
        <p:spPr>
          <a:xfrm>
            <a:off x="1653363" y="2176272"/>
            <a:ext cx="9367204" cy="4041648"/>
          </a:xfrm>
        </p:spPr>
        <p:txBody>
          <a:bodyPr vert="horz" lIns="91440" tIns="45720" rIns="91440" bIns="45720" rtlCol="0" anchor="t">
            <a:normAutofit/>
          </a:bodyPr>
          <a:lstStyle/>
          <a:p>
            <a:pPr algn="l"/>
            <a:r>
              <a:rPr lang="en-US" sz="1600" b="0" i="0" dirty="0">
                <a:effectLst/>
                <a:latin typeface="Times New Roman" panose="02020603050405020304" pitchFamily="18" charset="0"/>
                <a:cs typeface="Times New Roman" panose="02020603050405020304" pitchFamily="18" charset="0"/>
              </a:rPr>
              <a:t>Give ear, O my people, to my teaching; incline your ears to the words of my mouth! </a:t>
            </a:r>
            <a:r>
              <a:rPr lang="en-US" sz="1600" b="1" i="0" baseline="30000" dirty="0">
                <a:effectLst/>
                <a:latin typeface="Times New Roman" panose="02020603050405020304" pitchFamily="18" charset="0"/>
                <a:cs typeface="Times New Roman" panose="02020603050405020304" pitchFamily="18" charset="0"/>
              </a:rPr>
              <a:t>2 </a:t>
            </a:r>
            <a:r>
              <a:rPr lang="en-US" sz="1600" b="0" i="0" dirty="0">
                <a:effectLst/>
                <a:latin typeface="Times New Roman" panose="02020603050405020304" pitchFamily="18" charset="0"/>
                <a:cs typeface="Times New Roman" panose="02020603050405020304" pitchFamily="18" charset="0"/>
              </a:rPr>
              <a:t>I will open my mouth in a parable; I will utter dark sayings from of old,</a:t>
            </a:r>
            <a:r>
              <a:rPr lang="en-US" sz="1600" b="1" i="0" baseline="30000" dirty="0">
                <a:effectLst/>
                <a:latin typeface="Times New Roman" panose="02020603050405020304" pitchFamily="18" charset="0"/>
                <a:cs typeface="Times New Roman" panose="02020603050405020304" pitchFamily="18" charset="0"/>
              </a:rPr>
              <a:t>3 </a:t>
            </a:r>
            <a:r>
              <a:rPr lang="en-US" sz="1600" b="0" i="0" dirty="0">
                <a:effectLst/>
                <a:latin typeface="Times New Roman" panose="02020603050405020304" pitchFamily="18" charset="0"/>
                <a:cs typeface="Times New Roman" panose="02020603050405020304" pitchFamily="18" charset="0"/>
              </a:rPr>
              <a:t>things that we have heard and known, that our fathers have told us.</a:t>
            </a:r>
            <a:r>
              <a:rPr lang="en-US" sz="1600" b="1" i="0" baseline="30000" dirty="0">
                <a:effectLst/>
                <a:latin typeface="Times New Roman" panose="02020603050405020304" pitchFamily="18" charset="0"/>
                <a:cs typeface="Times New Roman" panose="02020603050405020304" pitchFamily="18" charset="0"/>
              </a:rPr>
              <a:t>4 </a:t>
            </a:r>
            <a:r>
              <a:rPr lang="en-US" sz="1600" b="0" i="0" dirty="0">
                <a:effectLst/>
                <a:latin typeface="Times New Roman" panose="02020603050405020304" pitchFamily="18" charset="0"/>
                <a:cs typeface="Times New Roman" panose="02020603050405020304" pitchFamily="18" charset="0"/>
              </a:rPr>
              <a:t>We will not hide them from their children, but tell to the coming generation the glorious deeds of the </a:t>
            </a:r>
            <a:r>
              <a:rPr lang="en-US" sz="1600" b="0" i="0" cap="small" dirty="0">
                <a:effectLst/>
                <a:latin typeface="Times New Roman" panose="02020603050405020304" pitchFamily="18" charset="0"/>
                <a:cs typeface="Times New Roman" panose="02020603050405020304" pitchFamily="18" charset="0"/>
              </a:rPr>
              <a:t>Lord</a:t>
            </a:r>
            <a:r>
              <a:rPr lang="en-US" sz="1600" b="0" i="0" dirty="0">
                <a:effectLst/>
                <a:latin typeface="Times New Roman" panose="02020603050405020304" pitchFamily="18" charset="0"/>
                <a:cs typeface="Times New Roman" panose="02020603050405020304" pitchFamily="18" charset="0"/>
              </a:rPr>
              <a:t>, and his might, and the wonders that he has done (Psalm 78: 1-4).</a:t>
            </a:r>
          </a:p>
          <a:p>
            <a:pPr indent="-228600" algn="l">
              <a:buFont typeface="Arial" panose="020B0604020202020204" pitchFamily="34" charset="0"/>
              <a:buChar char="•"/>
            </a:pPr>
            <a:endParaRPr lang="en-US" sz="1600" b="0" i="0" dirty="0">
              <a:effectLst/>
              <a:latin typeface="Times New Roman" panose="02020603050405020304" pitchFamily="18" charset="0"/>
              <a:cs typeface="Times New Roman" panose="02020603050405020304" pitchFamily="18" charset="0"/>
            </a:endParaRPr>
          </a:p>
          <a:p>
            <a:pPr algn="l"/>
            <a:r>
              <a:rPr lang="en-US" sz="1600" b="1" i="0" baseline="30000" dirty="0">
                <a:effectLst/>
                <a:latin typeface="Times New Roman" panose="02020603050405020304" pitchFamily="18" charset="0"/>
                <a:cs typeface="Times New Roman" panose="02020603050405020304" pitchFamily="18" charset="0"/>
              </a:rPr>
              <a:t>34 </a:t>
            </a:r>
            <a:r>
              <a:rPr lang="en-US" sz="1600" b="0" i="0" dirty="0">
                <a:effectLst/>
                <a:latin typeface="Times New Roman" panose="02020603050405020304" pitchFamily="18" charset="0"/>
                <a:cs typeface="Times New Roman" panose="02020603050405020304" pitchFamily="18" charset="0"/>
              </a:rPr>
              <a:t>All these things Jesus said to the crowds in parables; indeed, he said nothing to them without a parable. </a:t>
            </a:r>
            <a:r>
              <a:rPr lang="en-US" sz="1600" b="1" i="0" baseline="30000" dirty="0">
                <a:effectLst/>
                <a:latin typeface="Times New Roman" panose="02020603050405020304" pitchFamily="18" charset="0"/>
                <a:cs typeface="Times New Roman" panose="02020603050405020304" pitchFamily="18" charset="0"/>
              </a:rPr>
              <a:t>35 </a:t>
            </a:r>
            <a:r>
              <a:rPr lang="en-US" sz="1600" b="0" i="0" dirty="0">
                <a:effectLst/>
                <a:latin typeface="Times New Roman" panose="02020603050405020304" pitchFamily="18" charset="0"/>
                <a:cs typeface="Times New Roman" panose="02020603050405020304" pitchFamily="18" charset="0"/>
              </a:rPr>
              <a:t>This was to fulfill what was spoken by the prophet:</a:t>
            </a:r>
            <a:r>
              <a:rPr lang="en-US" sz="1600" baseline="30000" dirty="0">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“I will open my mouth in parables; I will utter what has been hidden since the foundation of the world (Matthew 13: 34-35).”</a:t>
            </a:r>
          </a:p>
          <a:p>
            <a:pPr indent="-228600" algn="l">
              <a:buFont typeface="Arial" panose="020B0604020202020204" pitchFamily="34" charset="0"/>
              <a:buChar char="•"/>
            </a:pPr>
            <a:endParaRPr lang="en-US" sz="1600" b="0" i="0" dirty="0">
              <a:effectLst/>
              <a:latin typeface="Times New Roman" panose="02020603050405020304" pitchFamily="18" charset="0"/>
              <a:cs typeface="Times New Roman" panose="02020603050405020304" pitchFamily="18" charset="0"/>
            </a:endParaRPr>
          </a:p>
          <a:p>
            <a:pPr algn="l"/>
            <a:r>
              <a:rPr lang="en-US" sz="1600" b="1" i="0" baseline="30000" dirty="0">
                <a:effectLst/>
                <a:latin typeface="Times New Roman" panose="02020603050405020304" pitchFamily="18" charset="0"/>
                <a:cs typeface="Times New Roman" panose="02020603050405020304" pitchFamily="18" charset="0"/>
              </a:rPr>
              <a:t>9 </a:t>
            </a:r>
            <a:r>
              <a:rPr lang="en-US" sz="1600" b="0" i="0" dirty="0">
                <a:effectLst/>
                <a:latin typeface="Times New Roman" panose="02020603050405020304" pitchFamily="18" charset="0"/>
                <a:cs typeface="Times New Roman" panose="02020603050405020304" pitchFamily="18" charset="0"/>
              </a:rPr>
              <a:t>And when his disciples asked him what this parable meant, </a:t>
            </a:r>
            <a:r>
              <a:rPr lang="en-US" sz="1600" b="1" i="0" baseline="30000" dirty="0">
                <a:effectLst/>
                <a:latin typeface="Times New Roman" panose="02020603050405020304" pitchFamily="18" charset="0"/>
                <a:cs typeface="Times New Roman" panose="02020603050405020304" pitchFamily="18" charset="0"/>
              </a:rPr>
              <a:t>10 </a:t>
            </a:r>
            <a:r>
              <a:rPr lang="en-US" sz="1600" b="0" i="0" dirty="0">
                <a:effectLst/>
                <a:latin typeface="Times New Roman" panose="02020603050405020304" pitchFamily="18" charset="0"/>
                <a:cs typeface="Times New Roman" panose="02020603050405020304" pitchFamily="18" charset="0"/>
              </a:rPr>
              <a:t>he said, “To you it has been given to know the secrets of the kingdom of God, but for others they are in parables, so that ‘seeing they may not see, and hearing they may not understand (Luke 8: 9-10).’</a:t>
            </a:r>
          </a:p>
          <a:p>
            <a:pPr indent="-228600" algn="l">
              <a:buFont typeface="Arial" panose="020B0604020202020204" pitchFamily="34" charset="0"/>
              <a:buChar char="•"/>
            </a:pPr>
            <a:endParaRPr lang="en-US" sz="1700" b="0" i="0" dirty="0">
              <a:effectLst/>
            </a:endParaRPr>
          </a:p>
          <a:p>
            <a:pPr indent="-228600" algn="l">
              <a:buFont typeface="Arial" panose="020B0604020202020204" pitchFamily="34" charset="0"/>
              <a:buChar char="•"/>
            </a:pPr>
            <a:endParaRPr lang="en-US" sz="1700" dirty="0"/>
          </a:p>
          <a:p>
            <a:pPr indent="-228600" algn="l">
              <a:buFont typeface="Arial" panose="020B0604020202020204" pitchFamily="34" charset="0"/>
              <a:buChar char="•"/>
            </a:pPr>
            <a:endParaRPr lang="en-US" sz="1700" b="0" i="0" dirty="0">
              <a:effectLst/>
            </a:endParaRPr>
          </a:p>
        </p:txBody>
      </p:sp>
    </p:spTree>
    <p:extLst>
      <p:ext uri="{BB962C8B-B14F-4D97-AF65-F5344CB8AC3E}">
        <p14:creationId xmlns:p14="http://schemas.microsoft.com/office/powerpoint/2010/main" val="2731255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289BC-491E-4ACF-8220-A5D885D2D114}"/>
              </a:ext>
            </a:extLst>
          </p:cNvPr>
          <p:cNvSpPr>
            <a:spLocks noGrp="1"/>
          </p:cNvSpPr>
          <p:nvPr>
            <p:ph type="title"/>
          </p:nvPr>
        </p:nvSpPr>
        <p:spPr>
          <a:xfrm>
            <a:off x="1653363" y="365760"/>
            <a:ext cx="9367203" cy="1188720"/>
          </a:xfrm>
        </p:spPr>
        <p:txBody>
          <a:bodyPr>
            <a:normAutofit/>
          </a:bodyPr>
          <a:lstStyle/>
          <a:p>
            <a:r>
              <a:rPr lang="en-US" sz="3700"/>
              <a:t>The Parable of the Hidden Treasure and Pearl</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BA82F58-FF8B-4514-931D-D276321F41AD}"/>
              </a:ext>
            </a:extLst>
          </p:cNvPr>
          <p:cNvSpPr>
            <a:spLocks noGrp="1"/>
          </p:cNvSpPr>
          <p:nvPr>
            <p:ph idx="1"/>
          </p:nvPr>
        </p:nvSpPr>
        <p:spPr>
          <a:xfrm>
            <a:off x="1653363" y="2176272"/>
            <a:ext cx="9367204" cy="4041648"/>
          </a:xfrm>
        </p:spPr>
        <p:txBody>
          <a:bodyPr anchor="t">
            <a:normAutofit/>
          </a:bodyPr>
          <a:lstStyle/>
          <a:p>
            <a:pPr marL="0" indent="0">
              <a:buNone/>
            </a:pPr>
            <a:r>
              <a:rPr lang="en-US" sz="1600" b="1" i="0" dirty="0">
                <a:effectLst/>
                <a:latin typeface="Times New Roman" panose="02020603050405020304" pitchFamily="18" charset="0"/>
                <a:cs typeface="Times New Roman" panose="02020603050405020304" pitchFamily="18" charset="0"/>
              </a:rPr>
              <a:t>The Parable of the Hidden Treasure</a:t>
            </a:r>
          </a:p>
          <a:p>
            <a:pPr marL="0" indent="0">
              <a:buNone/>
            </a:pPr>
            <a:r>
              <a:rPr lang="en-US" sz="1600" b="1" i="0" baseline="30000" dirty="0">
                <a:effectLst/>
                <a:latin typeface="Times New Roman" panose="02020603050405020304" pitchFamily="18" charset="0"/>
                <a:cs typeface="Times New Roman" panose="02020603050405020304" pitchFamily="18" charset="0"/>
              </a:rPr>
              <a:t>44 </a:t>
            </a:r>
            <a:r>
              <a:rPr lang="en-US" sz="1600" b="0" i="0" dirty="0">
                <a:effectLst/>
                <a:latin typeface="Times New Roman" panose="02020603050405020304" pitchFamily="18" charset="0"/>
                <a:cs typeface="Times New Roman" panose="02020603050405020304" pitchFamily="18" charset="0"/>
              </a:rPr>
              <a:t>“The kingdom of heaven is like treasure (</a:t>
            </a:r>
            <a:r>
              <a:rPr lang="en-US" sz="1600" b="1" i="0" dirty="0">
                <a:effectLst/>
                <a:latin typeface="Times New Roman" panose="02020603050405020304" pitchFamily="18" charset="0"/>
                <a:cs typeface="Times New Roman" panose="02020603050405020304" pitchFamily="18" charset="0"/>
              </a:rPr>
              <a:t>th</a:t>
            </a:r>
            <a:r>
              <a:rPr lang="en-US" sz="1600" b="1" dirty="0">
                <a:latin typeface="Times New Roman" panose="02020603050405020304" pitchFamily="18" charset="0"/>
                <a:cs typeface="Times New Roman" panose="02020603050405020304" pitchFamily="18" charset="0"/>
              </a:rPr>
              <a:t>e Gospel</a:t>
            </a:r>
            <a:r>
              <a:rPr lang="en-US" sz="1600" dirty="0">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hidden in a field (</a:t>
            </a:r>
            <a:r>
              <a:rPr lang="en-US" sz="1600" b="1" i="0" dirty="0">
                <a:effectLst/>
                <a:latin typeface="Times New Roman" panose="02020603050405020304" pitchFamily="18" charset="0"/>
                <a:cs typeface="Times New Roman" panose="02020603050405020304" pitchFamily="18" charset="0"/>
              </a:rPr>
              <a:t>the world</a:t>
            </a:r>
            <a:r>
              <a:rPr lang="en-US" sz="1600" b="0" i="0" dirty="0">
                <a:effectLst/>
                <a:latin typeface="Times New Roman" panose="02020603050405020304" pitchFamily="18" charset="0"/>
                <a:cs typeface="Times New Roman" panose="02020603050405020304" pitchFamily="18" charset="0"/>
              </a:rPr>
              <a:t>), which a man (</a:t>
            </a:r>
            <a:r>
              <a:rPr lang="en-US" sz="1600" b="1" i="0" dirty="0">
                <a:effectLst/>
                <a:latin typeface="Times New Roman" panose="02020603050405020304" pitchFamily="18" charset="0"/>
                <a:cs typeface="Times New Roman" panose="02020603050405020304" pitchFamily="18" charset="0"/>
              </a:rPr>
              <a:t>of faith</a:t>
            </a:r>
            <a:r>
              <a:rPr lang="en-US" sz="1600" b="0" i="0" dirty="0">
                <a:effectLst/>
                <a:latin typeface="Times New Roman" panose="02020603050405020304" pitchFamily="18" charset="0"/>
                <a:cs typeface="Times New Roman" panose="02020603050405020304" pitchFamily="18" charset="0"/>
              </a:rPr>
              <a:t>) found and covered up (</a:t>
            </a:r>
            <a:r>
              <a:rPr lang="en-US" sz="1600" b="1" i="0" dirty="0">
                <a:effectLst/>
                <a:latin typeface="Times New Roman" panose="02020603050405020304" pitchFamily="18" charset="0"/>
                <a:cs typeface="Times New Roman" panose="02020603050405020304" pitchFamily="18" charset="0"/>
              </a:rPr>
              <a:t>in order to possess it). </a:t>
            </a:r>
            <a:r>
              <a:rPr lang="en-US" sz="1600" b="0" i="0" dirty="0">
                <a:effectLst/>
                <a:latin typeface="Times New Roman" panose="02020603050405020304" pitchFamily="18" charset="0"/>
                <a:cs typeface="Times New Roman" panose="02020603050405020304" pitchFamily="18" charset="0"/>
              </a:rPr>
              <a:t>Then in his joy he goes and sells all that he has (</a:t>
            </a:r>
            <a:r>
              <a:rPr lang="en-US" sz="1600" b="1" i="0" dirty="0">
                <a:effectLst/>
                <a:latin typeface="Times New Roman" panose="02020603050405020304" pitchFamily="18" charset="0"/>
                <a:cs typeface="Times New Roman" panose="02020603050405020304" pitchFamily="18" charset="0"/>
              </a:rPr>
              <a:t>because all that he had was far less valuable than </a:t>
            </a:r>
            <a:r>
              <a:rPr lang="en-US" sz="1600" b="1" dirty="0">
                <a:latin typeface="Times New Roman" panose="02020603050405020304" pitchFamily="18" charset="0"/>
                <a:cs typeface="Times New Roman" panose="02020603050405020304" pitchFamily="18" charset="0"/>
              </a:rPr>
              <a:t>the Gospel</a:t>
            </a:r>
            <a:r>
              <a:rPr lang="en-US" sz="1600" dirty="0">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and buys that field (</a:t>
            </a:r>
            <a:r>
              <a:rPr lang="en-US" sz="1600" b="1" i="0" dirty="0">
                <a:effectLst/>
                <a:latin typeface="Times New Roman" panose="02020603050405020304" pitchFamily="18" charset="0"/>
                <a:cs typeface="Times New Roman" panose="02020603050405020304" pitchFamily="18" charset="0"/>
              </a:rPr>
              <a:t>In order to possess the kingdom of heaven</a:t>
            </a:r>
            <a:r>
              <a:rPr lang="en-US" sz="1600" b="0" i="0" dirty="0">
                <a:effectLst/>
                <a:latin typeface="Times New Roman" panose="02020603050405020304" pitchFamily="18" charset="0"/>
                <a:cs typeface="Times New Roman" panose="02020603050405020304" pitchFamily="18" charset="0"/>
              </a:rPr>
              <a:t>).</a:t>
            </a:r>
          </a:p>
          <a:p>
            <a:pPr marL="0" indent="0">
              <a:buNone/>
            </a:pPr>
            <a:endParaRPr lang="en-US" sz="1600" b="0" i="0" dirty="0">
              <a:effectLst/>
              <a:latin typeface="Times New Roman" panose="02020603050405020304" pitchFamily="18" charset="0"/>
              <a:cs typeface="Times New Roman" panose="02020603050405020304" pitchFamily="18" charset="0"/>
            </a:endParaRPr>
          </a:p>
          <a:p>
            <a:pPr marL="0" indent="0">
              <a:buNone/>
            </a:pPr>
            <a:r>
              <a:rPr lang="en-US" sz="1600" b="1" i="0" dirty="0">
                <a:effectLst/>
                <a:latin typeface="Times New Roman" panose="02020603050405020304" pitchFamily="18" charset="0"/>
                <a:cs typeface="Times New Roman" panose="02020603050405020304" pitchFamily="18" charset="0"/>
              </a:rPr>
              <a:t>The Parable of the Pearl of Great Value</a:t>
            </a:r>
          </a:p>
          <a:p>
            <a:pPr marL="0" indent="0">
              <a:buNone/>
            </a:pPr>
            <a:r>
              <a:rPr lang="en-US" sz="1600" b="1" i="0" baseline="30000" dirty="0">
                <a:effectLst/>
                <a:latin typeface="Times New Roman" panose="02020603050405020304" pitchFamily="18" charset="0"/>
                <a:cs typeface="Times New Roman" panose="02020603050405020304" pitchFamily="18" charset="0"/>
              </a:rPr>
              <a:t>45 </a:t>
            </a:r>
            <a:r>
              <a:rPr lang="en-US" sz="1600" b="0" i="0" dirty="0">
                <a:effectLst/>
                <a:latin typeface="Times New Roman" panose="02020603050405020304" pitchFamily="18" charset="0"/>
                <a:cs typeface="Times New Roman" panose="02020603050405020304" pitchFamily="18" charset="0"/>
              </a:rPr>
              <a:t>“Again, the kingdom of heaven is like a merchant (</a:t>
            </a:r>
            <a:r>
              <a:rPr lang="en-US" sz="1600" b="1" dirty="0">
                <a:latin typeface="Times New Roman" panose="02020603050405020304" pitchFamily="18" charset="0"/>
                <a:cs typeface="Times New Roman" panose="02020603050405020304" pitchFamily="18" charset="0"/>
              </a:rPr>
              <a:t>one who seeks valuable things</a:t>
            </a:r>
            <a:r>
              <a:rPr lang="en-US" sz="1600" dirty="0">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in search of fine pearls (</a:t>
            </a:r>
            <a:r>
              <a:rPr lang="en-US" sz="1600" b="1" i="0" dirty="0">
                <a:effectLst/>
                <a:latin typeface="Times New Roman" panose="02020603050405020304" pitchFamily="18" charset="0"/>
                <a:cs typeface="Times New Roman" panose="02020603050405020304" pitchFamily="18" charset="0"/>
              </a:rPr>
              <a:t>the wisdom of God</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46 </a:t>
            </a:r>
            <a:r>
              <a:rPr lang="en-US" sz="1600" b="0" i="0" dirty="0">
                <a:effectLst/>
                <a:latin typeface="Times New Roman" panose="02020603050405020304" pitchFamily="18" charset="0"/>
                <a:cs typeface="Times New Roman" panose="02020603050405020304" pitchFamily="18" charset="0"/>
              </a:rPr>
              <a:t>who, on finding one pearl of great value (</a:t>
            </a:r>
            <a:r>
              <a:rPr lang="en-US" sz="1600" b="1" i="0" dirty="0">
                <a:effectLst/>
                <a:latin typeface="Times New Roman" panose="02020603050405020304" pitchFamily="18" charset="0"/>
                <a:cs typeface="Times New Roman" panose="02020603050405020304" pitchFamily="18" charset="0"/>
              </a:rPr>
              <a:t>the Gospel</a:t>
            </a:r>
            <a:r>
              <a:rPr lang="en-US" sz="1600" b="0" i="0" dirty="0">
                <a:effectLst/>
                <a:latin typeface="Times New Roman" panose="02020603050405020304" pitchFamily="18" charset="0"/>
                <a:cs typeface="Times New Roman" panose="02020603050405020304" pitchFamily="18" charset="0"/>
              </a:rPr>
              <a:t>), went and sold all that he had (</a:t>
            </a:r>
            <a:r>
              <a:rPr lang="en-US" sz="1600" b="1" i="0" dirty="0">
                <a:effectLst/>
                <a:latin typeface="Times New Roman" panose="02020603050405020304" pitchFamily="18" charset="0"/>
                <a:cs typeface="Times New Roman" panose="02020603050405020304" pitchFamily="18" charset="0"/>
              </a:rPr>
              <a:t>which was far less valuable than the Gospel</a:t>
            </a:r>
            <a:r>
              <a:rPr lang="en-US" sz="1600" b="0" i="0" dirty="0">
                <a:effectLst/>
                <a:latin typeface="Times New Roman" panose="02020603050405020304" pitchFamily="18" charset="0"/>
                <a:cs typeface="Times New Roman" panose="02020603050405020304" pitchFamily="18" charset="0"/>
              </a:rPr>
              <a:t>) and bought it (</a:t>
            </a:r>
            <a:r>
              <a:rPr lang="en-US" sz="1600" b="1" i="0" dirty="0">
                <a:effectLst/>
                <a:latin typeface="Times New Roman" panose="02020603050405020304" pitchFamily="18" charset="0"/>
                <a:cs typeface="Times New Roman" panose="02020603050405020304" pitchFamily="18" charset="0"/>
              </a:rPr>
              <a:t>in order to possess the kingdom of heaven</a:t>
            </a:r>
            <a:r>
              <a:rPr lang="en-US" sz="1600" b="0" i="0" dirty="0">
                <a:effectLst/>
                <a:latin typeface="Times New Roman" panose="02020603050405020304" pitchFamily="18" charset="0"/>
                <a:cs typeface="Times New Roman" panose="02020603050405020304" pitchFamily="18" charset="0"/>
              </a:rPr>
              <a:t>) (Matthew 13: 44-46).</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i="0" dirty="0">
                <a:effectLst/>
                <a:latin typeface="Times New Roman" panose="02020603050405020304" pitchFamily="18" charset="0"/>
                <a:cs typeface="Times New Roman" panose="02020603050405020304" pitchFamily="18" charset="0"/>
              </a:rPr>
              <a:t>Meaning: There is nothing of greater value than the Gospel</a:t>
            </a:r>
          </a:p>
          <a:p>
            <a:pPr marL="0" indent="0">
              <a:buNone/>
            </a:pPr>
            <a:endParaRPr lang="en-US" sz="1700" dirty="0"/>
          </a:p>
        </p:txBody>
      </p:sp>
    </p:spTree>
    <p:extLst>
      <p:ext uri="{BB962C8B-B14F-4D97-AF65-F5344CB8AC3E}">
        <p14:creationId xmlns:p14="http://schemas.microsoft.com/office/powerpoint/2010/main" val="3687174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AFE3-F254-4A8D-B28F-8014DDB9754F}"/>
              </a:ext>
            </a:extLst>
          </p:cNvPr>
          <p:cNvSpPr>
            <a:spLocks noGrp="1"/>
          </p:cNvSpPr>
          <p:nvPr>
            <p:ph type="title"/>
          </p:nvPr>
        </p:nvSpPr>
        <p:spPr>
          <a:xfrm>
            <a:off x="1653363" y="365760"/>
            <a:ext cx="9367203" cy="1188720"/>
          </a:xfrm>
        </p:spPr>
        <p:txBody>
          <a:bodyPr>
            <a:normAutofit/>
          </a:bodyPr>
          <a:lstStyle/>
          <a:p>
            <a:r>
              <a:rPr lang="en-US" dirty="0"/>
              <a:t>The Parable of the Net and Treasures</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28D63E9-C78A-43D8-B3B2-602D99B36905}"/>
              </a:ext>
            </a:extLst>
          </p:cNvPr>
          <p:cNvSpPr>
            <a:spLocks noGrp="1"/>
          </p:cNvSpPr>
          <p:nvPr>
            <p:ph idx="1"/>
          </p:nvPr>
        </p:nvSpPr>
        <p:spPr>
          <a:xfrm>
            <a:off x="1653363" y="2176272"/>
            <a:ext cx="9367204" cy="4041648"/>
          </a:xfrm>
        </p:spPr>
        <p:txBody>
          <a:bodyPr anchor="t">
            <a:normAutofit fontScale="92500" lnSpcReduction="20000"/>
          </a:bodyPr>
          <a:lstStyle/>
          <a:p>
            <a:pPr marL="0" indent="0">
              <a:buNone/>
            </a:pPr>
            <a:r>
              <a:rPr lang="en-US" sz="1700" b="1" i="0" dirty="0">
                <a:effectLst/>
                <a:latin typeface="Times New Roman" panose="02020603050405020304" pitchFamily="18" charset="0"/>
                <a:cs typeface="Times New Roman" panose="02020603050405020304" pitchFamily="18" charset="0"/>
              </a:rPr>
              <a:t>The Parable of the Net</a:t>
            </a:r>
          </a:p>
          <a:p>
            <a:pPr marL="0" indent="0">
              <a:buNone/>
            </a:pPr>
            <a:r>
              <a:rPr lang="en-US" sz="1700" b="1" i="0" baseline="30000" dirty="0">
                <a:effectLst/>
                <a:latin typeface="Times New Roman" panose="02020603050405020304" pitchFamily="18" charset="0"/>
                <a:cs typeface="Times New Roman" panose="02020603050405020304" pitchFamily="18" charset="0"/>
              </a:rPr>
              <a:t>47 </a:t>
            </a:r>
            <a:r>
              <a:rPr lang="en-US" sz="1700" b="0" i="0" dirty="0">
                <a:effectLst/>
                <a:latin typeface="Times New Roman" panose="02020603050405020304" pitchFamily="18" charset="0"/>
                <a:cs typeface="Times New Roman" panose="02020603050405020304" pitchFamily="18" charset="0"/>
              </a:rPr>
              <a:t>“Again, the kingdom of heaven is like a net (</a:t>
            </a:r>
            <a:r>
              <a:rPr lang="en-US" sz="1700" b="1" i="0" dirty="0">
                <a:effectLst/>
                <a:latin typeface="Times New Roman" panose="02020603050405020304" pitchFamily="18" charset="0"/>
                <a:cs typeface="Times New Roman" panose="02020603050405020304" pitchFamily="18" charset="0"/>
              </a:rPr>
              <a:t>the Gospel</a:t>
            </a:r>
            <a:r>
              <a:rPr lang="en-US" sz="1700" b="0" i="0" dirty="0">
                <a:effectLst/>
                <a:latin typeface="Times New Roman" panose="02020603050405020304" pitchFamily="18" charset="0"/>
                <a:cs typeface="Times New Roman" panose="02020603050405020304" pitchFamily="18" charset="0"/>
              </a:rPr>
              <a:t>) that was thrown into the sea </a:t>
            </a:r>
            <a:r>
              <a:rPr lang="en-US" sz="1700" dirty="0">
                <a:latin typeface="Times New Roman" panose="02020603050405020304" pitchFamily="18" charset="0"/>
                <a:cs typeface="Times New Roman" panose="02020603050405020304" pitchFamily="18" charset="0"/>
              </a:rPr>
              <a:t>(</a:t>
            </a:r>
            <a:r>
              <a:rPr lang="en-US" sz="1700" b="1" dirty="0">
                <a:latin typeface="Times New Roman" panose="02020603050405020304" pitchFamily="18" charset="0"/>
                <a:cs typeface="Times New Roman" panose="02020603050405020304" pitchFamily="18" charset="0"/>
              </a:rPr>
              <a:t>of humanity</a:t>
            </a:r>
            <a:r>
              <a:rPr lang="en-US" sz="1700" dirty="0">
                <a:latin typeface="Times New Roman" panose="02020603050405020304" pitchFamily="18" charset="0"/>
                <a:cs typeface="Times New Roman" panose="02020603050405020304" pitchFamily="18" charset="0"/>
              </a:rPr>
              <a:t>) </a:t>
            </a:r>
            <a:r>
              <a:rPr lang="en-US" sz="1700" b="0" i="0" dirty="0">
                <a:effectLst/>
                <a:latin typeface="Times New Roman" panose="02020603050405020304" pitchFamily="18" charset="0"/>
                <a:cs typeface="Times New Roman" panose="02020603050405020304" pitchFamily="18" charset="0"/>
              </a:rPr>
              <a:t>and gathered fish of every kind (</a:t>
            </a:r>
            <a:r>
              <a:rPr lang="en-US" sz="1700" b="1" i="0" dirty="0">
                <a:effectLst/>
                <a:latin typeface="Times New Roman" panose="02020603050405020304" pitchFamily="18" charset="0"/>
                <a:cs typeface="Times New Roman" panose="02020603050405020304" pitchFamily="18" charset="0"/>
              </a:rPr>
              <a:t>believers and unbelievers</a:t>
            </a:r>
            <a:r>
              <a:rPr lang="en-US" sz="1700" b="0" i="0" dirty="0">
                <a:effectLst/>
                <a:latin typeface="Times New Roman" panose="02020603050405020304" pitchFamily="18" charset="0"/>
                <a:cs typeface="Times New Roman" panose="02020603050405020304" pitchFamily="18" charset="0"/>
              </a:rPr>
              <a:t>) . </a:t>
            </a:r>
            <a:r>
              <a:rPr lang="en-US" sz="1700" b="1" i="0" baseline="30000" dirty="0">
                <a:effectLst/>
                <a:latin typeface="Times New Roman" panose="02020603050405020304" pitchFamily="18" charset="0"/>
                <a:cs typeface="Times New Roman" panose="02020603050405020304" pitchFamily="18" charset="0"/>
              </a:rPr>
              <a:t>48 </a:t>
            </a:r>
            <a:r>
              <a:rPr lang="en-US" sz="1700" b="0" i="0" dirty="0">
                <a:effectLst/>
                <a:latin typeface="Times New Roman" panose="02020603050405020304" pitchFamily="18" charset="0"/>
                <a:cs typeface="Times New Roman" panose="02020603050405020304" pitchFamily="18" charset="0"/>
              </a:rPr>
              <a:t>When it was full (</a:t>
            </a:r>
            <a:r>
              <a:rPr lang="en-US" sz="1700" b="1" i="0" dirty="0">
                <a:effectLst/>
                <a:latin typeface="Times New Roman" panose="02020603050405020304" pitchFamily="18" charset="0"/>
                <a:cs typeface="Times New Roman" panose="02020603050405020304" pitchFamily="18" charset="0"/>
              </a:rPr>
              <a:t>at the end of the age</a:t>
            </a:r>
            <a:r>
              <a:rPr lang="en-US" sz="1700" b="0" i="0" dirty="0">
                <a:effectLst/>
                <a:latin typeface="Times New Roman" panose="02020603050405020304" pitchFamily="18" charset="0"/>
                <a:cs typeface="Times New Roman" panose="02020603050405020304" pitchFamily="18" charset="0"/>
              </a:rPr>
              <a:t>), men (</a:t>
            </a:r>
            <a:r>
              <a:rPr lang="en-US" sz="1700" b="1" i="0" dirty="0">
                <a:effectLst/>
                <a:latin typeface="Times New Roman" panose="02020603050405020304" pitchFamily="18" charset="0"/>
                <a:cs typeface="Times New Roman" panose="02020603050405020304" pitchFamily="18" charset="0"/>
              </a:rPr>
              <a:t>angels</a:t>
            </a:r>
            <a:r>
              <a:rPr lang="en-US" sz="1700" b="0" i="0" dirty="0">
                <a:effectLst/>
                <a:latin typeface="Times New Roman" panose="02020603050405020304" pitchFamily="18" charset="0"/>
                <a:cs typeface="Times New Roman" panose="02020603050405020304" pitchFamily="18" charset="0"/>
              </a:rPr>
              <a:t>) drew it ashore and sat down and sorted the good into containers (</a:t>
            </a:r>
            <a:r>
              <a:rPr lang="en-US" sz="1700" b="1" i="0" dirty="0">
                <a:effectLst/>
                <a:latin typeface="Times New Roman" panose="02020603050405020304" pitchFamily="18" charset="0"/>
                <a:cs typeface="Times New Roman" panose="02020603050405020304" pitchFamily="18" charset="0"/>
              </a:rPr>
              <a:t>faithful</a:t>
            </a:r>
            <a:r>
              <a:rPr lang="en-US" sz="1700" b="0" i="0" dirty="0">
                <a:effectLst/>
                <a:latin typeface="Times New Roman" panose="02020603050405020304" pitchFamily="18" charset="0"/>
                <a:cs typeface="Times New Roman" panose="02020603050405020304" pitchFamily="18" charset="0"/>
              </a:rPr>
              <a:t>) but threw away the bad (</a:t>
            </a:r>
            <a:r>
              <a:rPr lang="en-US" sz="1700" b="1" i="0" dirty="0">
                <a:effectLst/>
                <a:latin typeface="Times New Roman" panose="02020603050405020304" pitchFamily="18" charset="0"/>
                <a:cs typeface="Times New Roman" panose="02020603050405020304" pitchFamily="18" charset="0"/>
              </a:rPr>
              <a:t>unfaithful</a:t>
            </a:r>
            <a:r>
              <a:rPr lang="en-US" sz="1700" b="0" i="0" dirty="0">
                <a:effectLst/>
                <a:latin typeface="Times New Roman" panose="02020603050405020304" pitchFamily="18" charset="0"/>
                <a:cs typeface="Times New Roman" panose="02020603050405020304" pitchFamily="18" charset="0"/>
              </a:rPr>
              <a:t>). </a:t>
            </a:r>
            <a:r>
              <a:rPr lang="en-US" sz="1700" b="1" i="0" baseline="30000" dirty="0">
                <a:effectLst/>
                <a:latin typeface="Times New Roman" panose="02020603050405020304" pitchFamily="18" charset="0"/>
                <a:cs typeface="Times New Roman" panose="02020603050405020304" pitchFamily="18" charset="0"/>
              </a:rPr>
              <a:t>49 </a:t>
            </a:r>
            <a:r>
              <a:rPr lang="en-US" sz="1700" b="0" i="0" dirty="0">
                <a:effectLst/>
                <a:latin typeface="Times New Roman" panose="02020603050405020304" pitchFamily="18" charset="0"/>
                <a:cs typeface="Times New Roman" panose="02020603050405020304" pitchFamily="18" charset="0"/>
              </a:rPr>
              <a:t>So it will be at the end of the age. The angels will come out and separate the evil from the righteous </a:t>
            </a:r>
            <a:r>
              <a:rPr lang="en-US" sz="1700" b="1" i="0" baseline="30000" dirty="0">
                <a:effectLst/>
                <a:latin typeface="Times New Roman" panose="02020603050405020304" pitchFamily="18" charset="0"/>
                <a:cs typeface="Times New Roman" panose="02020603050405020304" pitchFamily="18" charset="0"/>
              </a:rPr>
              <a:t>50 </a:t>
            </a:r>
            <a:r>
              <a:rPr lang="en-US" sz="1700" b="0" i="0" dirty="0">
                <a:effectLst/>
                <a:latin typeface="Times New Roman" panose="02020603050405020304" pitchFamily="18" charset="0"/>
                <a:cs typeface="Times New Roman" panose="02020603050405020304" pitchFamily="18" charset="0"/>
              </a:rPr>
              <a:t>and throw them (</a:t>
            </a:r>
            <a:r>
              <a:rPr lang="en-US" sz="1700" b="1" i="0" dirty="0">
                <a:effectLst/>
                <a:latin typeface="Times New Roman" panose="02020603050405020304" pitchFamily="18" charset="0"/>
                <a:cs typeface="Times New Roman" panose="02020603050405020304" pitchFamily="18" charset="0"/>
              </a:rPr>
              <a:t>the evil</a:t>
            </a:r>
            <a:r>
              <a:rPr lang="en-US" sz="1700" b="0" i="0" dirty="0">
                <a:effectLst/>
                <a:latin typeface="Times New Roman" panose="02020603050405020304" pitchFamily="18" charset="0"/>
                <a:cs typeface="Times New Roman" panose="02020603050405020304" pitchFamily="18" charset="0"/>
              </a:rPr>
              <a:t>) into the fiery furnace (</a:t>
            </a:r>
            <a:r>
              <a:rPr lang="en-US" sz="1700" b="1" i="0" dirty="0">
                <a:effectLst/>
                <a:latin typeface="Times New Roman" panose="02020603050405020304" pitchFamily="18" charset="0"/>
                <a:cs typeface="Times New Roman" panose="02020603050405020304" pitchFamily="18" charset="0"/>
              </a:rPr>
              <a:t>hell/the lake of fire</a:t>
            </a:r>
            <a:r>
              <a:rPr lang="en-US" sz="1700" b="0" i="0" dirty="0">
                <a:effectLst/>
                <a:latin typeface="Times New Roman" panose="02020603050405020304" pitchFamily="18" charset="0"/>
                <a:cs typeface="Times New Roman" panose="02020603050405020304" pitchFamily="18" charset="0"/>
              </a:rPr>
              <a:t>). In that place there will be weeping and gnashing of teeth.</a:t>
            </a:r>
            <a:endParaRPr lang="en-US" sz="1700" dirty="0">
              <a:latin typeface="Times New Roman" panose="02020603050405020304" pitchFamily="18" charset="0"/>
              <a:cs typeface="Times New Roman" panose="02020603050405020304" pitchFamily="18" charset="0"/>
            </a:endParaRPr>
          </a:p>
          <a:p>
            <a:pPr marL="0" indent="0">
              <a:buNone/>
            </a:pPr>
            <a:r>
              <a:rPr lang="en-US" sz="1700" b="1" i="0" dirty="0">
                <a:effectLst/>
                <a:latin typeface="Times New Roman" panose="02020603050405020304" pitchFamily="18" charset="0"/>
                <a:cs typeface="Times New Roman" panose="02020603050405020304" pitchFamily="18" charset="0"/>
              </a:rPr>
              <a:t>Meaning: All will be judged on their faith at the end of the age</a:t>
            </a:r>
          </a:p>
          <a:p>
            <a:pPr marL="0" indent="0">
              <a:buNone/>
            </a:pPr>
            <a:endParaRPr lang="en-US" sz="1700" b="0" i="0" dirty="0">
              <a:effectLst/>
              <a:latin typeface="Times New Roman" panose="02020603050405020304" pitchFamily="18" charset="0"/>
              <a:cs typeface="Times New Roman" panose="02020603050405020304" pitchFamily="18" charset="0"/>
            </a:endParaRPr>
          </a:p>
          <a:p>
            <a:pPr marL="0" indent="0">
              <a:buNone/>
            </a:pPr>
            <a:r>
              <a:rPr lang="en-US" sz="1700" b="1" i="0" dirty="0">
                <a:effectLst/>
                <a:latin typeface="Times New Roman" panose="02020603050405020304" pitchFamily="18" charset="0"/>
                <a:cs typeface="Times New Roman" panose="02020603050405020304" pitchFamily="18" charset="0"/>
              </a:rPr>
              <a:t>New and Old Treasures</a:t>
            </a:r>
          </a:p>
          <a:p>
            <a:pPr marL="0" indent="0">
              <a:buNone/>
            </a:pPr>
            <a:r>
              <a:rPr lang="en-US" sz="1700" b="1" i="0" baseline="30000" dirty="0">
                <a:effectLst/>
                <a:latin typeface="Times New Roman" panose="02020603050405020304" pitchFamily="18" charset="0"/>
                <a:cs typeface="Times New Roman" panose="02020603050405020304" pitchFamily="18" charset="0"/>
              </a:rPr>
              <a:t>51 </a:t>
            </a:r>
            <a:r>
              <a:rPr lang="en-US" sz="1700" b="0" i="0" dirty="0">
                <a:effectLst/>
                <a:latin typeface="Times New Roman" panose="02020603050405020304" pitchFamily="18" charset="0"/>
                <a:cs typeface="Times New Roman" panose="02020603050405020304" pitchFamily="18" charset="0"/>
              </a:rPr>
              <a:t>“Have you understood all these things?” They said to him, “Yes.” </a:t>
            </a:r>
            <a:r>
              <a:rPr lang="en-US" sz="1700" b="1" i="0" baseline="30000" dirty="0">
                <a:effectLst/>
                <a:latin typeface="Times New Roman" panose="02020603050405020304" pitchFamily="18" charset="0"/>
                <a:cs typeface="Times New Roman" panose="02020603050405020304" pitchFamily="18" charset="0"/>
              </a:rPr>
              <a:t>52 </a:t>
            </a:r>
            <a:r>
              <a:rPr lang="en-US" sz="1700" b="0" i="0" dirty="0">
                <a:effectLst/>
                <a:latin typeface="Times New Roman" panose="02020603050405020304" pitchFamily="18" charset="0"/>
                <a:cs typeface="Times New Roman" panose="02020603050405020304" pitchFamily="18" charset="0"/>
              </a:rPr>
              <a:t>And he said to them, “Therefore every scribe (</a:t>
            </a:r>
            <a:r>
              <a:rPr lang="en-US" sz="1700" b="1" dirty="0">
                <a:latin typeface="Times New Roman" panose="02020603050405020304" pitchFamily="18" charset="0"/>
                <a:cs typeface="Times New Roman" panose="02020603050405020304" pitchFamily="18" charset="0"/>
              </a:rPr>
              <a:t>p</a:t>
            </a:r>
            <a:r>
              <a:rPr lang="en-US" sz="1700" b="1" i="0" dirty="0">
                <a:effectLst/>
                <a:latin typeface="Times New Roman" panose="02020603050405020304" pitchFamily="18" charset="0"/>
                <a:cs typeface="Times New Roman" panose="02020603050405020304" pitchFamily="18" charset="0"/>
              </a:rPr>
              <a:t>astor</a:t>
            </a:r>
            <a:r>
              <a:rPr lang="en-US" sz="1700" b="0" i="0" dirty="0">
                <a:effectLst/>
                <a:latin typeface="Times New Roman" panose="02020603050405020304" pitchFamily="18" charset="0"/>
                <a:cs typeface="Times New Roman" panose="02020603050405020304" pitchFamily="18" charset="0"/>
              </a:rPr>
              <a:t>) who has been trained for the kingdom of heaven (</a:t>
            </a:r>
            <a:r>
              <a:rPr lang="en-US" sz="1700" b="1" dirty="0">
                <a:latin typeface="Times New Roman" panose="02020603050405020304" pitchFamily="18" charset="0"/>
                <a:cs typeface="Times New Roman" panose="02020603050405020304" pitchFamily="18" charset="0"/>
              </a:rPr>
              <a:t>s</a:t>
            </a:r>
            <a:r>
              <a:rPr lang="en-US" sz="1700" b="1" i="0" dirty="0">
                <a:effectLst/>
                <a:latin typeface="Times New Roman" panose="02020603050405020304" pitchFamily="18" charset="0"/>
                <a:cs typeface="Times New Roman" panose="02020603050405020304" pitchFamily="18" charset="0"/>
              </a:rPr>
              <a:t>hown himself approved to preach the Gospel</a:t>
            </a:r>
            <a:r>
              <a:rPr lang="en-US" sz="1700" b="0" i="0" dirty="0">
                <a:effectLst/>
                <a:latin typeface="Times New Roman" panose="02020603050405020304" pitchFamily="18" charset="0"/>
                <a:cs typeface="Times New Roman" panose="02020603050405020304" pitchFamily="18" charset="0"/>
              </a:rPr>
              <a:t>) is like a master of a house (</a:t>
            </a:r>
            <a:r>
              <a:rPr lang="en-US" sz="1700" b="1" i="0" dirty="0">
                <a:effectLst/>
                <a:latin typeface="Times New Roman" panose="02020603050405020304" pitchFamily="18" charset="0"/>
                <a:cs typeface="Times New Roman" panose="02020603050405020304" pitchFamily="18" charset="0"/>
              </a:rPr>
              <a:t>The Church</a:t>
            </a:r>
            <a:r>
              <a:rPr lang="en-US" sz="1700" b="0" i="0" dirty="0">
                <a:effectLst/>
                <a:latin typeface="Times New Roman" panose="02020603050405020304" pitchFamily="18" charset="0"/>
                <a:cs typeface="Times New Roman" panose="02020603050405020304" pitchFamily="18" charset="0"/>
              </a:rPr>
              <a:t>), who brings out of his treasure what is new (</a:t>
            </a:r>
            <a:r>
              <a:rPr lang="en-US" sz="1700" b="1" i="0" dirty="0">
                <a:effectLst/>
                <a:latin typeface="Times New Roman" panose="02020603050405020304" pitchFamily="18" charset="0"/>
                <a:cs typeface="Times New Roman" panose="02020603050405020304" pitchFamily="18" charset="0"/>
              </a:rPr>
              <a:t>The Gospel</a:t>
            </a:r>
            <a:r>
              <a:rPr lang="en-US" sz="1700" b="0" i="0" dirty="0">
                <a:effectLst/>
                <a:latin typeface="Times New Roman" panose="02020603050405020304" pitchFamily="18" charset="0"/>
                <a:cs typeface="Times New Roman" panose="02020603050405020304" pitchFamily="18" charset="0"/>
              </a:rPr>
              <a:t>) and what is old (</a:t>
            </a:r>
            <a:r>
              <a:rPr lang="en-US" sz="1700" b="1" i="0" dirty="0">
                <a:effectLst/>
                <a:latin typeface="Times New Roman" panose="02020603050405020304" pitchFamily="18" charset="0"/>
                <a:cs typeface="Times New Roman" panose="02020603050405020304" pitchFamily="18" charset="0"/>
              </a:rPr>
              <a:t>The Mosaic Law</a:t>
            </a:r>
            <a:r>
              <a:rPr lang="en-US" sz="1700" b="0" i="0" dirty="0">
                <a:effectLst/>
                <a:latin typeface="Times New Roman" panose="02020603050405020304" pitchFamily="18" charset="0"/>
                <a:cs typeface="Times New Roman" panose="02020603050405020304" pitchFamily="18" charset="0"/>
              </a:rPr>
              <a:t>) (Matthew 13: 47-52).”</a:t>
            </a:r>
          </a:p>
          <a:p>
            <a:pPr marL="0" indent="0">
              <a:buNone/>
            </a:pPr>
            <a:endParaRPr lang="en-US" sz="1700" dirty="0">
              <a:latin typeface="Times New Roman" panose="02020603050405020304" pitchFamily="18" charset="0"/>
              <a:cs typeface="Times New Roman" panose="02020603050405020304" pitchFamily="18" charset="0"/>
            </a:endParaRPr>
          </a:p>
          <a:p>
            <a:pPr marL="0" indent="0">
              <a:buNone/>
            </a:pPr>
            <a:r>
              <a:rPr lang="en-US" sz="1700" b="1" i="0" dirty="0">
                <a:effectLst/>
                <a:latin typeface="Times New Roman" panose="02020603050405020304" pitchFamily="18" charset="0"/>
                <a:cs typeface="Times New Roman" panose="02020603050405020304" pitchFamily="18" charset="0"/>
              </a:rPr>
              <a:t>Meaning: The Pastor is to proclaim repentance (the Mosaic Law) for the forgiveness of sins in the name of Jesus (The Gospel)</a:t>
            </a:r>
          </a:p>
          <a:p>
            <a:pPr marL="0" indent="0">
              <a:buNone/>
            </a:pPr>
            <a:endParaRPr lang="en-US" sz="1300" dirty="0"/>
          </a:p>
        </p:txBody>
      </p:sp>
    </p:spTree>
    <p:extLst>
      <p:ext uri="{BB962C8B-B14F-4D97-AF65-F5344CB8AC3E}">
        <p14:creationId xmlns:p14="http://schemas.microsoft.com/office/powerpoint/2010/main" val="828011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DD7B5-B8E4-44BB-A0F7-DAE17EBCE11E}"/>
              </a:ext>
            </a:extLst>
          </p:cNvPr>
          <p:cNvSpPr>
            <a:spLocks noGrp="1"/>
          </p:cNvSpPr>
          <p:nvPr>
            <p:ph type="title"/>
          </p:nvPr>
        </p:nvSpPr>
        <p:spPr>
          <a:xfrm>
            <a:off x="1653363" y="365760"/>
            <a:ext cx="9367203" cy="1188720"/>
          </a:xfrm>
        </p:spPr>
        <p:txBody>
          <a:bodyPr>
            <a:normAutofit/>
          </a:bodyPr>
          <a:lstStyle/>
          <a:p>
            <a:r>
              <a:rPr lang="en-US" dirty="0"/>
              <a:t>Parable of the Good Samaritan</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4316FBBC-EDC4-478F-A08E-AFD65788CE4B}"/>
              </a:ext>
            </a:extLst>
          </p:cNvPr>
          <p:cNvSpPr>
            <a:spLocks noGrp="1"/>
          </p:cNvSpPr>
          <p:nvPr>
            <p:ph idx="1"/>
          </p:nvPr>
        </p:nvSpPr>
        <p:spPr>
          <a:xfrm>
            <a:off x="1653363" y="2176272"/>
            <a:ext cx="9367204" cy="4041648"/>
          </a:xfrm>
        </p:spPr>
        <p:txBody>
          <a:bodyPr anchor="t">
            <a:normAutofit fontScale="25000" lnSpcReduction="20000"/>
          </a:bodyPr>
          <a:lstStyle/>
          <a:p>
            <a:pPr marL="0" indent="0">
              <a:buNone/>
            </a:pPr>
            <a:r>
              <a:rPr lang="en-US" sz="6400" b="1" i="0" baseline="30000" dirty="0">
                <a:effectLst/>
                <a:latin typeface="Times New Roman" panose="02020603050405020304" pitchFamily="18" charset="0"/>
                <a:cs typeface="Times New Roman" panose="02020603050405020304" pitchFamily="18" charset="0"/>
              </a:rPr>
              <a:t>30 </a:t>
            </a:r>
            <a:r>
              <a:rPr lang="en-US" sz="6400" b="0" i="0" dirty="0">
                <a:effectLst/>
                <a:latin typeface="Times New Roman" panose="02020603050405020304" pitchFamily="18" charset="0"/>
                <a:cs typeface="Times New Roman" panose="02020603050405020304" pitchFamily="18" charset="0"/>
              </a:rPr>
              <a:t>Jesus replied, “A man was going down from Jerusalem to Jericho, and he fell among robbers, who stripped him and beat him and departed, leaving him half dead. </a:t>
            </a:r>
            <a:r>
              <a:rPr lang="en-US" sz="6400" b="1" i="0" baseline="30000" dirty="0">
                <a:effectLst/>
                <a:latin typeface="Times New Roman" panose="02020603050405020304" pitchFamily="18" charset="0"/>
                <a:cs typeface="Times New Roman" panose="02020603050405020304" pitchFamily="18" charset="0"/>
              </a:rPr>
              <a:t>31 </a:t>
            </a:r>
            <a:r>
              <a:rPr lang="en-US" sz="6400" b="0" i="0" dirty="0">
                <a:effectLst/>
                <a:latin typeface="Times New Roman" panose="02020603050405020304" pitchFamily="18" charset="0"/>
                <a:cs typeface="Times New Roman" panose="02020603050405020304" pitchFamily="18" charset="0"/>
              </a:rPr>
              <a:t>Now by chance a priest (</a:t>
            </a:r>
            <a:r>
              <a:rPr lang="en-US" sz="6400" b="1" i="0" dirty="0">
                <a:effectLst/>
                <a:latin typeface="Times New Roman" panose="02020603050405020304" pitchFamily="18" charset="0"/>
                <a:cs typeface="Times New Roman" panose="02020603050405020304" pitchFamily="18" charset="0"/>
              </a:rPr>
              <a:t>who justified himself through </a:t>
            </a:r>
            <a:r>
              <a:rPr lang="en-US" sz="6400" b="1" dirty="0">
                <a:latin typeface="Times New Roman" panose="02020603050405020304" pitchFamily="18" charset="0"/>
                <a:cs typeface="Times New Roman" panose="02020603050405020304" pitchFamily="18" charset="0"/>
              </a:rPr>
              <a:t>religious rites</a:t>
            </a:r>
            <a:r>
              <a:rPr lang="en-US" sz="6400" dirty="0">
                <a:latin typeface="Times New Roman" panose="02020603050405020304" pitchFamily="18" charset="0"/>
                <a:cs typeface="Times New Roman" panose="02020603050405020304" pitchFamily="18" charset="0"/>
              </a:rPr>
              <a:t>) </a:t>
            </a:r>
            <a:r>
              <a:rPr lang="en-US" sz="6400" b="0" i="0" dirty="0">
                <a:effectLst/>
                <a:latin typeface="Times New Roman" panose="02020603050405020304" pitchFamily="18" charset="0"/>
                <a:cs typeface="Times New Roman" panose="02020603050405020304" pitchFamily="18" charset="0"/>
              </a:rPr>
              <a:t>was going down that road, and when he saw him he passed by on the other side (</a:t>
            </a:r>
            <a:r>
              <a:rPr lang="en-US" sz="6400" b="1" dirty="0">
                <a:latin typeface="Times New Roman" panose="02020603050405020304" pitchFamily="18" charset="0"/>
                <a:cs typeface="Times New Roman" panose="02020603050405020304" pitchFamily="18" charset="0"/>
              </a:rPr>
              <a:t>because he was </a:t>
            </a:r>
            <a:r>
              <a:rPr lang="en-US" sz="6400" b="1" i="0" dirty="0">
                <a:effectLst/>
                <a:latin typeface="Times New Roman" panose="02020603050405020304" pitchFamily="18" charset="0"/>
                <a:cs typeface="Times New Roman" panose="02020603050405020304" pitchFamily="18" charset="0"/>
              </a:rPr>
              <a:t>devoid of love and mercy</a:t>
            </a:r>
            <a:r>
              <a:rPr lang="en-US" sz="6400" b="0" i="0" dirty="0">
                <a:effectLst/>
                <a:latin typeface="Times New Roman" panose="02020603050405020304" pitchFamily="18" charset="0"/>
                <a:cs typeface="Times New Roman" panose="02020603050405020304" pitchFamily="18" charset="0"/>
              </a:rPr>
              <a:t>). </a:t>
            </a:r>
            <a:r>
              <a:rPr lang="en-US" sz="6400" b="1" i="0" baseline="30000" dirty="0">
                <a:effectLst/>
                <a:latin typeface="Times New Roman" panose="02020603050405020304" pitchFamily="18" charset="0"/>
                <a:cs typeface="Times New Roman" panose="02020603050405020304" pitchFamily="18" charset="0"/>
              </a:rPr>
              <a:t>32 </a:t>
            </a:r>
            <a:r>
              <a:rPr lang="en-US" sz="6400" b="0" i="0" dirty="0">
                <a:effectLst/>
                <a:latin typeface="Times New Roman" panose="02020603050405020304" pitchFamily="18" charset="0"/>
                <a:cs typeface="Times New Roman" panose="02020603050405020304" pitchFamily="18" charset="0"/>
              </a:rPr>
              <a:t>So likewise a Levite (</a:t>
            </a:r>
            <a:r>
              <a:rPr lang="en-US" sz="6400" b="1" dirty="0">
                <a:latin typeface="Times New Roman" panose="02020603050405020304" pitchFamily="18" charset="0"/>
                <a:cs typeface="Times New Roman" panose="02020603050405020304" pitchFamily="18" charset="0"/>
              </a:rPr>
              <a:t>w</a:t>
            </a:r>
            <a:r>
              <a:rPr lang="en-US" sz="6400" b="1" i="0" dirty="0">
                <a:effectLst/>
                <a:latin typeface="Times New Roman" panose="02020603050405020304" pitchFamily="18" charset="0"/>
                <a:cs typeface="Times New Roman" panose="02020603050405020304" pitchFamily="18" charset="0"/>
              </a:rPr>
              <a:t>ho justifie</a:t>
            </a:r>
            <a:r>
              <a:rPr lang="en-US" sz="6400" b="1" dirty="0">
                <a:latin typeface="Times New Roman" panose="02020603050405020304" pitchFamily="18" charset="0"/>
                <a:cs typeface="Times New Roman" panose="02020603050405020304" pitchFamily="18" charset="0"/>
              </a:rPr>
              <a:t>d himself by observing </a:t>
            </a:r>
            <a:r>
              <a:rPr lang="en-US" sz="6400" b="1" i="0" dirty="0">
                <a:effectLst/>
                <a:latin typeface="Times New Roman" panose="02020603050405020304" pitchFamily="18" charset="0"/>
                <a:cs typeface="Times New Roman" panose="02020603050405020304" pitchFamily="18" charset="0"/>
              </a:rPr>
              <a:t>temple rites</a:t>
            </a:r>
            <a:r>
              <a:rPr lang="en-US" sz="6400" b="0" i="0" dirty="0">
                <a:effectLst/>
                <a:latin typeface="Times New Roman" panose="02020603050405020304" pitchFamily="18" charset="0"/>
                <a:cs typeface="Times New Roman" panose="02020603050405020304" pitchFamily="18" charset="0"/>
              </a:rPr>
              <a:t>), when he came to the place and saw him, passed by on the other side (</a:t>
            </a:r>
            <a:r>
              <a:rPr lang="en-US" sz="6400" b="1" dirty="0">
                <a:latin typeface="Times New Roman" panose="02020603050405020304" pitchFamily="18" charset="0"/>
                <a:cs typeface="Times New Roman" panose="02020603050405020304" pitchFamily="18" charset="0"/>
              </a:rPr>
              <a:t>because he was </a:t>
            </a:r>
            <a:r>
              <a:rPr lang="en-US" sz="6400" b="1" i="0" dirty="0">
                <a:effectLst/>
                <a:latin typeface="Times New Roman" panose="02020603050405020304" pitchFamily="18" charset="0"/>
                <a:cs typeface="Times New Roman" panose="02020603050405020304" pitchFamily="18" charset="0"/>
              </a:rPr>
              <a:t>devoid of love and mercy</a:t>
            </a:r>
            <a:r>
              <a:rPr lang="en-US" sz="6400" b="0" i="0" dirty="0">
                <a:effectLst/>
                <a:latin typeface="Times New Roman" panose="02020603050405020304" pitchFamily="18" charset="0"/>
                <a:cs typeface="Times New Roman" panose="02020603050405020304" pitchFamily="18" charset="0"/>
              </a:rPr>
              <a:t>). </a:t>
            </a:r>
            <a:r>
              <a:rPr lang="en-US" sz="6400" b="1" i="0" baseline="30000" dirty="0">
                <a:effectLst/>
                <a:latin typeface="Times New Roman" panose="02020603050405020304" pitchFamily="18" charset="0"/>
                <a:cs typeface="Times New Roman" panose="02020603050405020304" pitchFamily="18" charset="0"/>
              </a:rPr>
              <a:t>33 </a:t>
            </a:r>
            <a:r>
              <a:rPr lang="en-US" sz="6400" b="0" i="0" dirty="0">
                <a:effectLst/>
                <a:latin typeface="Times New Roman" panose="02020603050405020304" pitchFamily="18" charset="0"/>
                <a:cs typeface="Times New Roman" panose="02020603050405020304" pitchFamily="18" charset="0"/>
              </a:rPr>
              <a:t>But a Samaritan (</a:t>
            </a:r>
            <a:r>
              <a:rPr lang="en-US" sz="6400" b="1" i="0" dirty="0">
                <a:effectLst/>
                <a:latin typeface="Times New Roman" panose="02020603050405020304" pitchFamily="18" charset="0"/>
                <a:cs typeface="Times New Roman" panose="02020603050405020304" pitchFamily="18" charset="0"/>
              </a:rPr>
              <a:t>a hated </a:t>
            </a:r>
            <a:r>
              <a:rPr lang="en-US" sz="6400" b="1" dirty="0">
                <a:latin typeface="Times New Roman" panose="02020603050405020304" pitchFamily="18" charset="0"/>
                <a:cs typeface="Times New Roman" panose="02020603050405020304" pitchFamily="18" charset="0"/>
              </a:rPr>
              <a:t>h</a:t>
            </a:r>
            <a:r>
              <a:rPr lang="en-US" sz="6400" b="1" i="0" dirty="0">
                <a:effectLst/>
                <a:latin typeface="Times New Roman" panose="02020603050405020304" pitchFamily="18" charset="0"/>
                <a:cs typeface="Times New Roman" panose="02020603050405020304" pitchFamily="18" charset="0"/>
              </a:rPr>
              <a:t>alf Jew/half Gentile who did not even have access to the temple</a:t>
            </a:r>
            <a:r>
              <a:rPr lang="en-US" sz="6400" b="0" i="0" dirty="0">
                <a:effectLst/>
                <a:latin typeface="Times New Roman" panose="02020603050405020304" pitchFamily="18" charset="0"/>
                <a:cs typeface="Times New Roman" panose="02020603050405020304" pitchFamily="18" charset="0"/>
              </a:rPr>
              <a:t>), as he journeyed, came to where he was, and when he saw him, he had compassion (</a:t>
            </a:r>
            <a:r>
              <a:rPr lang="en-US" sz="6400" b="1" i="0" dirty="0">
                <a:effectLst/>
                <a:latin typeface="Times New Roman" panose="02020603050405020304" pitchFamily="18" charset="0"/>
                <a:cs typeface="Times New Roman" panose="02020603050405020304" pitchFamily="18" charset="0"/>
              </a:rPr>
              <a:t>filled </a:t>
            </a:r>
            <a:r>
              <a:rPr lang="en-US" sz="6400" b="1" dirty="0">
                <a:latin typeface="Times New Roman" panose="02020603050405020304" pitchFamily="18" charset="0"/>
                <a:cs typeface="Times New Roman" panose="02020603050405020304" pitchFamily="18" charset="0"/>
              </a:rPr>
              <a:t>with love and mercy</a:t>
            </a:r>
            <a:r>
              <a:rPr lang="en-US" sz="6400" dirty="0">
                <a:latin typeface="Times New Roman" panose="02020603050405020304" pitchFamily="18" charset="0"/>
                <a:cs typeface="Times New Roman" panose="02020603050405020304" pitchFamily="18" charset="0"/>
              </a:rPr>
              <a:t>)</a:t>
            </a:r>
            <a:r>
              <a:rPr lang="en-US" sz="6400" b="0" i="0" dirty="0">
                <a:effectLst/>
                <a:latin typeface="Times New Roman" panose="02020603050405020304" pitchFamily="18" charset="0"/>
                <a:cs typeface="Times New Roman" panose="02020603050405020304" pitchFamily="18" charset="0"/>
              </a:rPr>
              <a:t>. </a:t>
            </a:r>
            <a:r>
              <a:rPr lang="en-US" sz="6400" b="1" i="0" baseline="30000" dirty="0">
                <a:effectLst/>
                <a:latin typeface="Times New Roman" panose="02020603050405020304" pitchFamily="18" charset="0"/>
                <a:cs typeface="Times New Roman" panose="02020603050405020304" pitchFamily="18" charset="0"/>
              </a:rPr>
              <a:t>34 </a:t>
            </a:r>
            <a:r>
              <a:rPr lang="en-US" sz="6400" b="0" i="0" dirty="0">
                <a:effectLst/>
                <a:latin typeface="Times New Roman" panose="02020603050405020304" pitchFamily="18" charset="0"/>
                <a:cs typeface="Times New Roman" panose="02020603050405020304" pitchFamily="18" charset="0"/>
              </a:rPr>
              <a:t>He went to him and bound up his wounds, (</a:t>
            </a:r>
            <a:r>
              <a:rPr lang="en-US" sz="6400" b="1" i="0" dirty="0">
                <a:effectLst/>
                <a:latin typeface="Times New Roman" panose="02020603050405020304" pitchFamily="18" charset="0"/>
                <a:cs typeface="Times New Roman" panose="02020603050405020304" pitchFamily="18" charset="0"/>
              </a:rPr>
              <a:t>lavishly</a:t>
            </a:r>
            <a:r>
              <a:rPr lang="en-US" sz="6400" b="0" i="0" dirty="0">
                <a:effectLst/>
                <a:latin typeface="Times New Roman" panose="02020603050405020304" pitchFamily="18" charset="0"/>
                <a:cs typeface="Times New Roman" panose="02020603050405020304" pitchFamily="18" charset="0"/>
              </a:rPr>
              <a:t>) pouring on oil and wine. Then he set him on his own animal and brought him to an inn (</a:t>
            </a:r>
            <a:r>
              <a:rPr lang="en-US" sz="6400" b="1" i="0" dirty="0">
                <a:effectLst/>
                <a:latin typeface="Times New Roman" panose="02020603050405020304" pitchFamily="18" charset="0"/>
                <a:cs typeface="Times New Roman" panose="02020603050405020304" pitchFamily="18" charset="0"/>
              </a:rPr>
              <a:t>a place where all are welcome</a:t>
            </a:r>
            <a:r>
              <a:rPr lang="en-US" sz="6400" b="0" i="0" dirty="0">
                <a:effectLst/>
                <a:latin typeface="Times New Roman" panose="02020603050405020304" pitchFamily="18" charset="0"/>
                <a:cs typeface="Times New Roman" panose="02020603050405020304" pitchFamily="18" charset="0"/>
              </a:rPr>
              <a:t>) and took care of him (</a:t>
            </a:r>
            <a:r>
              <a:rPr lang="en-US" sz="6400" b="1" i="0" dirty="0">
                <a:effectLst/>
                <a:latin typeface="Times New Roman" panose="02020603050405020304" pitchFamily="18" charset="0"/>
                <a:cs typeface="Times New Roman" panose="02020603050405020304" pitchFamily="18" charset="0"/>
              </a:rPr>
              <a:t>and stayed with him all night</a:t>
            </a:r>
            <a:r>
              <a:rPr lang="en-US" sz="6400" b="0" i="0" dirty="0">
                <a:effectLst/>
                <a:latin typeface="Times New Roman" panose="02020603050405020304" pitchFamily="18" charset="0"/>
                <a:cs typeface="Times New Roman" panose="02020603050405020304" pitchFamily="18" charset="0"/>
              </a:rPr>
              <a:t>). </a:t>
            </a:r>
            <a:r>
              <a:rPr lang="en-US" sz="6400" b="1" i="0" baseline="30000" dirty="0">
                <a:effectLst/>
                <a:latin typeface="Times New Roman" panose="02020603050405020304" pitchFamily="18" charset="0"/>
                <a:cs typeface="Times New Roman" panose="02020603050405020304" pitchFamily="18" charset="0"/>
              </a:rPr>
              <a:t>35 </a:t>
            </a:r>
            <a:r>
              <a:rPr lang="en-US" sz="6400" b="0" i="0" dirty="0">
                <a:effectLst/>
                <a:latin typeface="Times New Roman" panose="02020603050405020304" pitchFamily="18" charset="0"/>
                <a:cs typeface="Times New Roman" panose="02020603050405020304" pitchFamily="18" charset="0"/>
              </a:rPr>
              <a:t>And the next day he (</a:t>
            </a:r>
            <a:r>
              <a:rPr lang="en-US" sz="6400" b="1" i="0" dirty="0">
                <a:effectLst/>
                <a:latin typeface="Times New Roman" panose="02020603050405020304" pitchFamily="18" charset="0"/>
                <a:cs typeface="Times New Roman" panose="02020603050405020304" pitchFamily="18" charset="0"/>
              </a:rPr>
              <a:t>generously</a:t>
            </a:r>
            <a:r>
              <a:rPr lang="en-US" sz="6400" b="0" i="0" dirty="0">
                <a:effectLst/>
                <a:latin typeface="Times New Roman" panose="02020603050405020304" pitchFamily="18" charset="0"/>
                <a:cs typeface="Times New Roman" panose="02020603050405020304" pitchFamily="18" charset="0"/>
              </a:rPr>
              <a:t>) took out two denarii (</a:t>
            </a:r>
            <a:r>
              <a:rPr lang="en-US" sz="6400" b="1" i="0" dirty="0">
                <a:effectLst/>
                <a:latin typeface="Times New Roman" panose="02020603050405020304" pitchFamily="18" charset="0"/>
                <a:cs typeface="Times New Roman" panose="02020603050405020304" pitchFamily="18" charset="0"/>
              </a:rPr>
              <a:t>possibly for a stay up to two months</a:t>
            </a:r>
            <a:r>
              <a:rPr lang="en-US" sz="6400" b="0" i="0" dirty="0">
                <a:effectLst/>
                <a:latin typeface="Times New Roman" panose="02020603050405020304" pitchFamily="18" charset="0"/>
                <a:cs typeface="Times New Roman" panose="02020603050405020304" pitchFamily="18" charset="0"/>
              </a:rPr>
              <a:t>) and gave them to the innkeeper, saying, ‘Take care of him, and whatever more you spend, I will repay (</a:t>
            </a:r>
            <a:r>
              <a:rPr lang="en-US" sz="6400" b="1" i="0" dirty="0">
                <a:effectLst/>
                <a:latin typeface="Times New Roman" panose="02020603050405020304" pitchFamily="18" charset="0"/>
                <a:cs typeface="Times New Roman" panose="02020603050405020304" pitchFamily="18" charset="0"/>
              </a:rPr>
              <a:t>he loved the man as he loved himself</a:t>
            </a:r>
            <a:r>
              <a:rPr lang="en-US" sz="6400" b="0" i="0" dirty="0">
                <a:effectLst/>
                <a:latin typeface="Times New Roman" panose="02020603050405020304" pitchFamily="18" charset="0"/>
                <a:cs typeface="Times New Roman" panose="02020603050405020304" pitchFamily="18" charset="0"/>
              </a:rPr>
              <a:t>) you when I come back (</a:t>
            </a:r>
            <a:r>
              <a:rPr lang="en-US" sz="6400" b="1" dirty="0">
                <a:latin typeface="Times New Roman" panose="02020603050405020304" pitchFamily="18" charset="0"/>
                <a:cs typeface="Times New Roman" panose="02020603050405020304" pitchFamily="18" charset="0"/>
              </a:rPr>
              <a:t>love without limit</a:t>
            </a:r>
            <a:r>
              <a:rPr lang="en-US" sz="6400" b="0" i="0" dirty="0">
                <a:effectLst/>
                <a:latin typeface="Times New Roman" panose="02020603050405020304" pitchFamily="18" charset="0"/>
                <a:cs typeface="Times New Roman" panose="02020603050405020304" pitchFamily="18" charset="0"/>
              </a:rPr>
              <a:t>).’ </a:t>
            </a:r>
            <a:r>
              <a:rPr lang="en-US" sz="6400" b="1" i="0" baseline="30000" dirty="0">
                <a:effectLst/>
                <a:latin typeface="Times New Roman" panose="02020603050405020304" pitchFamily="18" charset="0"/>
                <a:cs typeface="Times New Roman" panose="02020603050405020304" pitchFamily="18" charset="0"/>
              </a:rPr>
              <a:t>36 </a:t>
            </a:r>
            <a:r>
              <a:rPr lang="en-US" sz="6400" b="0" i="0" dirty="0">
                <a:effectLst/>
                <a:latin typeface="Times New Roman" panose="02020603050405020304" pitchFamily="18" charset="0"/>
                <a:cs typeface="Times New Roman" panose="02020603050405020304" pitchFamily="18" charset="0"/>
              </a:rPr>
              <a:t>Which of these three, do you think, proved to be a neighbor </a:t>
            </a:r>
            <a:r>
              <a:rPr lang="en-US" sz="6400" dirty="0">
                <a:latin typeface="Times New Roman" panose="02020603050405020304" pitchFamily="18" charset="0"/>
                <a:cs typeface="Times New Roman" panose="02020603050405020304" pitchFamily="18" charset="0"/>
              </a:rPr>
              <a:t>(</a:t>
            </a:r>
            <a:r>
              <a:rPr lang="en-US" sz="6400" b="1" dirty="0">
                <a:latin typeface="Times New Roman" panose="02020603050405020304" pitchFamily="18" charset="0"/>
                <a:cs typeface="Times New Roman" panose="02020603050405020304" pitchFamily="18" charset="0"/>
              </a:rPr>
              <a:t>who loves even strangers</a:t>
            </a:r>
            <a:r>
              <a:rPr lang="en-US" sz="6400" dirty="0">
                <a:latin typeface="Times New Roman" panose="02020603050405020304" pitchFamily="18" charset="0"/>
                <a:cs typeface="Times New Roman" panose="02020603050405020304" pitchFamily="18" charset="0"/>
              </a:rPr>
              <a:t>) </a:t>
            </a:r>
            <a:r>
              <a:rPr lang="en-US" sz="6400" b="0" i="0" dirty="0">
                <a:effectLst/>
                <a:latin typeface="Times New Roman" panose="02020603050405020304" pitchFamily="18" charset="0"/>
                <a:cs typeface="Times New Roman" panose="02020603050405020304" pitchFamily="18" charset="0"/>
              </a:rPr>
              <a:t>to the man (</a:t>
            </a:r>
            <a:r>
              <a:rPr lang="en-US" sz="6400" b="1" i="0" dirty="0">
                <a:effectLst/>
                <a:latin typeface="Times New Roman" panose="02020603050405020304" pitchFamily="18" charset="0"/>
                <a:cs typeface="Times New Roman" panose="02020603050405020304" pitchFamily="18" charset="0"/>
              </a:rPr>
              <a:t>who loved God and one another?)</a:t>
            </a:r>
            <a:r>
              <a:rPr lang="en-US" sz="6400" b="0" i="0" dirty="0">
                <a:effectLst/>
                <a:latin typeface="Times New Roman" panose="02020603050405020304" pitchFamily="18" charset="0"/>
                <a:cs typeface="Times New Roman" panose="02020603050405020304" pitchFamily="18" charset="0"/>
              </a:rPr>
              <a:t> who fell among the robbers.  He said, "the</a:t>
            </a:r>
            <a:r>
              <a:rPr lang="en-US" sz="6400" dirty="0">
                <a:latin typeface="Times New Roman" panose="02020603050405020304" pitchFamily="18" charset="0"/>
                <a:cs typeface="Times New Roman" panose="02020603050405020304" pitchFamily="18" charset="0"/>
              </a:rPr>
              <a:t> one who showed mercy</a:t>
            </a:r>
            <a:r>
              <a:rPr lang="en-US" sz="6400" b="0" i="0" dirty="0">
                <a:effectLst/>
                <a:latin typeface="Times New Roman" panose="02020603050405020304" pitchFamily="18" charset="0"/>
                <a:cs typeface="Times New Roman" panose="02020603050405020304" pitchFamily="18" charset="0"/>
              </a:rPr>
              <a:t> (Luke 10: 30-35)?”</a:t>
            </a:r>
            <a:endParaRPr lang="en-US" sz="6400" dirty="0">
              <a:latin typeface="Times New Roman" panose="02020603050405020304" pitchFamily="18" charset="0"/>
              <a:cs typeface="Times New Roman" panose="02020603050405020304" pitchFamily="18" charset="0"/>
            </a:endParaRPr>
          </a:p>
          <a:p>
            <a:pPr marL="0" indent="0">
              <a:buNone/>
            </a:pPr>
            <a:r>
              <a:rPr lang="en-US" sz="6400" b="0" i="0" dirty="0">
                <a:effectLst/>
                <a:latin typeface="Times New Roman" panose="02020603050405020304" pitchFamily="18" charset="0"/>
                <a:cs typeface="Times New Roman" panose="02020603050405020304" pitchFamily="18" charset="0"/>
              </a:rPr>
              <a:t>The Answer to the question, “ How do I inherit eternal life?”  If you love like the Good Samaritan, you will have eternal life.  Unfortunately, no one but Jesus can meet the demand of “love God and love one another” because it is the summation of the Mosaic law and yo</a:t>
            </a:r>
            <a:r>
              <a:rPr lang="en-US" sz="6400" dirty="0">
                <a:latin typeface="Times New Roman" panose="02020603050405020304" pitchFamily="18" charset="0"/>
                <a:cs typeface="Times New Roman" panose="02020603050405020304" pitchFamily="18" charset="0"/>
              </a:rPr>
              <a:t>u must do it perfectly.  </a:t>
            </a:r>
            <a:r>
              <a:rPr lang="en-US" sz="6400" b="1" dirty="0">
                <a:latin typeface="Times New Roman" panose="02020603050405020304" pitchFamily="18" charset="0"/>
                <a:cs typeface="Times New Roman" panose="02020603050405020304" pitchFamily="18" charset="0"/>
              </a:rPr>
              <a:t>If the lawyer had said, “I am a sinner and incapable of this type of love and I repent and beg for forgiveness, then he would have been justified by God</a:t>
            </a:r>
            <a:r>
              <a:rPr lang="en-US" sz="6400" dirty="0">
                <a:latin typeface="Times New Roman" panose="02020603050405020304" pitchFamily="18" charset="0"/>
                <a:cs typeface="Times New Roman" panose="02020603050405020304" pitchFamily="18" charset="0"/>
              </a:rPr>
              <a:t>.</a:t>
            </a:r>
            <a:endParaRPr lang="en-US" sz="6400" b="0" i="0" dirty="0">
              <a:effectLst/>
              <a:latin typeface="Times New Roman" panose="02020603050405020304" pitchFamily="18" charset="0"/>
              <a:cs typeface="Times New Roman" panose="02020603050405020304" pitchFamily="18" charset="0"/>
            </a:endParaRPr>
          </a:p>
          <a:p>
            <a:pPr marL="0" indent="0">
              <a:buNone/>
            </a:pPr>
            <a:r>
              <a:rPr lang="en-US" sz="6400" b="1" dirty="0">
                <a:latin typeface="Times New Roman" panose="02020603050405020304" pitchFamily="18" charset="0"/>
                <a:cs typeface="Times New Roman" panose="02020603050405020304" pitchFamily="18" charset="0"/>
              </a:rPr>
              <a:t>Meaning: God desires mercy, not sacrifice, because Christ did not come to call the righteous but sinners (Matthew 9:13)</a:t>
            </a:r>
            <a:endParaRPr lang="en-US" sz="6400" b="1" i="0" dirty="0">
              <a:effectLst/>
              <a:latin typeface="Times New Roman" panose="02020603050405020304" pitchFamily="18"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3689435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13788-4F8A-49A2-9AD8-FD5769EDB893}"/>
              </a:ext>
            </a:extLst>
          </p:cNvPr>
          <p:cNvSpPr>
            <a:spLocks noGrp="1"/>
          </p:cNvSpPr>
          <p:nvPr>
            <p:ph type="title"/>
          </p:nvPr>
        </p:nvSpPr>
        <p:spPr>
          <a:xfrm>
            <a:off x="1653363" y="365760"/>
            <a:ext cx="9367203" cy="1188720"/>
          </a:xfrm>
        </p:spPr>
        <p:txBody>
          <a:bodyPr>
            <a:normAutofit/>
          </a:bodyPr>
          <a:lstStyle/>
          <a:p>
            <a:r>
              <a:rPr lang="en-US" dirty="0"/>
              <a:t>Parable of the Friend in Need</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0DC48B0-1C10-40B8-B611-CC690F3B981A}"/>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5 </a:t>
            </a:r>
            <a:r>
              <a:rPr lang="en-US" sz="1600" b="0" i="0" dirty="0">
                <a:effectLst/>
                <a:latin typeface="Times New Roman" panose="02020603050405020304" pitchFamily="18" charset="0"/>
                <a:cs typeface="Times New Roman" panose="02020603050405020304" pitchFamily="18" charset="0"/>
              </a:rPr>
              <a:t>And he said to them, “Which of you who has a friend will go to him at midnight (</a:t>
            </a:r>
            <a:r>
              <a:rPr lang="en-US" sz="1600" b="1" i="0" dirty="0">
                <a:effectLst/>
                <a:latin typeface="Times New Roman" panose="02020603050405020304" pitchFamily="18" charset="0"/>
                <a:cs typeface="Times New Roman" panose="02020603050405020304" pitchFamily="18" charset="0"/>
              </a:rPr>
              <a:t>an inconvenient time</a:t>
            </a:r>
            <a:r>
              <a:rPr lang="en-US" sz="1600" b="0" i="0" dirty="0">
                <a:effectLst/>
                <a:latin typeface="Times New Roman" panose="02020603050405020304" pitchFamily="18" charset="0"/>
                <a:cs typeface="Times New Roman" panose="02020603050405020304" pitchFamily="18" charset="0"/>
              </a:rPr>
              <a:t>) and say to him, ‘Friend, lend me three loaves, </a:t>
            </a:r>
            <a:r>
              <a:rPr lang="en-US" sz="1600" b="1" i="0" baseline="30000" dirty="0">
                <a:effectLst/>
                <a:latin typeface="Times New Roman" panose="02020603050405020304" pitchFamily="18" charset="0"/>
                <a:cs typeface="Times New Roman" panose="02020603050405020304" pitchFamily="18" charset="0"/>
              </a:rPr>
              <a:t>6 </a:t>
            </a:r>
            <a:r>
              <a:rPr lang="en-US" sz="1600" b="0" i="0" dirty="0">
                <a:effectLst/>
                <a:latin typeface="Times New Roman" panose="02020603050405020304" pitchFamily="18" charset="0"/>
                <a:cs typeface="Times New Roman" panose="02020603050405020304" pitchFamily="18" charset="0"/>
              </a:rPr>
              <a:t>for a friend of mine has arrived on a journey, and I have nothing to set before him (</a:t>
            </a:r>
            <a:r>
              <a:rPr lang="en-US" sz="1600" b="1" i="0" dirty="0">
                <a:effectLst/>
                <a:latin typeface="Times New Roman" panose="02020603050405020304" pitchFamily="18" charset="0"/>
                <a:cs typeface="Times New Roman" panose="02020603050405020304" pitchFamily="18" charset="0"/>
              </a:rPr>
              <a:t>I need to provide for my guest)</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7 </a:t>
            </a:r>
            <a:r>
              <a:rPr lang="en-US" sz="1600" b="0" i="0" dirty="0">
                <a:effectLst/>
                <a:latin typeface="Times New Roman" panose="02020603050405020304" pitchFamily="18" charset="0"/>
                <a:cs typeface="Times New Roman" panose="02020603050405020304" pitchFamily="18" charset="0"/>
              </a:rPr>
              <a:t>and he will answer from within, ‘Do not bother me; the door is now shut, and my children are with me in bed. I cannot get up and give you anything (</a:t>
            </a:r>
            <a:r>
              <a:rPr lang="en-US" sz="1600" b="1" dirty="0">
                <a:latin typeface="Times New Roman" panose="02020603050405020304" pitchFamily="18" charset="0"/>
                <a:cs typeface="Times New Roman" panose="02020603050405020304" pitchFamily="18" charset="0"/>
              </a:rPr>
              <a:t>y</a:t>
            </a:r>
            <a:r>
              <a:rPr lang="en-US" sz="1600" b="1" i="0" dirty="0">
                <a:effectLst/>
                <a:latin typeface="Times New Roman" panose="02020603050405020304" pitchFamily="18" charset="0"/>
                <a:cs typeface="Times New Roman" panose="02020603050405020304" pitchFamily="18" charset="0"/>
              </a:rPr>
              <a:t>our request will cause me great inconvenience)’? </a:t>
            </a:r>
            <a:r>
              <a:rPr lang="en-US" sz="1600" b="1" i="0" baseline="30000" dirty="0">
                <a:effectLst/>
                <a:latin typeface="Times New Roman" panose="02020603050405020304" pitchFamily="18" charset="0"/>
                <a:cs typeface="Times New Roman" panose="02020603050405020304" pitchFamily="18" charset="0"/>
              </a:rPr>
              <a:t>8 </a:t>
            </a:r>
            <a:r>
              <a:rPr lang="en-US" sz="1600" b="0" i="0" dirty="0">
                <a:effectLst/>
                <a:latin typeface="Times New Roman" panose="02020603050405020304" pitchFamily="18" charset="0"/>
                <a:cs typeface="Times New Roman" panose="02020603050405020304" pitchFamily="18" charset="0"/>
              </a:rPr>
              <a:t>I tell you, though he will not get up and give him anything because he is his friend, yet because of his impudence (</a:t>
            </a:r>
            <a:r>
              <a:rPr lang="en-US" sz="1600" b="1" i="0" dirty="0">
                <a:effectLst/>
                <a:latin typeface="Times New Roman" panose="02020603050405020304" pitchFamily="18" charset="0"/>
                <a:cs typeface="Times New Roman" panose="02020603050405020304" pitchFamily="18" charset="0"/>
              </a:rPr>
              <a:t>annoying persistence</a:t>
            </a:r>
            <a:r>
              <a:rPr lang="en-US" sz="1600" b="0" i="0" dirty="0">
                <a:effectLst/>
                <a:latin typeface="Times New Roman" panose="02020603050405020304" pitchFamily="18" charset="0"/>
                <a:cs typeface="Times New Roman" panose="02020603050405020304" pitchFamily="18" charset="0"/>
              </a:rPr>
              <a:t>) he will rise and give him whatever he needs. </a:t>
            </a:r>
            <a:r>
              <a:rPr lang="en-US" sz="1600" b="1" i="0" baseline="30000" dirty="0">
                <a:effectLst/>
                <a:latin typeface="Times New Roman" panose="02020603050405020304" pitchFamily="18" charset="0"/>
                <a:cs typeface="Times New Roman" panose="02020603050405020304" pitchFamily="18" charset="0"/>
              </a:rPr>
              <a:t>9 </a:t>
            </a:r>
            <a:r>
              <a:rPr lang="en-US" sz="1600" b="0" i="0" dirty="0">
                <a:effectLst/>
                <a:latin typeface="Times New Roman" panose="02020603050405020304" pitchFamily="18" charset="0"/>
                <a:cs typeface="Times New Roman" panose="02020603050405020304" pitchFamily="18" charset="0"/>
              </a:rPr>
              <a:t>And I tell you, ask (</a:t>
            </a:r>
            <a:r>
              <a:rPr lang="en-US" sz="1600" b="1" i="0" dirty="0">
                <a:effectLst/>
                <a:latin typeface="Times New Roman" panose="02020603050405020304" pitchFamily="18" charset="0"/>
                <a:cs typeface="Times New Roman" panose="02020603050405020304" pitchFamily="18" charset="0"/>
              </a:rPr>
              <a:t>Me</a:t>
            </a:r>
            <a:r>
              <a:rPr lang="en-US" sz="1600" b="0" i="0" dirty="0">
                <a:effectLst/>
                <a:latin typeface="Times New Roman" panose="02020603050405020304" pitchFamily="18" charset="0"/>
                <a:cs typeface="Times New Roman" panose="02020603050405020304" pitchFamily="18" charset="0"/>
              </a:rPr>
              <a:t>), and it will be given to you (</a:t>
            </a:r>
            <a:r>
              <a:rPr lang="en-US" sz="1600" b="1" i="0" dirty="0">
                <a:effectLst/>
                <a:latin typeface="Times New Roman" panose="02020603050405020304" pitchFamily="18" charset="0"/>
                <a:cs typeface="Times New Roman" panose="02020603050405020304" pitchFamily="18" charset="0"/>
              </a:rPr>
              <a:t>I will grant you your requests</a:t>
            </a:r>
            <a:r>
              <a:rPr lang="en-US" sz="1600" b="0" i="0" dirty="0">
                <a:effectLst/>
                <a:latin typeface="Times New Roman" panose="02020603050405020304" pitchFamily="18" charset="0"/>
                <a:cs typeface="Times New Roman" panose="02020603050405020304" pitchFamily="18" charset="0"/>
              </a:rPr>
              <a:t>); seek (</a:t>
            </a:r>
            <a:r>
              <a:rPr lang="en-US" sz="1600" b="1" i="0" dirty="0">
                <a:effectLst/>
                <a:latin typeface="Times New Roman" panose="02020603050405020304" pitchFamily="18" charset="0"/>
                <a:cs typeface="Times New Roman" panose="02020603050405020304" pitchFamily="18" charset="0"/>
              </a:rPr>
              <a:t>Me</a:t>
            </a:r>
            <a:r>
              <a:rPr lang="en-US" sz="1600" b="0" i="0" dirty="0">
                <a:effectLst/>
                <a:latin typeface="Times New Roman" panose="02020603050405020304" pitchFamily="18" charset="0"/>
                <a:cs typeface="Times New Roman" panose="02020603050405020304" pitchFamily="18" charset="0"/>
              </a:rPr>
              <a:t>), and you will find (</a:t>
            </a:r>
            <a:r>
              <a:rPr lang="en-US" sz="1600" b="1" i="0" dirty="0">
                <a:effectLst/>
                <a:latin typeface="Times New Roman" panose="02020603050405020304" pitchFamily="18" charset="0"/>
                <a:cs typeface="Times New Roman" panose="02020603050405020304" pitchFamily="18" charset="0"/>
              </a:rPr>
              <a:t>Me</a:t>
            </a:r>
            <a:r>
              <a:rPr lang="en-US" sz="1600" b="0" i="0" dirty="0">
                <a:effectLst/>
                <a:latin typeface="Times New Roman" panose="02020603050405020304" pitchFamily="18" charset="0"/>
                <a:cs typeface="Times New Roman" panose="02020603050405020304" pitchFamily="18" charset="0"/>
              </a:rPr>
              <a:t>); knock (</a:t>
            </a:r>
            <a:r>
              <a:rPr lang="en-US" sz="1600" b="1" dirty="0">
                <a:latin typeface="Times New Roman" panose="02020603050405020304" pitchFamily="18" charset="0"/>
                <a:cs typeface="Times New Roman" panose="02020603050405020304" pitchFamily="18" charset="0"/>
              </a:rPr>
              <a:t>i</a:t>
            </a:r>
            <a:r>
              <a:rPr lang="en-US" sz="1600" b="1" i="0" dirty="0">
                <a:effectLst/>
                <a:latin typeface="Times New Roman" panose="02020603050405020304" pitchFamily="18" charset="0"/>
                <a:cs typeface="Times New Roman" panose="02020603050405020304" pitchFamily="18" charset="0"/>
              </a:rPr>
              <a:t>nquire</a:t>
            </a:r>
            <a:r>
              <a:rPr lang="en-US" sz="1600" b="0" i="0" dirty="0">
                <a:effectLst/>
                <a:latin typeface="Times New Roman" panose="02020603050405020304" pitchFamily="18" charset="0"/>
                <a:cs typeface="Times New Roman" panose="02020603050405020304" pitchFamily="18" charset="0"/>
              </a:rPr>
              <a:t>), and it (</a:t>
            </a:r>
            <a:r>
              <a:rPr lang="en-US" sz="1600" b="1" i="0" dirty="0">
                <a:effectLst/>
                <a:latin typeface="Times New Roman" panose="02020603050405020304" pitchFamily="18" charset="0"/>
                <a:cs typeface="Times New Roman" panose="02020603050405020304" pitchFamily="18" charset="0"/>
              </a:rPr>
              <a:t>the Scriptures</a:t>
            </a:r>
            <a:r>
              <a:rPr lang="en-US" sz="1600" b="0" i="0" dirty="0">
                <a:effectLst/>
                <a:latin typeface="Times New Roman" panose="02020603050405020304" pitchFamily="18" charset="0"/>
                <a:cs typeface="Times New Roman" panose="02020603050405020304" pitchFamily="18" charset="0"/>
              </a:rPr>
              <a:t>) will be opened to you. </a:t>
            </a:r>
            <a:r>
              <a:rPr lang="en-US" sz="1600" b="1" i="0" baseline="30000" dirty="0">
                <a:effectLst/>
                <a:latin typeface="Times New Roman" panose="02020603050405020304" pitchFamily="18" charset="0"/>
                <a:cs typeface="Times New Roman" panose="02020603050405020304" pitchFamily="18" charset="0"/>
              </a:rPr>
              <a:t>10 </a:t>
            </a:r>
            <a:r>
              <a:rPr lang="en-US" sz="1600" b="0" i="0" dirty="0">
                <a:effectLst/>
                <a:latin typeface="Times New Roman" panose="02020603050405020304" pitchFamily="18" charset="0"/>
                <a:cs typeface="Times New Roman" panose="02020603050405020304" pitchFamily="18" charset="0"/>
              </a:rPr>
              <a:t>For everyone who asks receives (</a:t>
            </a:r>
            <a:r>
              <a:rPr lang="en-US" sz="1600" b="1" i="0" dirty="0">
                <a:effectLst/>
                <a:latin typeface="Times New Roman" panose="02020603050405020304" pitchFamily="18" charset="0"/>
                <a:cs typeface="Times New Roman" panose="02020603050405020304" pitchFamily="18" charset="0"/>
              </a:rPr>
              <a:t>of me</a:t>
            </a:r>
            <a:r>
              <a:rPr lang="en-US" sz="1600" b="0" i="0" dirty="0">
                <a:effectLst/>
                <a:latin typeface="Times New Roman" panose="02020603050405020304" pitchFamily="18" charset="0"/>
                <a:cs typeface="Times New Roman" panose="02020603050405020304" pitchFamily="18" charset="0"/>
              </a:rPr>
              <a:t>), and the one who seeks finds (</a:t>
            </a:r>
            <a:r>
              <a:rPr lang="en-US" sz="1600" b="1" i="0" dirty="0">
                <a:effectLst/>
                <a:latin typeface="Times New Roman" panose="02020603050405020304" pitchFamily="18" charset="0"/>
                <a:cs typeface="Times New Roman" panose="02020603050405020304" pitchFamily="18" charset="0"/>
              </a:rPr>
              <a:t>me</a:t>
            </a:r>
            <a:r>
              <a:rPr lang="en-US" sz="1600" b="0" i="0" dirty="0">
                <a:effectLst/>
                <a:latin typeface="Times New Roman" panose="02020603050405020304" pitchFamily="18" charset="0"/>
                <a:cs typeface="Times New Roman" panose="02020603050405020304" pitchFamily="18" charset="0"/>
              </a:rPr>
              <a:t>), and to the one who knocks it will be opened (</a:t>
            </a:r>
            <a:r>
              <a:rPr lang="en-US" sz="1600" b="1" i="0" dirty="0">
                <a:effectLst/>
                <a:latin typeface="Times New Roman" panose="02020603050405020304" pitchFamily="18" charset="0"/>
                <a:cs typeface="Times New Roman" panose="02020603050405020304" pitchFamily="18" charset="0"/>
              </a:rPr>
              <a:t>My Word will be opened to you</a:t>
            </a:r>
            <a:r>
              <a:rPr lang="en-US" sz="1600" b="0" i="0" dirty="0">
                <a:effectLst/>
                <a:latin typeface="Times New Roman" panose="02020603050405020304" pitchFamily="18" charset="0"/>
                <a:cs typeface="Times New Roman" panose="02020603050405020304" pitchFamily="18" charset="0"/>
              </a:rPr>
              <a:t>)(Luke 11: 5-10).</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Christians should be persistent in their prayers and supplications to the Lord</a:t>
            </a:r>
          </a:p>
        </p:txBody>
      </p:sp>
    </p:spTree>
    <p:extLst>
      <p:ext uri="{BB962C8B-B14F-4D97-AF65-F5344CB8AC3E}">
        <p14:creationId xmlns:p14="http://schemas.microsoft.com/office/powerpoint/2010/main" val="518044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7A683-EB16-4A87-855F-A870265774AE}"/>
              </a:ext>
            </a:extLst>
          </p:cNvPr>
          <p:cNvSpPr>
            <a:spLocks noGrp="1"/>
          </p:cNvSpPr>
          <p:nvPr>
            <p:ph type="title"/>
          </p:nvPr>
        </p:nvSpPr>
        <p:spPr>
          <a:xfrm>
            <a:off x="1653363" y="365760"/>
            <a:ext cx="9367203" cy="1188720"/>
          </a:xfrm>
        </p:spPr>
        <p:txBody>
          <a:bodyPr>
            <a:normAutofit/>
          </a:bodyPr>
          <a:lstStyle/>
          <a:p>
            <a:r>
              <a:rPr lang="en-US" dirty="0"/>
              <a:t>Parable of the Rich Fool</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81AA3869-3BAA-45A6-B44C-6CD0AF97E616}"/>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16 </a:t>
            </a:r>
            <a:r>
              <a:rPr lang="en-US" sz="1600" b="0" i="0" dirty="0">
                <a:effectLst/>
                <a:latin typeface="Times New Roman" panose="02020603050405020304" pitchFamily="18" charset="0"/>
                <a:cs typeface="Times New Roman" panose="02020603050405020304" pitchFamily="18" charset="0"/>
              </a:rPr>
              <a:t>And he told them a parable, saying, “The land of a rich man produced plentifully (</a:t>
            </a:r>
            <a:r>
              <a:rPr lang="en-US" sz="1600" b="1" i="0" dirty="0">
                <a:effectLst/>
                <a:latin typeface="Times New Roman" panose="02020603050405020304" pitchFamily="18" charset="0"/>
                <a:cs typeface="Times New Roman" panose="02020603050405020304" pitchFamily="18" charset="0"/>
              </a:rPr>
              <a:t>because it was blessed by God</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17 </a:t>
            </a:r>
            <a:r>
              <a:rPr lang="en-US" sz="1600" b="0" i="0" dirty="0">
                <a:effectLst/>
                <a:latin typeface="Times New Roman" panose="02020603050405020304" pitchFamily="18" charset="0"/>
                <a:cs typeface="Times New Roman" panose="02020603050405020304" pitchFamily="18" charset="0"/>
              </a:rPr>
              <a:t>and he thought to himself, ‘What shall I do, for I have nowhere to store my crops (</a:t>
            </a:r>
            <a:r>
              <a:rPr lang="en-US" sz="1600" b="1" dirty="0">
                <a:latin typeface="Times New Roman" panose="02020603050405020304" pitchFamily="18" charset="0"/>
                <a:cs typeface="Times New Roman" panose="02020603050405020304" pitchFamily="18" charset="0"/>
              </a:rPr>
              <a:t>h</a:t>
            </a:r>
            <a:r>
              <a:rPr lang="en-US" sz="1600" b="1" i="0" dirty="0">
                <a:effectLst/>
                <a:latin typeface="Times New Roman" panose="02020603050405020304" pitchFamily="18" charset="0"/>
                <a:cs typeface="Times New Roman" panose="02020603050405020304" pitchFamily="18" charset="0"/>
              </a:rPr>
              <a:t>e should have been generous to others as God was generous to him</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18 </a:t>
            </a:r>
            <a:r>
              <a:rPr lang="en-US" sz="1600" b="0" i="0" dirty="0">
                <a:effectLst/>
                <a:latin typeface="Times New Roman" panose="02020603050405020304" pitchFamily="18" charset="0"/>
                <a:cs typeface="Times New Roman" panose="02020603050405020304" pitchFamily="18" charset="0"/>
              </a:rPr>
              <a:t>And he said, ‘I will do this: I will tear down my barns and build larger ones (</a:t>
            </a:r>
            <a:r>
              <a:rPr lang="en-US" sz="1600" b="1" i="0" dirty="0">
                <a:effectLst/>
                <a:latin typeface="Times New Roman" panose="02020603050405020304" pitchFamily="18" charset="0"/>
                <a:cs typeface="Times New Roman" panose="02020603050405020304" pitchFamily="18" charset="0"/>
              </a:rPr>
              <a:t>I will greedily hoard Gods’ provision and become even wealthier while the poor suffer</a:t>
            </a:r>
            <a:r>
              <a:rPr lang="en-US" sz="1600" b="0" i="0" dirty="0">
                <a:effectLst/>
                <a:latin typeface="Times New Roman" panose="02020603050405020304" pitchFamily="18" charset="0"/>
                <a:cs typeface="Times New Roman" panose="02020603050405020304" pitchFamily="18" charset="0"/>
              </a:rPr>
              <a:t>), and there I will store all my grain and my goods. </a:t>
            </a:r>
            <a:r>
              <a:rPr lang="en-US" sz="1600" b="1" i="0" baseline="30000" dirty="0">
                <a:effectLst/>
                <a:latin typeface="Times New Roman" panose="02020603050405020304" pitchFamily="18" charset="0"/>
                <a:cs typeface="Times New Roman" panose="02020603050405020304" pitchFamily="18" charset="0"/>
              </a:rPr>
              <a:t>19 </a:t>
            </a:r>
            <a:r>
              <a:rPr lang="en-US" sz="1600" b="0" i="0" dirty="0">
                <a:effectLst/>
                <a:latin typeface="Times New Roman" panose="02020603050405020304" pitchFamily="18" charset="0"/>
                <a:cs typeface="Times New Roman" panose="02020603050405020304" pitchFamily="18" charset="0"/>
              </a:rPr>
              <a:t>And I will say to my soul, “Soul, you have ample goods laid up for many years; relax, eat, drink, be merry (</a:t>
            </a:r>
            <a:r>
              <a:rPr lang="en-US" sz="1600" b="1" i="0" dirty="0">
                <a:effectLst/>
                <a:latin typeface="Times New Roman" panose="02020603050405020304" pitchFamily="18" charset="0"/>
                <a:cs typeface="Times New Roman" panose="02020603050405020304" pitchFamily="18" charset="0"/>
              </a:rPr>
              <a:t>My faith is in my wealth rather than in God</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20 </a:t>
            </a:r>
            <a:r>
              <a:rPr lang="en-US" sz="1600" b="0" i="0" dirty="0">
                <a:effectLst/>
                <a:latin typeface="Times New Roman" panose="02020603050405020304" pitchFamily="18" charset="0"/>
                <a:cs typeface="Times New Roman" panose="02020603050405020304" pitchFamily="18" charset="0"/>
              </a:rPr>
              <a:t>But God said to him, ‘Fool! This night your soul is required of you (</a:t>
            </a:r>
            <a:r>
              <a:rPr lang="en-US" sz="1600" b="1" dirty="0">
                <a:latin typeface="Times New Roman" panose="02020603050405020304" pitchFamily="18" charset="0"/>
                <a:cs typeface="Times New Roman" panose="02020603050405020304" pitchFamily="18" charset="0"/>
              </a:rPr>
              <a:t>i</a:t>
            </a:r>
            <a:r>
              <a:rPr lang="en-US" sz="1600" b="1" i="0" dirty="0">
                <a:effectLst/>
                <a:latin typeface="Times New Roman" panose="02020603050405020304" pitchFamily="18" charset="0"/>
                <a:cs typeface="Times New Roman" panose="02020603050405020304" pitchFamily="18" charset="0"/>
              </a:rPr>
              <a:t>n Judgement</a:t>
            </a:r>
            <a:r>
              <a:rPr lang="en-US" sz="1600" b="0" i="0" dirty="0">
                <a:effectLst/>
                <a:latin typeface="Times New Roman" panose="02020603050405020304" pitchFamily="18" charset="0"/>
                <a:cs typeface="Times New Roman" panose="02020603050405020304" pitchFamily="18" charset="0"/>
              </a:rPr>
              <a:t>), and the things you have prepared, whose will they be (</a:t>
            </a:r>
            <a:r>
              <a:rPr lang="en-US" sz="1600" b="1" dirty="0">
                <a:latin typeface="Times New Roman" panose="02020603050405020304" pitchFamily="18" charset="0"/>
                <a:cs typeface="Times New Roman" panose="02020603050405020304" pitchFamily="18" charset="0"/>
              </a:rPr>
              <a:t>a</a:t>
            </a:r>
            <a:r>
              <a:rPr lang="en-US" sz="1600" b="1" i="0" dirty="0">
                <a:effectLst/>
                <a:latin typeface="Times New Roman" panose="02020603050405020304" pitchFamily="18" charset="0"/>
                <a:cs typeface="Times New Roman" panose="02020603050405020304" pitchFamily="18" charset="0"/>
              </a:rPr>
              <a:t>ll that you have will go to someone else</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21 </a:t>
            </a:r>
            <a:r>
              <a:rPr lang="en-US" sz="1600" b="0" i="0" dirty="0">
                <a:effectLst/>
                <a:latin typeface="Times New Roman" panose="02020603050405020304" pitchFamily="18" charset="0"/>
                <a:cs typeface="Times New Roman" panose="02020603050405020304" pitchFamily="18" charset="0"/>
              </a:rPr>
              <a:t>So is the one who lays up treasure for himself and is not rich toward God (</a:t>
            </a:r>
            <a:r>
              <a:rPr lang="en-US" sz="1600" b="1" i="0" dirty="0">
                <a:effectLst/>
                <a:latin typeface="Times New Roman" panose="02020603050405020304" pitchFamily="18" charset="0"/>
                <a:cs typeface="Times New Roman" panose="02020603050405020304" pitchFamily="18" charset="0"/>
              </a:rPr>
              <a:t>faith that prompts </a:t>
            </a:r>
            <a:r>
              <a:rPr lang="en-US" sz="1600" b="1" dirty="0">
                <a:latin typeface="Times New Roman" panose="02020603050405020304" pitchFamily="18" charset="0"/>
                <a:cs typeface="Times New Roman" panose="02020603050405020304" pitchFamily="18" charset="0"/>
              </a:rPr>
              <a:t>generosity</a:t>
            </a:r>
            <a:r>
              <a:rPr lang="en-US" sz="1600" b="1" i="0" dirty="0">
                <a:effectLst/>
                <a:latin typeface="Times New Roman" panose="02020603050405020304" pitchFamily="18" charset="0"/>
                <a:cs typeface="Times New Roman" panose="02020603050405020304" pitchFamily="18" charset="0"/>
              </a:rPr>
              <a:t> to others</a:t>
            </a:r>
            <a:r>
              <a:rPr lang="en-US" sz="1600" b="0" i="0" dirty="0">
                <a:effectLst/>
                <a:latin typeface="Times New Roman" panose="02020603050405020304" pitchFamily="18" charset="0"/>
                <a:cs typeface="Times New Roman" panose="02020603050405020304" pitchFamily="18" charset="0"/>
              </a:rPr>
              <a:t>)(Luke 12: 16-21).”</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Greed leads to judgment from God, generosity is pleasing to the Lord</a:t>
            </a:r>
          </a:p>
        </p:txBody>
      </p:sp>
    </p:spTree>
    <p:extLst>
      <p:ext uri="{BB962C8B-B14F-4D97-AF65-F5344CB8AC3E}">
        <p14:creationId xmlns:p14="http://schemas.microsoft.com/office/powerpoint/2010/main" val="2799397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F6C56-29B6-49BC-B4EC-779424A49ABB}"/>
              </a:ext>
            </a:extLst>
          </p:cNvPr>
          <p:cNvSpPr>
            <a:spLocks noGrp="1"/>
          </p:cNvSpPr>
          <p:nvPr>
            <p:ph type="title"/>
          </p:nvPr>
        </p:nvSpPr>
        <p:spPr>
          <a:xfrm>
            <a:off x="1653363" y="365760"/>
            <a:ext cx="9367203" cy="1188720"/>
          </a:xfrm>
        </p:spPr>
        <p:txBody>
          <a:bodyPr>
            <a:normAutofit/>
          </a:bodyPr>
          <a:lstStyle/>
          <a:p>
            <a:r>
              <a:rPr lang="en-US" dirty="0"/>
              <a:t>Parable of the Shrewd Manager</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57AEA68-29B2-4F1A-BFCC-01A97B7DD38A}"/>
              </a:ext>
            </a:extLst>
          </p:cNvPr>
          <p:cNvSpPr>
            <a:spLocks noGrp="1"/>
          </p:cNvSpPr>
          <p:nvPr>
            <p:ph idx="1"/>
          </p:nvPr>
        </p:nvSpPr>
        <p:spPr>
          <a:xfrm>
            <a:off x="1653363" y="2176272"/>
            <a:ext cx="9367204" cy="4041648"/>
          </a:xfrm>
        </p:spPr>
        <p:txBody>
          <a:bodyPr anchor="t">
            <a:normAutofit/>
          </a:bodyPr>
          <a:lstStyle/>
          <a:p>
            <a:pPr marL="0" indent="0">
              <a:buNone/>
            </a:pPr>
            <a:r>
              <a:rPr lang="en-US" sz="1600" b="1" i="0" dirty="0">
                <a:effectLst/>
                <a:latin typeface="Times New Roman" panose="02020603050405020304" pitchFamily="18" charset="0"/>
                <a:cs typeface="Times New Roman" panose="02020603050405020304" pitchFamily="18" charset="0"/>
              </a:rPr>
              <a:t>16 </a:t>
            </a:r>
            <a:r>
              <a:rPr lang="en-US" sz="1600" b="0" i="0" dirty="0">
                <a:effectLst/>
                <a:latin typeface="Times New Roman" panose="02020603050405020304" pitchFamily="18" charset="0"/>
                <a:cs typeface="Times New Roman" panose="02020603050405020304" pitchFamily="18" charset="0"/>
              </a:rPr>
              <a:t>He also said to the disciples, “There was a rich man (</a:t>
            </a:r>
            <a:r>
              <a:rPr lang="en-US" sz="1600" b="1" i="0" dirty="0">
                <a:effectLst/>
                <a:latin typeface="Times New Roman" panose="02020603050405020304" pitchFamily="18" charset="0"/>
                <a:cs typeface="Times New Roman" panose="02020603050405020304" pitchFamily="18" charset="0"/>
              </a:rPr>
              <a:t>God is rich in Grace and Mercy – Ephesians 2:4</a:t>
            </a:r>
            <a:r>
              <a:rPr lang="en-US" sz="1600" b="0" i="0" dirty="0">
                <a:effectLst/>
                <a:latin typeface="Times New Roman" panose="02020603050405020304" pitchFamily="18" charset="0"/>
                <a:cs typeface="Times New Roman" panose="02020603050405020304" pitchFamily="18" charset="0"/>
              </a:rPr>
              <a:t>) who had a manager (</a:t>
            </a:r>
            <a:r>
              <a:rPr lang="en-US" sz="1600" b="1" dirty="0">
                <a:latin typeface="Times New Roman" panose="02020603050405020304" pitchFamily="18" charset="0"/>
                <a:cs typeface="Times New Roman" panose="02020603050405020304" pitchFamily="18" charset="0"/>
              </a:rPr>
              <a:t>d</a:t>
            </a:r>
            <a:r>
              <a:rPr lang="en-US" sz="1600" b="1" i="0" dirty="0">
                <a:effectLst/>
                <a:latin typeface="Times New Roman" panose="02020603050405020304" pitchFamily="18" charset="0"/>
                <a:cs typeface="Times New Roman" panose="02020603050405020304" pitchFamily="18" charset="0"/>
              </a:rPr>
              <a:t>isciple</a:t>
            </a:r>
            <a:r>
              <a:rPr lang="en-US" sz="1600" b="0" i="0" dirty="0">
                <a:effectLst/>
                <a:latin typeface="Times New Roman" panose="02020603050405020304" pitchFamily="18" charset="0"/>
                <a:cs typeface="Times New Roman" panose="02020603050405020304" pitchFamily="18" charset="0"/>
              </a:rPr>
              <a:t>), and charges were brought to him that this man was wasting his possessions (</a:t>
            </a:r>
            <a:r>
              <a:rPr lang="en-US" sz="1600" b="1" i="0" dirty="0">
                <a:effectLst/>
                <a:latin typeface="Times New Roman" panose="02020603050405020304" pitchFamily="18" charset="0"/>
                <a:cs typeface="Times New Roman" panose="02020603050405020304" pitchFamily="18" charset="0"/>
              </a:rPr>
              <a:t>He was peddling God’s Word fo</a:t>
            </a:r>
            <a:r>
              <a:rPr lang="en-US" sz="1600" b="1" dirty="0">
                <a:latin typeface="Times New Roman" panose="02020603050405020304" pitchFamily="18" charset="0"/>
                <a:cs typeface="Times New Roman" panose="02020603050405020304" pitchFamily="18" charset="0"/>
              </a:rPr>
              <a:t>r his own profit</a:t>
            </a:r>
            <a:r>
              <a:rPr lang="en-US" sz="1600" b="1" i="0" dirty="0">
                <a:effectLst/>
                <a:latin typeface="Times New Roman" panose="02020603050405020304" pitchFamily="18" charset="0"/>
                <a:cs typeface="Times New Roman" panose="02020603050405020304" pitchFamily="18" charset="0"/>
              </a:rPr>
              <a:t>– II Corinthians 2:17)</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2 </a:t>
            </a:r>
            <a:r>
              <a:rPr lang="en-US" sz="1600" b="0" i="0" dirty="0">
                <a:effectLst/>
                <a:latin typeface="Times New Roman" panose="02020603050405020304" pitchFamily="18" charset="0"/>
                <a:cs typeface="Times New Roman" panose="02020603050405020304" pitchFamily="18" charset="0"/>
              </a:rPr>
              <a:t>And he called him and said to him, ‘What is this that I hear about you? Turn in the account of your management, for you can no longer be manager (</a:t>
            </a:r>
            <a:r>
              <a:rPr lang="en-US" sz="1600" b="1" i="0" dirty="0">
                <a:effectLst/>
                <a:latin typeface="Times New Roman" panose="02020603050405020304" pitchFamily="18" charset="0"/>
                <a:cs typeface="Times New Roman" panose="02020603050405020304" pitchFamily="18" charset="0"/>
              </a:rPr>
              <a:t>He did not present himself to God as a workman approved by rightly handling the word of truth – II Timothy 2:15)</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3 </a:t>
            </a:r>
            <a:r>
              <a:rPr lang="en-US" sz="1600" b="0" i="0" dirty="0">
                <a:effectLst/>
                <a:latin typeface="Times New Roman" panose="02020603050405020304" pitchFamily="18" charset="0"/>
                <a:cs typeface="Times New Roman" panose="02020603050405020304" pitchFamily="18" charset="0"/>
              </a:rPr>
              <a:t>And the manager said to himself, ‘What shall I do, since my master is taking the management away from me? I am not strong enough to dig, and I am ashamed to beg. </a:t>
            </a:r>
            <a:r>
              <a:rPr lang="en-US" sz="1600" b="1" i="0" baseline="30000" dirty="0">
                <a:effectLst/>
                <a:latin typeface="Times New Roman" panose="02020603050405020304" pitchFamily="18" charset="0"/>
                <a:cs typeface="Times New Roman" panose="02020603050405020304" pitchFamily="18" charset="0"/>
              </a:rPr>
              <a:t>4 </a:t>
            </a:r>
            <a:r>
              <a:rPr lang="en-US" sz="1600" b="0" i="0" dirty="0">
                <a:effectLst/>
                <a:latin typeface="Times New Roman" panose="02020603050405020304" pitchFamily="18" charset="0"/>
                <a:cs typeface="Times New Roman" panose="02020603050405020304" pitchFamily="18" charset="0"/>
              </a:rPr>
              <a:t>I have decided what to do, so that when I am removed from management, people may receive me into their houses (</a:t>
            </a:r>
            <a:r>
              <a:rPr lang="en-US" sz="1600" b="1" i="0" dirty="0">
                <a:effectLst/>
                <a:latin typeface="Times New Roman" panose="02020603050405020304" pitchFamily="18" charset="0"/>
                <a:cs typeface="Times New Roman" panose="02020603050405020304" pitchFamily="18" charset="0"/>
              </a:rPr>
              <a:t>I will exploit God’s Grace and Mercy for my benefit</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5 </a:t>
            </a:r>
            <a:r>
              <a:rPr lang="en-US" sz="1600" b="0" i="0" dirty="0">
                <a:effectLst/>
                <a:latin typeface="Times New Roman" panose="02020603050405020304" pitchFamily="18" charset="0"/>
                <a:cs typeface="Times New Roman" panose="02020603050405020304" pitchFamily="18" charset="0"/>
              </a:rPr>
              <a:t>So, summoning his master's debtors one by one, he said to the first, ‘How much do you owe my master?’ </a:t>
            </a:r>
            <a:r>
              <a:rPr lang="en-US" sz="1600" b="1" i="0" baseline="30000" dirty="0">
                <a:effectLst/>
                <a:latin typeface="Times New Roman" panose="02020603050405020304" pitchFamily="18" charset="0"/>
                <a:cs typeface="Times New Roman" panose="02020603050405020304" pitchFamily="18" charset="0"/>
              </a:rPr>
              <a:t>6 </a:t>
            </a:r>
            <a:r>
              <a:rPr lang="en-US" sz="1600" b="0" i="0" dirty="0">
                <a:effectLst/>
                <a:latin typeface="Times New Roman" panose="02020603050405020304" pitchFamily="18" charset="0"/>
                <a:cs typeface="Times New Roman" panose="02020603050405020304" pitchFamily="18" charset="0"/>
              </a:rPr>
              <a:t>He said, ‘A hundred measures of oil.’ He said to him, ‘Take your bill, and sit down quickly and write fifty (</a:t>
            </a:r>
            <a:r>
              <a:rPr lang="en-US" sz="1600" b="1" i="0" dirty="0">
                <a:effectLst/>
                <a:latin typeface="Times New Roman" panose="02020603050405020304" pitchFamily="18" charset="0"/>
                <a:cs typeface="Times New Roman" panose="02020603050405020304" pitchFamily="18" charset="0"/>
              </a:rPr>
              <a:t>and your debt will be paid in full</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7 </a:t>
            </a:r>
            <a:r>
              <a:rPr lang="en-US" sz="1600" b="0" i="0" dirty="0">
                <a:effectLst/>
                <a:latin typeface="Times New Roman" panose="02020603050405020304" pitchFamily="18" charset="0"/>
                <a:cs typeface="Times New Roman" panose="02020603050405020304" pitchFamily="18" charset="0"/>
              </a:rPr>
              <a:t>Then he said to another, ‘And how much do you owe?’ He said, ‘A hundred measures of wheat.’ He said to him, ‘Take your bill, and write eighty.’ </a:t>
            </a:r>
            <a:r>
              <a:rPr lang="en-US" sz="1600" b="1" i="0" baseline="30000" dirty="0">
                <a:effectLst/>
                <a:latin typeface="Times New Roman" panose="02020603050405020304" pitchFamily="18" charset="0"/>
                <a:cs typeface="Times New Roman" panose="02020603050405020304" pitchFamily="18" charset="0"/>
              </a:rPr>
              <a:t>8 </a:t>
            </a:r>
            <a:r>
              <a:rPr lang="en-US" sz="1600" b="0" i="0" dirty="0">
                <a:effectLst/>
                <a:latin typeface="Times New Roman" panose="02020603050405020304" pitchFamily="18" charset="0"/>
                <a:cs typeface="Times New Roman" panose="02020603050405020304" pitchFamily="18" charset="0"/>
              </a:rPr>
              <a:t>The master commended the dishonest manager for his shrewdness (</a:t>
            </a:r>
            <a:r>
              <a:rPr lang="en-US" sz="1600" b="1" i="0" dirty="0">
                <a:effectLst/>
                <a:latin typeface="Times New Roman" panose="02020603050405020304" pitchFamily="18" charset="0"/>
                <a:cs typeface="Times New Roman" panose="02020603050405020304" pitchFamily="18" charset="0"/>
              </a:rPr>
              <a:t>Because God’s Grace and Mercy are far more valuable than repayment of debts</a:t>
            </a:r>
            <a:r>
              <a:rPr lang="en-US" sz="1600" b="0" i="0" dirty="0">
                <a:effectLst/>
                <a:latin typeface="Times New Roman" panose="02020603050405020304" pitchFamily="18" charset="0"/>
                <a:cs typeface="Times New Roman" panose="02020603050405020304" pitchFamily="18" charset="0"/>
              </a:rPr>
              <a:t>). For the sons of this world (</a:t>
            </a:r>
            <a:r>
              <a:rPr lang="en-US" sz="1600" b="1" dirty="0">
                <a:latin typeface="Times New Roman" panose="02020603050405020304" pitchFamily="18" charset="0"/>
                <a:cs typeface="Times New Roman" panose="02020603050405020304" pitchFamily="18" charset="0"/>
              </a:rPr>
              <a:t>Unbelievers</a:t>
            </a:r>
            <a:r>
              <a:rPr lang="en-US" sz="1600" dirty="0">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are more shrewd in dealing with their own generation than the sons of light (</a:t>
            </a:r>
            <a:r>
              <a:rPr lang="en-US" sz="1600" b="1" i="0" dirty="0">
                <a:effectLst/>
                <a:latin typeface="Times New Roman" panose="02020603050405020304" pitchFamily="18" charset="0"/>
                <a:cs typeface="Times New Roman" panose="02020603050405020304" pitchFamily="18" charset="0"/>
              </a:rPr>
              <a:t>Believers</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9 </a:t>
            </a:r>
            <a:r>
              <a:rPr lang="en-US" sz="1600" b="0" i="0" dirty="0">
                <a:effectLst/>
                <a:latin typeface="Times New Roman" panose="02020603050405020304" pitchFamily="18" charset="0"/>
                <a:cs typeface="Times New Roman" panose="02020603050405020304" pitchFamily="18" charset="0"/>
              </a:rPr>
              <a:t>And I tell you, make friends for yourselves by means of unrighteous wealth (</a:t>
            </a:r>
            <a:r>
              <a:rPr lang="en-US" sz="1600" b="1" i="0" dirty="0">
                <a:effectLst/>
                <a:latin typeface="Times New Roman" panose="02020603050405020304" pitchFamily="18" charset="0"/>
                <a:cs typeface="Times New Roman" panose="02020603050405020304" pitchFamily="18" charset="0"/>
              </a:rPr>
              <a:t>Even though you proclaim Christ out of selfish ambition – Philippians 1:15</a:t>
            </a:r>
            <a:r>
              <a:rPr lang="en-US" sz="1600" b="0" i="0" dirty="0">
                <a:effectLst/>
                <a:latin typeface="Times New Roman" panose="02020603050405020304" pitchFamily="18" charset="0"/>
                <a:cs typeface="Times New Roman" panose="02020603050405020304" pitchFamily="18" charset="0"/>
              </a:rPr>
              <a:t>), so that when it (</a:t>
            </a:r>
            <a:r>
              <a:rPr lang="en-US" sz="1600" b="1" i="0" dirty="0">
                <a:effectLst/>
                <a:latin typeface="Times New Roman" panose="02020603050405020304" pitchFamily="18" charset="0"/>
                <a:cs typeface="Times New Roman" panose="02020603050405020304" pitchFamily="18" charset="0"/>
              </a:rPr>
              <a:t>your selfish ambition</a:t>
            </a:r>
            <a:r>
              <a:rPr lang="en-US" sz="1600" b="0" i="0" dirty="0">
                <a:effectLst/>
                <a:latin typeface="Times New Roman" panose="02020603050405020304" pitchFamily="18" charset="0"/>
                <a:cs typeface="Times New Roman" panose="02020603050405020304" pitchFamily="18" charset="0"/>
              </a:rPr>
              <a:t>) fails they may receive you (</a:t>
            </a:r>
            <a:r>
              <a:rPr lang="en-US" sz="1600" b="1" dirty="0">
                <a:latin typeface="Times New Roman" panose="02020603050405020304" pitchFamily="18" charset="0"/>
                <a:cs typeface="Times New Roman" panose="02020603050405020304" pitchFamily="18" charset="0"/>
              </a:rPr>
              <a:t>because you dispensed God’s Grace and Mercy</a:t>
            </a:r>
            <a:r>
              <a:rPr lang="en-US" sz="1600" dirty="0">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into the eternal dwellings (</a:t>
            </a:r>
            <a:r>
              <a:rPr lang="en-US" sz="1600" b="1" i="0" dirty="0">
                <a:effectLst/>
                <a:latin typeface="Times New Roman" panose="02020603050405020304" pitchFamily="18" charset="0"/>
                <a:cs typeface="Times New Roman" panose="02020603050405020304" pitchFamily="18" charset="0"/>
              </a:rPr>
              <a:t>Heaven</a:t>
            </a:r>
            <a:r>
              <a:rPr lang="en-US" sz="1600" b="0" i="0" dirty="0">
                <a:effectLst/>
                <a:latin typeface="Times New Roman" panose="02020603050405020304" pitchFamily="18" charset="0"/>
                <a:cs typeface="Times New Roman" panose="02020603050405020304" pitchFamily="18" charset="0"/>
              </a:rPr>
              <a:t>) (Luke 16: 1-9).</a:t>
            </a:r>
            <a:endParaRPr lang="en-US" sz="1600" dirty="0">
              <a:latin typeface="Times New Roman" panose="02020603050405020304" pitchFamily="18"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1933920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A89A0-797B-4D9D-A5CD-E03A2246D5AF}"/>
              </a:ext>
            </a:extLst>
          </p:cNvPr>
          <p:cNvSpPr>
            <a:spLocks noGrp="1"/>
          </p:cNvSpPr>
          <p:nvPr>
            <p:ph type="title"/>
          </p:nvPr>
        </p:nvSpPr>
        <p:spPr>
          <a:xfrm>
            <a:off x="1653363" y="365760"/>
            <a:ext cx="9367203" cy="1188720"/>
          </a:xfrm>
        </p:spPr>
        <p:txBody>
          <a:bodyPr>
            <a:normAutofit/>
          </a:bodyPr>
          <a:lstStyle/>
          <a:p>
            <a:r>
              <a:rPr lang="en-US" dirty="0"/>
              <a:t>Parable of the Shrewd Manager cont.</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823913A-376C-42BC-B63F-E2654EDA62E9}"/>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15 </a:t>
            </a:r>
            <a:r>
              <a:rPr lang="en-US" sz="1600" b="0" i="0" dirty="0">
                <a:effectLst/>
                <a:latin typeface="Times New Roman" panose="02020603050405020304" pitchFamily="18" charset="0"/>
                <a:cs typeface="Times New Roman" panose="02020603050405020304" pitchFamily="18" charset="0"/>
              </a:rPr>
              <a:t>Some indeed preach Christ from envy and rivalry, but others from good will. </a:t>
            </a:r>
            <a:r>
              <a:rPr lang="en-US" sz="1600" b="1" i="0" baseline="30000" dirty="0">
                <a:effectLst/>
                <a:latin typeface="Times New Roman" panose="02020603050405020304" pitchFamily="18" charset="0"/>
                <a:cs typeface="Times New Roman" panose="02020603050405020304" pitchFamily="18" charset="0"/>
              </a:rPr>
              <a:t>16 </a:t>
            </a:r>
            <a:r>
              <a:rPr lang="en-US" sz="1600" b="0" i="0" dirty="0">
                <a:effectLst/>
                <a:latin typeface="Times New Roman" panose="02020603050405020304" pitchFamily="18" charset="0"/>
                <a:cs typeface="Times New Roman" panose="02020603050405020304" pitchFamily="18" charset="0"/>
              </a:rPr>
              <a:t>The latter do it out of love, knowing that I am put here for the defense of the gospel. </a:t>
            </a:r>
            <a:r>
              <a:rPr lang="en-US" sz="1600" b="1" i="0" baseline="30000" dirty="0">
                <a:effectLst/>
                <a:latin typeface="Times New Roman" panose="02020603050405020304" pitchFamily="18" charset="0"/>
                <a:cs typeface="Times New Roman" panose="02020603050405020304" pitchFamily="18" charset="0"/>
              </a:rPr>
              <a:t>17 </a:t>
            </a:r>
            <a:r>
              <a:rPr lang="en-US" sz="1600" b="0" i="0" dirty="0">
                <a:effectLst/>
                <a:latin typeface="Times New Roman" panose="02020603050405020304" pitchFamily="18" charset="0"/>
                <a:cs typeface="Times New Roman" panose="02020603050405020304" pitchFamily="18" charset="0"/>
              </a:rPr>
              <a:t>The former proclaim Christ out of selfish ambition, not sincerely but thinking to afflict me in my imprisonment. </a:t>
            </a:r>
            <a:r>
              <a:rPr lang="en-US" sz="1600" b="1" i="0" baseline="30000" dirty="0">
                <a:effectLst/>
                <a:latin typeface="Times New Roman" panose="02020603050405020304" pitchFamily="18" charset="0"/>
                <a:cs typeface="Times New Roman" panose="02020603050405020304" pitchFamily="18" charset="0"/>
              </a:rPr>
              <a:t>18 </a:t>
            </a:r>
            <a:r>
              <a:rPr lang="en-US" sz="1600" b="0" i="0" dirty="0">
                <a:effectLst/>
                <a:latin typeface="Times New Roman" panose="02020603050405020304" pitchFamily="18" charset="0"/>
                <a:cs typeface="Times New Roman" panose="02020603050405020304" pitchFamily="18" charset="0"/>
              </a:rPr>
              <a:t>What then? Only that in every way, whether in pretense or in truth, Christ is proclaimed, and in that I rejoice (Philippians 1: 15-18).</a:t>
            </a:r>
          </a:p>
          <a:p>
            <a:pPr marL="0" indent="0">
              <a:buNone/>
            </a:pPr>
            <a:endParaRPr lang="en-US" sz="1600" b="0" i="0" dirty="0">
              <a:effectLst/>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The proclamation of the Gospel is profitable even though it is proclaimed by sinners</a:t>
            </a:r>
            <a:endParaRPr lang="en-US" sz="1600" b="1" i="0" dirty="0">
              <a:effectLst/>
              <a:latin typeface="Times New Roman" panose="02020603050405020304" pitchFamily="18" charset="0"/>
              <a:cs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3822522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BB9DE-8732-4941-94C9-5BAB62BB0B8A}"/>
              </a:ext>
            </a:extLst>
          </p:cNvPr>
          <p:cNvSpPr>
            <a:spLocks noGrp="1"/>
          </p:cNvSpPr>
          <p:nvPr>
            <p:ph type="title"/>
          </p:nvPr>
        </p:nvSpPr>
        <p:spPr>
          <a:xfrm>
            <a:off x="1653363" y="365760"/>
            <a:ext cx="9367203" cy="1188720"/>
          </a:xfrm>
        </p:spPr>
        <p:txBody>
          <a:bodyPr>
            <a:normAutofit/>
          </a:bodyPr>
          <a:lstStyle/>
          <a:p>
            <a:r>
              <a:rPr lang="en-US" dirty="0"/>
              <a:t>Parable of The Unworthy Servants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CAE3689-733D-4643-BD4A-4C43A3F5005F}"/>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6 </a:t>
            </a:r>
            <a:r>
              <a:rPr lang="en-US" sz="1600" b="0" i="0" dirty="0">
                <a:effectLst/>
                <a:latin typeface="Times New Roman" panose="02020603050405020304" pitchFamily="18" charset="0"/>
                <a:cs typeface="Times New Roman" panose="02020603050405020304" pitchFamily="18" charset="0"/>
              </a:rPr>
              <a:t>And the Lord said, “If you had faith (</a:t>
            </a:r>
            <a:r>
              <a:rPr lang="en-US" sz="1600" b="1" i="0" dirty="0">
                <a:effectLst/>
                <a:latin typeface="Times New Roman" panose="02020603050405020304" pitchFamily="18" charset="0"/>
                <a:cs typeface="Times New Roman" panose="02020603050405020304" pitchFamily="18" charset="0"/>
              </a:rPr>
              <a:t>to forgive seventy times seven</a:t>
            </a:r>
            <a:r>
              <a:rPr lang="en-US" sz="1600" b="0" i="0" dirty="0">
                <a:effectLst/>
                <a:latin typeface="Times New Roman" panose="02020603050405020304" pitchFamily="18" charset="0"/>
                <a:cs typeface="Times New Roman" panose="02020603050405020304" pitchFamily="18" charset="0"/>
              </a:rPr>
              <a:t>) like a grain of mustard seed (</a:t>
            </a:r>
            <a:r>
              <a:rPr lang="en-US" sz="1600" b="1" i="0" dirty="0">
                <a:effectLst/>
                <a:latin typeface="Times New Roman" panose="02020603050405020304" pitchFamily="18" charset="0"/>
                <a:cs typeface="Times New Roman" panose="02020603050405020304" pitchFamily="18" charset="0"/>
              </a:rPr>
              <a:t>which is the smalles</a:t>
            </a:r>
            <a:r>
              <a:rPr lang="en-US" sz="1600" b="1" dirty="0">
                <a:latin typeface="Times New Roman" panose="02020603050405020304" pitchFamily="18" charset="0"/>
                <a:cs typeface="Times New Roman" panose="02020603050405020304" pitchFamily="18" charset="0"/>
              </a:rPr>
              <a:t>t of seeds</a:t>
            </a:r>
            <a:r>
              <a:rPr lang="en-US" sz="1600" dirty="0">
                <a:latin typeface="Times New Roman" panose="02020603050405020304" pitchFamily="18" charset="0"/>
                <a:cs typeface="Times New Roman" panose="02020603050405020304" pitchFamily="18" charset="0"/>
              </a:rPr>
              <a:t>)</a:t>
            </a:r>
            <a:r>
              <a:rPr lang="en-US" sz="1600" b="0" i="0" dirty="0">
                <a:effectLst/>
                <a:latin typeface="Times New Roman" panose="02020603050405020304" pitchFamily="18" charset="0"/>
                <a:cs typeface="Times New Roman" panose="02020603050405020304" pitchFamily="18" charset="0"/>
              </a:rPr>
              <a:t>, you could say to this mulberry tree (</a:t>
            </a:r>
            <a:r>
              <a:rPr lang="en-US" sz="1600" b="1" i="0" dirty="0">
                <a:effectLst/>
                <a:latin typeface="Times New Roman" panose="02020603050405020304" pitchFamily="18" charset="0"/>
                <a:cs typeface="Times New Roman" panose="02020603050405020304" pitchFamily="18" charset="0"/>
              </a:rPr>
              <a:t>a large obstacle to </a:t>
            </a:r>
            <a:r>
              <a:rPr lang="en-US" sz="1600" b="1" dirty="0">
                <a:latin typeface="Times New Roman" panose="02020603050405020304" pitchFamily="18" charset="0"/>
                <a:cs typeface="Times New Roman" panose="02020603050405020304" pitchFamily="18" charset="0"/>
              </a:rPr>
              <a:t>you</a:t>
            </a:r>
            <a:r>
              <a:rPr lang="en-US" sz="1600" b="0" i="0" dirty="0">
                <a:effectLst/>
                <a:latin typeface="Times New Roman" panose="02020603050405020304" pitchFamily="18" charset="0"/>
                <a:cs typeface="Times New Roman" panose="02020603050405020304" pitchFamily="18" charset="0"/>
              </a:rPr>
              <a:t>), ‘Be uprooted and planted in the sea,’ and it would obey you (</a:t>
            </a:r>
            <a:r>
              <a:rPr lang="en-US" sz="1600" b="1" i="0" dirty="0">
                <a:effectLst/>
                <a:latin typeface="Times New Roman" panose="02020603050405020304" pitchFamily="18" charset="0"/>
                <a:cs typeface="Times New Roman" panose="02020603050405020304" pitchFamily="18" charset="0"/>
              </a:rPr>
              <a:t>even though your faith is small</a:t>
            </a:r>
            <a:r>
              <a:rPr lang="en-US" sz="1600" b="0" i="0" dirty="0">
                <a:effectLst/>
                <a:latin typeface="Times New Roman" panose="02020603050405020304" pitchFamily="18" charset="0"/>
                <a:cs typeface="Times New Roman" panose="02020603050405020304" pitchFamily="18" charset="0"/>
              </a:rPr>
              <a:t>).</a:t>
            </a:r>
            <a:r>
              <a:rPr lang="en-US" sz="1600" b="1" i="0" baseline="30000" dirty="0">
                <a:effectLst/>
                <a:latin typeface="Times New Roman" panose="02020603050405020304" pitchFamily="18" charset="0"/>
                <a:cs typeface="Times New Roman" panose="02020603050405020304" pitchFamily="18" charset="0"/>
              </a:rPr>
              <a:t>7 </a:t>
            </a:r>
            <a:r>
              <a:rPr lang="en-US" sz="1600" b="0" i="0" dirty="0">
                <a:effectLst/>
                <a:latin typeface="Times New Roman" panose="02020603050405020304" pitchFamily="18" charset="0"/>
                <a:cs typeface="Times New Roman" panose="02020603050405020304" pitchFamily="18" charset="0"/>
              </a:rPr>
              <a:t>“Will any one of you who has a servant (</a:t>
            </a:r>
            <a:r>
              <a:rPr lang="en-US" sz="1600" b="1" i="0" dirty="0">
                <a:effectLst/>
                <a:latin typeface="Times New Roman" panose="02020603050405020304" pitchFamily="18" charset="0"/>
                <a:cs typeface="Times New Roman" panose="02020603050405020304" pitchFamily="18" charset="0"/>
              </a:rPr>
              <a:t>who works for you for pay</a:t>
            </a:r>
            <a:r>
              <a:rPr lang="en-US" sz="1600" b="0" i="0" dirty="0">
                <a:effectLst/>
                <a:latin typeface="Times New Roman" panose="02020603050405020304" pitchFamily="18" charset="0"/>
                <a:cs typeface="Times New Roman" panose="02020603050405020304" pitchFamily="18" charset="0"/>
              </a:rPr>
              <a:t>) plowing or keeping sheep say to him when he has come in from the field, ‘Come at once and recline at table (</a:t>
            </a:r>
            <a:r>
              <a:rPr lang="en-US" sz="1600" b="1" i="0" dirty="0">
                <a:effectLst/>
                <a:latin typeface="Times New Roman" panose="02020603050405020304" pitchFamily="18" charset="0"/>
                <a:cs typeface="Times New Roman" panose="02020603050405020304" pitchFamily="18" charset="0"/>
              </a:rPr>
              <a:t>as if you owed him something</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8 </a:t>
            </a:r>
            <a:r>
              <a:rPr lang="en-US" sz="1600" b="0" i="0" dirty="0">
                <a:effectLst/>
                <a:latin typeface="Times New Roman" panose="02020603050405020304" pitchFamily="18" charset="0"/>
                <a:cs typeface="Times New Roman" panose="02020603050405020304" pitchFamily="18" charset="0"/>
              </a:rPr>
              <a:t>Will he not rather say to him, ‘Prepare supper for me (</a:t>
            </a:r>
            <a:r>
              <a:rPr lang="en-US" sz="1600" b="1" i="0" dirty="0">
                <a:effectLst/>
                <a:latin typeface="Times New Roman" panose="02020603050405020304" pitchFamily="18" charset="0"/>
                <a:cs typeface="Times New Roman" panose="02020603050405020304" pitchFamily="18" charset="0"/>
              </a:rPr>
              <a:t>expect him to fulfill his duties to you</a:t>
            </a:r>
            <a:r>
              <a:rPr lang="en-US" sz="1600" b="0" i="0" dirty="0">
                <a:effectLst/>
                <a:latin typeface="Times New Roman" panose="02020603050405020304" pitchFamily="18" charset="0"/>
                <a:cs typeface="Times New Roman" panose="02020603050405020304" pitchFamily="18" charset="0"/>
              </a:rPr>
              <a:t>), and dress properly, and serve me while I eat and drink, and afterward you will eat and drink (</a:t>
            </a:r>
            <a:r>
              <a:rPr lang="en-US" sz="1600" b="1" i="0" dirty="0">
                <a:effectLst/>
                <a:latin typeface="Times New Roman" panose="02020603050405020304" pitchFamily="18" charset="0"/>
                <a:cs typeface="Times New Roman" panose="02020603050405020304" pitchFamily="18" charset="0"/>
              </a:rPr>
              <a:t>you will serve my needs first</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9 </a:t>
            </a:r>
            <a:r>
              <a:rPr lang="en-US" sz="1600" b="0" i="0" dirty="0">
                <a:effectLst/>
                <a:latin typeface="Times New Roman" panose="02020603050405020304" pitchFamily="18" charset="0"/>
                <a:cs typeface="Times New Roman" panose="02020603050405020304" pitchFamily="18" charset="0"/>
              </a:rPr>
              <a:t>Does he thank the servant because he did what was commanded (</a:t>
            </a:r>
            <a:r>
              <a:rPr lang="en-US" sz="1600" b="1" i="0" dirty="0">
                <a:effectLst/>
                <a:latin typeface="Times New Roman" panose="02020603050405020304" pitchFamily="18" charset="0"/>
                <a:cs typeface="Times New Roman" panose="02020603050405020304" pitchFamily="18" charset="0"/>
              </a:rPr>
              <a:t>performed his agreed upon duties</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10 </a:t>
            </a:r>
            <a:r>
              <a:rPr lang="en-US" sz="1600" b="0" i="0" dirty="0">
                <a:effectLst/>
                <a:latin typeface="Times New Roman" panose="02020603050405020304" pitchFamily="18" charset="0"/>
                <a:cs typeface="Times New Roman" panose="02020603050405020304" pitchFamily="18" charset="0"/>
              </a:rPr>
              <a:t>So you also, when you have done all that you were commanded (</a:t>
            </a:r>
            <a:r>
              <a:rPr lang="en-US" sz="1600" b="1" i="0" dirty="0">
                <a:effectLst/>
                <a:latin typeface="Times New Roman" panose="02020603050405020304" pitchFamily="18" charset="0"/>
                <a:cs typeface="Times New Roman" panose="02020603050405020304" pitchFamily="18" charset="0"/>
              </a:rPr>
              <a:t>especially in regard to forgiveness</a:t>
            </a:r>
            <a:r>
              <a:rPr lang="en-US" sz="1600" b="0" i="0" dirty="0">
                <a:effectLst/>
                <a:latin typeface="Times New Roman" panose="02020603050405020304" pitchFamily="18" charset="0"/>
                <a:cs typeface="Times New Roman" panose="02020603050405020304" pitchFamily="18" charset="0"/>
              </a:rPr>
              <a:t>), say, ‘We are unworthy servants (</a:t>
            </a:r>
            <a:r>
              <a:rPr lang="en-US" sz="1600" b="1" i="0" dirty="0">
                <a:effectLst/>
                <a:latin typeface="Times New Roman" panose="02020603050405020304" pitchFamily="18" charset="0"/>
                <a:cs typeface="Times New Roman" panose="02020603050405020304" pitchFamily="18" charset="0"/>
              </a:rPr>
              <a:t>in humility</a:t>
            </a:r>
            <a:r>
              <a:rPr lang="en-US" sz="1600" b="0" i="0" dirty="0">
                <a:effectLst/>
                <a:latin typeface="Times New Roman" panose="02020603050405020304" pitchFamily="18" charset="0"/>
                <a:cs typeface="Times New Roman" panose="02020603050405020304" pitchFamily="18" charset="0"/>
              </a:rPr>
              <a:t>); we have only done what was our duty (</a:t>
            </a:r>
            <a:r>
              <a:rPr lang="en-US" sz="1600" b="1" i="0" dirty="0">
                <a:effectLst/>
                <a:latin typeface="Times New Roman" panose="02020603050405020304" pitchFamily="18" charset="0"/>
                <a:cs typeface="Times New Roman" panose="02020603050405020304" pitchFamily="18" charset="0"/>
              </a:rPr>
              <a:t>which is to forgive as often as slighted</a:t>
            </a:r>
            <a:r>
              <a:rPr lang="en-US" sz="1600" b="0" i="0" dirty="0">
                <a:effectLst/>
                <a:latin typeface="Times New Roman" panose="02020603050405020304" pitchFamily="18" charset="0"/>
                <a:cs typeface="Times New Roman" panose="02020603050405020304" pitchFamily="18" charset="0"/>
              </a:rPr>
              <a:t>)(Luke 17: 6-10).’”</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Even if you forgive seventy times seven you must not think highly of yourself but continue to do so in humility</a:t>
            </a:r>
          </a:p>
        </p:txBody>
      </p:sp>
    </p:spTree>
    <p:extLst>
      <p:ext uri="{BB962C8B-B14F-4D97-AF65-F5344CB8AC3E}">
        <p14:creationId xmlns:p14="http://schemas.microsoft.com/office/powerpoint/2010/main" val="2131310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0079-2BC3-4181-AE1E-CD3C2CDA546C}"/>
              </a:ext>
            </a:extLst>
          </p:cNvPr>
          <p:cNvSpPr>
            <a:spLocks noGrp="1"/>
          </p:cNvSpPr>
          <p:nvPr>
            <p:ph type="title"/>
          </p:nvPr>
        </p:nvSpPr>
        <p:spPr>
          <a:xfrm>
            <a:off x="1653363" y="365760"/>
            <a:ext cx="9367203" cy="1188720"/>
          </a:xfrm>
        </p:spPr>
        <p:txBody>
          <a:bodyPr>
            <a:normAutofit/>
          </a:bodyPr>
          <a:lstStyle/>
          <a:p>
            <a:r>
              <a:rPr lang="en-US" dirty="0"/>
              <a:t>Parable of the Persistent Widow</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0953393-78A0-4006-B994-45408D6D1C72}"/>
              </a:ext>
            </a:extLst>
          </p:cNvPr>
          <p:cNvSpPr>
            <a:spLocks noGrp="1"/>
          </p:cNvSpPr>
          <p:nvPr>
            <p:ph idx="1"/>
          </p:nvPr>
        </p:nvSpPr>
        <p:spPr>
          <a:xfrm>
            <a:off x="1653362" y="2253996"/>
            <a:ext cx="9367204" cy="4041648"/>
          </a:xfrm>
        </p:spPr>
        <p:txBody>
          <a:bodyPr anchor="t">
            <a:normAutofit/>
          </a:bodyPr>
          <a:lstStyle/>
          <a:p>
            <a:pPr marL="0" indent="0">
              <a:buNone/>
            </a:pPr>
            <a:r>
              <a:rPr lang="en-US" sz="1600" b="1" i="0" dirty="0">
                <a:effectLst/>
                <a:latin typeface="Times New Roman" panose="02020603050405020304" pitchFamily="18" charset="0"/>
                <a:cs typeface="Times New Roman" panose="02020603050405020304" pitchFamily="18" charset="0"/>
              </a:rPr>
              <a:t>18 </a:t>
            </a:r>
            <a:r>
              <a:rPr lang="en-US" sz="1600" b="0" i="0" dirty="0">
                <a:effectLst/>
                <a:latin typeface="Times New Roman" panose="02020603050405020304" pitchFamily="18" charset="0"/>
                <a:cs typeface="Times New Roman" panose="02020603050405020304" pitchFamily="18" charset="0"/>
              </a:rPr>
              <a:t>And he told them a parable to the effect that they ought always to pray and not lose heart. </a:t>
            </a:r>
            <a:r>
              <a:rPr lang="en-US" sz="1600" b="1" i="0" baseline="30000" dirty="0">
                <a:effectLst/>
                <a:latin typeface="Times New Roman" panose="02020603050405020304" pitchFamily="18" charset="0"/>
                <a:cs typeface="Times New Roman" panose="02020603050405020304" pitchFamily="18" charset="0"/>
              </a:rPr>
              <a:t>2 </a:t>
            </a:r>
            <a:r>
              <a:rPr lang="en-US" sz="1600" b="0" i="0" dirty="0">
                <a:effectLst/>
                <a:latin typeface="Times New Roman" panose="02020603050405020304" pitchFamily="18" charset="0"/>
                <a:cs typeface="Times New Roman" panose="02020603050405020304" pitchFamily="18" charset="0"/>
              </a:rPr>
              <a:t>He said, “In a certain city there was a judge who neither feared God nor respected man. </a:t>
            </a:r>
            <a:r>
              <a:rPr lang="en-US" sz="1600" b="1" i="0" baseline="30000" dirty="0">
                <a:effectLst/>
                <a:latin typeface="Times New Roman" panose="02020603050405020304" pitchFamily="18" charset="0"/>
                <a:cs typeface="Times New Roman" panose="02020603050405020304" pitchFamily="18" charset="0"/>
              </a:rPr>
              <a:t>3 </a:t>
            </a:r>
            <a:r>
              <a:rPr lang="en-US" sz="1600" b="0" i="0" dirty="0">
                <a:effectLst/>
                <a:latin typeface="Times New Roman" panose="02020603050405020304" pitchFamily="18" charset="0"/>
                <a:cs typeface="Times New Roman" panose="02020603050405020304" pitchFamily="18" charset="0"/>
              </a:rPr>
              <a:t>And there was a widow in that city who kept coming to him and saying, ‘Give me justice against my adversary.’ </a:t>
            </a:r>
            <a:r>
              <a:rPr lang="en-US" sz="1600" b="1" i="0" baseline="30000" dirty="0">
                <a:effectLst/>
                <a:latin typeface="Times New Roman" panose="02020603050405020304" pitchFamily="18" charset="0"/>
                <a:cs typeface="Times New Roman" panose="02020603050405020304" pitchFamily="18" charset="0"/>
              </a:rPr>
              <a:t>4 </a:t>
            </a:r>
            <a:r>
              <a:rPr lang="en-US" sz="1600" b="0" i="0" dirty="0">
                <a:effectLst/>
                <a:latin typeface="Times New Roman" panose="02020603050405020304" pitchFamily="18" charset="0"/>
                <a:cs typeface="Times New Roman" panose="02020603050405020304" pitchFamily="18" charset="0"/>
              </a:rPr>
              <a:t>For a while he refused, but afterward he said to himself, ‘Though I neither fear God nor respect man, </a:t>
            </a:r>
            <a:r>
              <a:rPr lang="en-US" sz="1600" b="1" i="0" baseline="30000" dirty="0">
                <a:effectLst/>
                <a:latin typeface="Times New Roman" panose="02020603050405020304" pitchFamily="18" charset="0"/>
                <a:cs typeface="Times New Roman" panose="02020603050405020304" pitchFamily="18" charset="0"/>
              </a:rPr>
              <a:t>5 </a:t>
            </a:r>
            <a:r>
              <a:rPr lang="en-US" sz="1600" b="0" i="0" dirty="0">
                <a:effectLst/>
                <a:latin typeface="Times New Roman" panose="02020603050405020304" pitchFamily="18" charset="0"/>
                <a:cs typeface="Times New Roman" panose="02020603050405020304" pitchFamily="18" charset="0"/>
              </a:rPr>
              <a:t>yet because this widow keeps bothering me, I will give her justice, so that she will not beat me down by her continual coming.’” </a:t>
            </a:r>
            <a:r>
              <a:rPr lang="en-US" sz="1600" b="1" i="0" baseline="30000" dirty="0">
                <a:effectLst/>
                <a:latin typeface="Times New Roman" panose="02020603050405020304" pitchFamily="18" charset="0"/>
                <a:cs typeface="Times New Roman" panose="02020603050405020304" pitchFamily="18" charset="0"/>
              </a:rPr>
              <a:t>6 </a:t>
            </a:r>
            <a:r>
              <a:rPr lang="en-US" sz="1600" b="0" i="0" dirty="0">
                <a:effectLst/>
                <a:latin typeface="Times New Roman" panose="02020603050405020304" pitchFamily="18" charset="0"/>
                <a:cs typeface="Times New Roman" panose="02020603050405020304" pitchFamily="18" charset="0"/>
              </a:rPr>
              <a:t>And the Lord said, “Hear what the unrighteous judge says. </a:t>
            </a:r>
            <a:r>
              <a:rPr lang="en-US" sz="1600" b="1" i="0" baseline="30000" dirty="0">
                <a:effectLst/>
                <a:latin typeface="Times New Roman" panose="02020603050405020304" pitchFamily="18" charset="0"/>
                <a:cs typeface="Times New Roman" panose="02020603050405020304" pitchFamily="18" charset="0"/>
              </a:rPr>
              <a:t>7 </a:t>
            </a:r>
            <a:r>
              <a:rPr lang="en-US" sz="1600" b="1" i="0" dirty="0">
                <a:effectLst/>
                <a:latin typeface="Times New Roman" panose="02020603050405020304" pitchFamily="18" charset="0"/>
                <a:cs typeface="Times New Roman" panose="02020603050405020304" pitchFamily="18" charset="0"/>
              </a:rPr>
              <a:t>And will not God give justice to his elect, who cry to him day and night</a:t>
            </a:r>
            <a:r>
              <a:rPr lang="en-US" sz="1600" b="0" i="0" dirty="0">
                <a:effectLst/>
                <a:latin typeface="Times New Roman" panose="02020603050405020304" pitchFamily="18" charset="0"/>
                <a:cs typeface="Times New Roman" panose="02020603050405020304" pitchFamily="18" charset="0"/>
              </a:rPr>
              <a:t>? Will he delay long over them? </a:t>
            </a:r>
            <a:r>
              <a:rPr lang="en-US" sz="1600" b="1" i="0" baseline="30000" dirty="0">
                <a:effectLst/>
                <a:latin typeface="Times New Roman" panose="02020603050405020304" pitchFamily="18" charset="0"/>
                <a:cs typeface="Times New Roman" panose="02020603050405020304" pitchFamily="18" charset="0"/>
              </a:rPr>
              <a:t>8 </a:t>
            </a:r>
            <a:r>
              <a:rPr lang="en-US" sz="1600" b="0" i="0" dirty="0">
                <a:effectLst/>
                <a:latin typeface="Times New Roman" panose="02020603050405020304" pitchFamily="18" charset="0"/>
                <a:cs typeface="Times New Roman" panose="02020603050405020304" pitchFamily="18" charset="0"/>
              </a:rPr>
              <a:t>I tell you, he will give justice to them speedily. Nevertheless, when the Son of Man comes (</a:t>
            </a:r>
            <a:r>
              <a:rPr lang="en-US" sz="1600" b="1" i="0" dirty="0">
                <a:effectLst/>
                <a:latin typeface="Times New Roman" panose="02020603050405020304" pitchFamily="18" charset="0"/>
                <a:cs typeface="Times New Roman" panose="02020603050405020304" pitchFamily="18" charset="0"/>
              </a:rPr>
              <a:t>at the end of the age</a:t>
            </a:r>
            <a:r>
              <a:rPr lang="en-US" sz="1600" b="0" i="0" dirty="0">
                <a:effectLst/>
                <a:latin typeface="Times New Roman" panose="02020603050405020304" pitchFamily="18" charset="0"/>
                <a:cs typeface="Times New Roman" panose="02020603050405020304" pitchFamily="18" charset="0"/>
              </a:rPr>
              <a:t>), will he find faith on earth (</a:t>
            </a:r>
            <a:r>
              <a:rPr lang="en-US" sz="1600" b="1" dirty="0">
                <a:latin typeface="Times New Roman" panose="02020603050405020304" pitchFamily="18" charset="0"/>
                <a:cs typeface="Times New Roman" panose="02020603050405020304" pitchFamily="18" charset="0"/>
              </a:rPr>
              <a:t>w</a:t>
            </a:r>
            <a:r>
              <a:rPr lang="en-US" sz="1600" b="1" i="0" dirty="0">
                <a:effectLst/>
                <a:latin typeface="Times New Roman" panose="02020603050405020304" pitchFamily="18" charset="0"/>
                <a:cs typeface="Times New Roman" panose="02020603050405020304" pitchFamily="18" charset="0"/>
              </a:rPr>
              <a:t>ill he find anyone praying fervently) </a:t>
            </a:r>
            <a:r>
              <a:rPr lang="en-US" sz="1600" b="0" i="0" dirty="0">
                <a:effectLst/>
                <a:latin typeface="Times New Roman" panose="02020603050405020304" pitchFamily="18" charset="0"/>
                <a:cs typeface="Times New Roman" panose="02020603050405020304" pitchFamily="18" charset="0"/>
              </a:rPr>
              <a:t>(Luke 18: 1-8</a:t>
            </a:r>
            <a:r>
              <a:rPr lang="en-US" sz="1600" dirty="0">
                <a:latin typeface="Times New Roman" panose="02020603050405020304" pitchFamily="18" charset="0"/>
                <a:cs typeface="Times New Roman" panose="02020603050405020304" pitchFamily="18" charset="0"/>
              </a:rPr>
              <a:t>)</a:t>
            </a:r>
            <a:r>
              <a:rPr lang="en-US" sz="1600" b="0" i="0" dirty="0">
                <a:effectLst/>
                <a:latin typeface="Times New Roman" panose="02020603050405020304" pitchFamily="18" charset="0"/>
                <a:cs typeface="Times New Roman" panose="02020603050405020304" pitchFamily="18" charset="0"/>
              </a:rPr>
              <a:t>?”</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If a wicked judge will hear your petitions and give you justice to get rid of you, how much more will I (God)</a:t>
            </a:r>
          </a:p>
        </p:txBody>
      </p:sp>
    </p:spTree>
    <p:extLst>
      <p:ext uri="{BB962C8B-B14F-4D97-AF65-F5344CB8AC3E}">
        <p14:creationId xmlns:p14="http://schemas.microsoft.com/office/powerpoint/2010/main" val="3481176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8AB10-2AC5-4A89-9F57-C203555799FF}"/>
              </a:ext>
            </a:extLst>
          </p:cNvPr>
          <p:cNvSpPr>
            <a:spLocks noGrp="1"/>
          </p:cNvSpPr>
          <p:nvPr>
            <p:ph type="title"/>
          </p:nvPr>
        </p:nvSpPr>
        <p:spPr>
          <a:xfrm>
            <a:off x="1653363" y="365760"/>
            <a:ext cx="9367203" cy="1188720"/>
          </a:xfrm>
        </p:spPr>
        <p:txBody>
          <a:bodyPr>
            <a:normAutofit/>
          </a:bodyPr>
          <a:lstStyle/>
          <a:p>
            <a:r>
              <a:rPr lang="en-US" dirty="0"/>
              <a:t>Parable of the Pharisee and Tax Collector</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1335EF9-C6CF-444D-8723-CC4E5B4CDC0C}"/>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9 </a:t>
            </a:r>
            <a:r>
              <a:rPr lang="en-US" sz="1600" b="0" i="0" dirty="0">
                <a:effectLst/>
                <a:latin typeface="Times New Roman" panose="02020603050405020304" pitchFamily="18" charset="0"/>
                <a:cs typeface="Times New Roman" panose="02020603050405020304" pitchFamily="18" charset="0"/>
              </a:rPr>
              <a:t>He also told this parable to some who trusted in themselves that they were righteous, and treated others with contempt: </a:t>
            </a:r>
            <a:r>
              <a:rPr lang="en-US" sz="1600" b="1" i="0" baseline="30000" dirty="0">
                <a:effectLst/>
                <a:latin typeface="Times New Roman" panose="02020603050405020304" pitchFamily="18" charset="0"/>
                <a:cs typeface="Times New Roman" panose="02020603050405020304" pitchFamily="18" charset="0"/>
              </a:rPr>
              <a:t>10 </a:t>
            </a:r>
            <a:r>
              <a:rPr lang="en-US" sz="1600" b="0" i="0" dirty="0">
                <a:effectLst/>
                <a:latin typeface="Times New Roman" panose="02020603050405020304" pitchFamily="18" charset="0"/>
                <a:cs typeface="Times New Roman" panose="02020603050405020304" pitchFamily="18" charset="0"/>
              </a:rPr>
              <a:t>“Two men went up into the temple to pray, one a Pharisee and the other a tax collector. </a:t>
            </a:r>
            <a:r>
              <a:rPr lang="en-US" sz="1600" b="1" i="0" baseline="30000" dirty="0">
                <a:effectLst/>
                <a:latin typeface="Times New Roman" panose="02020603050405020304" pitchFamily="18" charset="0"/>
                <a:cs typeface="Times New Roman" panose="02020603050405020304" pitchFamily="18" charset="0"/>
              </a:rPr>
              <a:t>11 </a:t>
            </a:r>
            <a:r>
              <a:rPr lang="en-US" sz="1600" b="0" i="0" dirty="0">
                <a:effectLst/>
                <a:latin typeface="Times New Roman" panose="02020603050405020304" pitchFamily="18" charset="0"/>
                <a:cs typeface="Times New Roman" panose="02020603050405020304" pitchFamily="18" charset="0"/>
              </a:rPr>
              <a:t>The Pharisee (</a:t>
            </a:r>
            <a:r>
              <a:rPr lang="en-US" sz="1600" b="1" i="0" dirty="0">
                <a:effectLst/>
                <a:latin typeface="Times New Roman" panose="02020603050405020304" pitchFamily="18" charset="0"/>
                <a:cs typeface="Times New Roman" panose="02020603050405020304" pitchFamily="18" charset="0"/>
              </a:rPr>
              <a:t>who is self-righteous</a:t>
            </a:r>
            <a:r>
              <a:rPr lang="en-US" sz="1600" b="0" i="0" dirty="0">
                <a:effectLst/>
                <a:latin typeface="Times New Roman" panose="02020603050405020304" pitchFamily="18" charset="0"/>
                <a:cs typeface="Times New Roman" panose="02020603050405020304" pitchFamily="18" charset="0"/>
              </a:rPr>
              <a:t>), standing by himself, prayed thus: ‘God, I thank you that I am not like other men, extortioners, unjust, adulterers, or even like this tax collector. </a:t>
            </a:r>
            <a:r>
              <a:rPr lang="en-US" sz="1600" b="1" i="0" baseline="30000" dirty="0">
                <a:effectLst/>
                <a:latin typeface="Times New Roman" panose="02020603050405020304" pitchFamily="18" charset="0"/>
                <a:cs typeface="Times New Roman" panose="02020603050405020304" pitchFamily="18" charset="0"/>
              </a:rPr>
              <a:t>12 </a:t>
            </a:r>
            <a:r>
              <a:rPr lang="en-US" sz="1600" b="0" i="0" dirty="0">
                <a:effectLst/>
                <a:latin typeface="Times New Roman" panose="02020603050405020304" pitchFamily="18" charset="0"/>
                <a:cs typeface="Times New Roman" panose="02020603050405020304" pitchFamily="18" charset="0"/>
              </a:rPr>
              <a:t>I fast twice a week; I give tithes of all that I get.’ </a:t>
            </a:r>
            <a:r>
              <a:rPr lang="en-US" sz="1600" b="1" i="0" baseline="30000" dirty="0">
                <a:effectLst/>
                <a:latin typeface="Times New Roman" panose="02020603050405020304" pitchFamily="18" charset="0"/>
                <a:cs typeface="Times New Roman" panose="02020603050405020304" pitchFamily="18" charset="0"/>
              </a:rPr>
              <a:t>13 </a:t>
            </a:r>
            <a:r>
              <a:rPr lang="en-US" sz="1600" b="0" i="0" dirty="0">
                <a:effectLst/>
                <a:latin typeface="Times New Roman" panose="02020603050405020304" pitchFamily="18" charset="0"/>
                <a:cs typeface="Times New Roman" panose="02020603050405020304" pitchFamily="18" charset="0"/>
              </a:rPr>
              <a:t>But the tax collector (</a:t>
            </a:r>
            <a:r>
              <a:rPr lang="en-US" sz="1600" b="1" i="0" dirty="0">
                <a:effectLst/>
                <a:latin typeface="Times New Roman" panose="02020603050405020304" pitchFamily="18" charset="0"/>
                <a:cs typeface="Times New Roman" panose="02020603050405020304" pitchFamily="18" charset="0"/>
              </a:rPr>
              <a:t>a sinner</a:t>
            </a:r>
            <a:r>
              <a:rPr lang="en-US" sz="1600" b="0" i="0" dirty="0">
                <a:effectLst/>
                <a:latin typeface="Times New Roman" panose="02020603050405020304" pitchFamily="18" charset="0"/>
                <a:cs typeface="Times New Roman" panose="02020603050405020304" pitchFamily="18" charset="0"/>
              </a:rPr>
              <a:t>), standing far off (</a:t>
            </a:r>
            <a:r>
              <a:rPr lang="en-US" sz="1600" b="1" i="0" dirty="0">
                <a:effectLst/>
                <a:latin typeface="Times New Roman" panose="02020603050405020304" pitchFamily="18" charset="0"/>
                <a:cs typeface="Times New Roman" panose="02020603050405020304" pitchFamily="18" charset="0"/>
              </a:rPr>
              <a:t>because he dare not approach the temple</a:t>
            </a:r>
            <a:r>
              <a:rPr lang="en-US" sz="1600" b="0" i="0" dirty="0">
                <a:effectLst/>
                <a:latin typeface="Times New Roman" panose="02020603050405020304" pitchFamily="18" charset="0"/>
                <a:cs typeface="Times New Roman" panose="02020603050405020304" pitchFamily="18" charset="0"/>
              </a:rPr>
              <a:t>) would not even lift up his eyes to heaven, but beat his breast, saying, ‘God, be merciful to me, a sinner (</a:t>
            </a:r>
            <a:r>
              <a:rPr lang="en-US" sz="1600" b="1" i="0" dirty="0">
                <a:effectLst/>
                <a:latin typeface="Times New Roman" panose="02020603050405020304" pitchFamily="18" charset="0"/>
                <a:cs typeface="Times New Roman" panose="02020603050405020304" pitchFamily="18" charset="0"/>
              </a:rPr>
              <a:t>repentance</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14 </a:t>
            </a:r>
            <a:r>
              <a:rPr lang="en-US" sz="1600" b="0" i="0" dirty="0">
                <a:effectLst/>
                <a:latin typeface="Times New Roman" panose="02020603050405020304" pitchFamily="18" charset="0"/>
                <a:cs typeface="Times New Roman" panose="02020603050405020304" pitchFamily="18" charset="0"/>
              </a:rPr>
              <a:t>I tell you, this man went down to his house justified (</a:t>
            </a:r>
            <a:r>
              <a:rPr lang="en-US" sz="1600" b="1" i="0" dirty="0">
                <a:effectLst/>
                <a:latin typeface="Times New Roman" panose="02020603050405020304" pitchFamily="18" charset="0"/>
                <a:cs typeface="Times New Roman" panose="02020603050405020304" pitchFamily="18" charset="0"/>
              </a:rPr>
              <a:t>in the eyes of God</a:t>
            </a:r>
            <a:r>
              <a:rPr lang="en-US" sz="1600" b="0" i="0" dirty="0">
                <a:effectLst/>
                <a:latin typeface="Times New Roman" panose="02020603050405020304" pitchFamily="18" charset="0"/>
                <a:cs typeface="Times New Roman" panose="02020603050405020304" pitchFamily="18" charset="0"/>
              </a:rPr>
              <a:t>), rather than the other (</a:t>
            </a:r>
            <a:r>
              <a:rPr lang="en-US" sz="1600" b="1" i="0" dirty="0">
                <a:effectLst/>
                <a:latin typeface="Times New Roman" panose="02020603050405020304" pitchFamily="18" charset="0"/>
                <a:cs typeface="Times New Roman" panose="02020603050405020304" pitchFamily="18" charset="0"/>
              </a:rPr>
              <a:t>who was still dead in his sins</a:t>
            </a:r>
            <a:r>
              <a:rPr lang="en-US" sz="1600" b="0" i="0" dirty="0">
                <a:effectLst/>
                <a:latin typeface="Times New Roman" panose="02020603050405020304" pitchFamily="18" charset="0"/>
                <a:cs typeface="Times New Roman" panose="02020603050405020304" pitchFamily="18" charset="0"/>
              </a:rPr>
              <a:t>). For everyone who exalts himself will be humbled, but the one who humbles himself will be exalted (Luke 18: 9-14).”</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You are not saved by works but by faith and repentance</a:t>
            </a:r>
          </a:p>
        </p:txBody>
      </p:sp>
    </p:spTree>
    <p:extLst>
      <p:ext uri="{BB962C8B-B14F-4D97-AF65-F5344CB8AC3E}">
        <p14:creationId xmlns:p14="http://schemas.microsoft.com/office/powerpoint/2010/main" val="465178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3E67C-FFE5-4C79-9F8A-7AC8AC9DAC60}"/>
              </a:ext>
            </a:extLst>
          </p:cNvPr>
          <p:cNvSpPr>
            <a:spLocks noGrp="1"/>
          </p:cNvSpPr>
          <p:nvPr>
            <p:ph type="title"/>
          </p:nvPr>
        </p:nvSpPr>
        <p:spPr>
          <a:xfrm>
            <a:off x="1653363" y="365760"/>
            <a:ext cx="9367203" cy="1188720"/>
          </a:xfrm>
        </p:spPr>
        <p:txBody>
          <a:bodyPr>
            <a:normAutofit/>
          </a:bodyPr>
          <a:lstStyle/>
          <a:p>
            <a:r>
              <a:rPr lang="en-US" dirty="0"/>
              <a:t>Parable of the Two Builders</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694E0C6-6776-4004-B730-B37300ADD0C2}"/>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24 </a:t>
            </a:r>
            <a:r>
              <a:rPr lang="en-US" sz="1600" b="0" i="0" dirty="0">
                <a:effectLst/>
                <a:latin typeface="Times New Roman" panose="02020603050405020304" pitchFamily="18" charset="0"/>
                <a:cs typeface="Times New Roman" panose="02020603050405020304" pitchFamily="18" charset="0"/>
              </a:rPr>
              <a:t>“Everyone then who hears (</a:t>
            </a:r>
            <a:r>
              <a:rPr lang="en-US" sz="1600" b="1" i="0" dirty="0">
                <a:effectLst/>
                <a:latin typeface="Times New Roman" panose="02020603050405020304" pitchFamily="18" charset="0"/>
                <a:cs typeface="Times New Roman" panose="02020603050405020304" pitchFamily="18" charset="0"/>
              </a:rPr>
              <a:t>believes</a:t>
            </a:r>
            <a:r>
              <a:rPr lang="en-US" sz="1600" b="0" i="0" dirty="0">
                <a:effectLst/>
                <a:latin typeface="Times New Roman" panose="02020603050405020304" pitchFamily="18" charset="0"/>
                <a:cs typeface="Times New Roman" panose="02020603050405020304" pitchFamily="18" charset="0"/>
              </a:rPr>
              <a:t>) these words of mine (</a:t>
            </a:r>
            <a:r>
              <a:rPr lang="en-US" sz="1600" b="1" i="0" dirty="0">
                <a:effectLst/>
                <a:latin typeface="Times New Roman" panose="02020603050405020304" pitchFamily="18" charset="0"/>
                <a:cs typeface="Times New Roman" panose="02020603050405020304" pitchFamily="18" charset="0"/>
              </a:rPr>
              <a:t>Sermon on the Mount</a:t>
            </a:r>
            <a:r>
              <a:rPr lang="en-US" sz="1600" b="0" i="0" dirty="0">
                <a:effectLst/>
                <a:latin typeface="Times New Roman" panose="02020603050405020304" pitchFamily="18" charset="0"/>
                <a:cs typeface="Times New Roman" panose="02020603050405020304" pitchFamily="18" charset="0"/>
              </a:rPr>
              <a:t>) and does (</a:t>
            </a:r>
            <a:r>
              <a:rPr lang="en-US" sz="1600" b="1" i="0" dirty="0">
                <a:effectLst/>
                <a:latin typeface="Times New Roman" panose="02020603050405020304" pitchFamily="18" charset="0"/>
                <a:cs typeface="Times New Roman" panose="02020603050405020304" pitchFamily="18" charset="0"/>
              </a:rPr>
              <a:t>adheres to</a:t>
            </a:r>
            <a:r>
              <a:rPr lang="en-US" sz="1600" b="0" i="0" dirty="0">
                <a:effectLst/>
                <a:latin typeface="Times New Roman" panose="02020603050405020304" pitchFamily="18" charset="0"/>
                <a:cs typeface="Times New Roman" panose="02020603050405020304" pitchFamily="18" charset="0"/>
              </a:rPr>
              <a:t>) them will be like a wise man (</a:t>
            </a:r>
            <a:r>
              <a:rPr lang="en-US" sz="1600" b="1" i="0" dirty="0">
                <a:effectLst/>
                <a:latin typeface="Times New Roman" panose="02020603050405020304" pitchFamily="18" charset="0"/>
                <a:cs typeface="Times New Roman" panose="02020603050405020304" pitchFamily="18" charset="0"/>
              </a:rPr>
              <a:t>who can discern truth and righteousness</a:t>
            </a:r>
            <a:r>
              <a:rPr lang="en-US" sz="1600" b="0" i="0" dirty="0">
                <a:effectLst/>
                <a:latin typeface="Times New Roman" panose="02020603050405020304" pitchFamily="18" charset="0"/>
                <a:cs typeface="Times New Roman" panose="02020603050405020304" pitchFamily="18" charset="0"/>
              </a:rPr>
              <a:t>) who built his house (</a:t>
            </a:r>
            <a:r>
              <a:rPr lang="en-US" sz="1600" b="1" i="0" dirty="0">
                <a:effectLst/>
                <a:latin typeface="Times New Roman" panose="02020603050405020304" pitchFamily="18" charset="0"/>
                <a:cs typeface="Times New Roman" panose="02020603050405020304" pitchFamily="18" charset="0"/>
              </a:rPr>
              <a:t>soul</a:t>
            </a:r>
            <a:r>
              <a:rPr lang="en-US" sz="1600" b="0" i="0" dirty="0">
                <a:effectLst/>
                <a:latin typeface="Times New Roman" panose="02020603050405020304" pitchFamily="18" charset="0"/>
                <a:cs typeface="Times New Roman" panose="02020603050405020304" pitchFamily="18" charset="0"/>
              </a:rPr>
              <a:t>) on the rock (</a:t>
            </a:r>
            <a:r>
              <a:rPr lang="en-US" sz="1600" b="1" i="0" dirty="0">
                <a:effectLst/>
                <a:latin typeface="Times New Roman" panose="02020603050405020304" pitchFamily="18" charset="0"/>
                <a:cs typeface="Times New Roman" panose="02020603050405020304" pitchFamily="18" charset="0"/>
              </a:rPr>
              <a:t>that Jesus is the Christ, the Son of the Living God</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25 </a:t>
            </a:r>
            <a:r>
              <a:rPr lang="en-US" sz="1600" b="0" i="0" dirty="0">
                <a:effectLst/>
                <a:latin typeface="Times New Roman" panose="02020603050405020304" pitchFamily="18" charset="0"/>
                <a:cs typeface="Times New Roman" panose="02020603050405020304" pitchFamily="18" charset="0"/>
              </a:rPr>
              <a:t>And the rain fell, and the floods came, and the winds blew and beat on that house (</a:t>
            </a:r>
            <a:r>
              <a:rPr lang="en-US" sz="1600" b="1" dirty="0">
                <a:latin typeface="Times New Roman" panose="02020603050405020304" pitchFamily="18" charset="0"/>
                <a:cs typeface="Times New Roman" panose="02020603050405020304" pitchFamily="18" charset="0"/>
              </a:rPr>
              <a:t>p</a:t>
            </a:r>
            <a:r>
              <a:rPr lang="en-US" sz="1600" b="1" i="0" dirty="0">
                <a:effectLst/>
                <a:latin typeface="Times New Roman" panose="02020603050405020304" pitchFamily="18" charset="0"/>
                <a:cs typeface="Times New Roman" panose="02020603050405020304" pitchFamily="18" charset="0"/>
              </a:rPr>
              <a:t>ersecution and hardship arose</a:t>
            </a:r>
            <a:r>
              <a:rPr lang="en-US" sz="1600" b="0" i="0" dirty="0">
                <a:effectLst/>
                <a:latin typeface="Times New Roman" panose="02020603050405020304" pitchFamily="18" charset="0"/>
                <a:cs typeface="Times New Roman" panose="02020603050405020304" pitchFamily="18" charset="0"/>
              </a:rPr>
              <a:t>), but it did not fall (</a:t>
            </a:r>
            <a:r>
              <a:rPr lang="en-US" sz="1600" b="1" i="0" dirty="0">
                <a:effectLst/>
                <a:latin typeface="Times New Roman" panose="02020603050405020304" pitchFamily="18" charset="0"/>
                <a:cs typeface="Times New Roman" panose="02020603050405020304" pitchFamily="18" charset="0"/>
              </a:rPr>
              <a:t>his soul </a:t>
            </a:r>
            <a:r>
              <a:rPr lang="en-US" sz="1600" b="1" dirty="0">
                <a:latin typeface="Times New Roman" panose="02020603050405020304" pitchFamily="18" charset="0"/>
                <a:cs typeface="Times New Roman" panose="02020603050405020304" pitchFamily="18" charset="0"/>
              </a:rPr>
              <a:t>s</a:t>
            </a:r>
            <a:r>
              <a:rPr lang="en-US" sz="1600" b="1" i="0" dirty="0">
                <a:effectLst/>
                <a:latin typeface="Times New Roman" panose="02020603050405020304" pitchFamily="18" charset="0"/>
                <a:cs typeface="Times New Roman" panose="02020603050405020304" pitchFamily="18" charset="0"/>
              </a:rPr>
              <a:t>tood firm in the faith</a:t>
            </a:r>
            <a:r>
              <a:rPr lang="en-US" sz="1600" b="0" i="0" dirty="0">
                <a:effectLst/>
                <a:latin typeface="Times New Roman" panose="02020603050405020304" pitchFamily="18" charset="0"/>
                <a:cs typeface="Times New Roman" panose="02020603050405020304" pitchFamily="18" charset="0"/>
              </a:rPr>
              <a:t>), because it had been founded on the rock (</a:t>
            </a:r>
            <a:r>
              <a:rPr lang="en-US" sz="1600" b="1" i="0" dirty="0">
                <a:effectLst/>
                <a:latin typeface="Times New Roman" panose="02020603050405020304" pitchFamily="18" charset="0"/>
                <a:cs typeface="Times New Roman" panose="02020603050405020304" pitchFamily="18" charset="0"/>
              </a:rPr>
              <a:t>Truth</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26 </a:t>
            </a:r>
            <a:r>
              <a:rPr lang="en-US" sz="1600" b="0" i="0" dirty="0">
                <a:effectLst/>
                <a:latin typeface="Times New Roman" panose="02020603050405020304" pitchFamily="18" charset="0"/>
                <a:cs typeface="Times New Roman" panose="02020603050405020304" pitchFamily="18" charset="0"/>
              </a:rPr>
              <a:t>And everyone who hears these words of mine and does not do them will be like a foolish man who built his house on the sand (</a:t>
            </a:r>
            <a:r>
              <a:rPr lang="en-US" sz="1600" b="1" dirty="0">
                <a:latin typeface="Times New Roman" panose="02020603050405020304" pitchFamily="18" charset="0"/>
                <a:cs typeface="Times New Roman" panose="02020603050405020304" pitchFamily="18" charset="0"/>
              </a:rPr>
              <a:t>his spiritual foundation is weak and shifting</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27 </a:t>
            </a:r>
            <a:r>
              <a:rPr lang="en-US" sz="1600" b="0" i="0" dirty="0">
                <a:effectLst/>
                <a:latin typeface="Times New Roman" panose="02020603050405020304" pitchFamily="18" charset="0"/>
                <a:cs typeface="Times New Roman" panose="02020603050405020304" pitchFamily="18" charset="0"/>
              </a:rPr>
              <a:t>And the rain fell, and the floods came, and the winds blew and beat against that house, and it fell (</a:t>
            </a:r>
            <a:r>
              <a:rPr lang="en-US" sz="1600" b="1" dirty="0">
                <a:latin typeface="Times New Roman" panose="02020603050405020304" pitchFamily="18" charset="0"/>
                <a:cs typeface="Times New Roman" panose="02020603050405020304" pitchFamily="18" charset="0"/>
              </a:rPr>
              <a:t>b</a:t>
            </a:r>
            <a:r>
              <a:rPr lang="en-US" sz="1600" b="1" i="0" dirty="0">
                <a:effectLst/>
                <a:latin typeface="Times New Roman" panose="02020603050405020304" pitchFamily="18" charset="0"/>
                <a:cs typeface="Times New Roman" panose="02020603050405020304" pitchFamily="18" charset="0"/>
              </a:rPr>
              <a:t>ecause it could not withstand hardship and persecution</a:t>
            </a:r>
            <a:r>
              <a:rPr lang="en-US" sz="1600" b="0" i="0" dirty="0">
                <a:effectLst/>
                <a:latin typeface="Times New Roman" panose="02020603050405020304" pitchFamily="18" charset="0"/>
                <a:cs typeface="Times New Roman" panose="02020603050405020304" pitchFamily="18" charset="0"/>
              </a:rPr>
              <a:t>), and great was the fall of it (</a:t>
            </a:r>
            <a:r>
              <a:rPr lang="en-US" sz="1600" b="1" dirty="0">
                <a:latin typeface="Times New Roman" panose="02020603050405020304" pitchFamily="18" charset="0"/>
                <a:cs typeface="Times New Roman" panose="02020603050405020304" pitchFamily="18" charset="0"/>
              </a:rPr>
              <a:t>i</a:t>
            </a:r>
            <a:r>
              <a:rPr lang="en-US" sz="1600" b="1" i="0" dirty="0">
                <a:effectLst/>
                <a:latin typeface="Times New Roman" panose="02020603050405020304" pitchFamily="18" charset="0"/>
                <a:cs typeface="Times New Roman" panose="02020603050405020304" pitchFamily="18" charset="0"/>
              </a:rPr>
              <a:t>nto </a:t>
            </a:r>
            <a:r>
              <a:rPr lang="en-US" sz="1600" b="1" dirty="0">
                <a:latin typeface="Times New Roman" panose="02020603050405020304" pitchFamily="18" charset="0"/>
                <a:cs typeface="Times New Roman" panose="02020603050405020304" pitchFamily="18" charset="0"/>
              </a:rPr>
              <a:t>h</a:t>
            </a:r>
            <a:r>
              <a:rPr lang="en-US" sz="1600" b="1" i="0" dirty="0">
                <a:effectLst/>
                <a:latin typeface="Times New Roman" panose="02020603050405020304" pitchFamily="18" charset="0"/>
                <a:cs typeface="Times New Roman" panose="02020603050405020304" pitchFamily="18" charset="0"/>
              </a:rPr>
              <a:t>ell</a:t>
            </a:r>
            <a:r>
              <a:rPr lang="en-US" sz="1600" b="0" i="0" dirty="0">
                <a:effectLst/>
                <a:latin typeface="Times New Roman" panose="02020603050405020304" pitchFamily="18" charset="0"/>
                <a:cs typeface="Times New Roman" panose="02020603050405020304" pitchFamily="18" charset="0"/>
              </a:rPr>
              <a:t>)(Matthew 7: 24-27).”</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Faith in Christ leads to eternal life, faith without Christ leads to destruction</a:t>
            </a:r>
          </a:p>
        </p:txBody>
      </p:sp>
    </p:spTree>
    <p:extLst>
      <p:ext uri="{BB962C8B-B14F-4D97-AF65-F5344CB8AC3E}">
        <p14:creationId xmlns:p14="http://schemas.microsoft.com/office/powerpoint/2010/main" val="3421070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EC5F4-2F74-4EB1-AB57-C78862F61058}"/>
              </a:ext>
            </a:extLst>
          </p:cNvPr>
          <p:cNvSpPr>
            <a:spLocks noGrp="1"/>
          </p:cNvSpPr>
          <p:nvPr>
            <p:ph type="title"/>
          </p:nvPr>
        </p:nvSpPr>
        <p:spPr>
          <a:xfrm>
            <a:off x="1653363" y="365760"/>
            <a:ext cx="9367203" cy="1188720"/>
          </a:xfrm>
        </p:spPr>
        <p:txBody>
          <a:bodyPr>
            <a:normAutofit/>
          </a:bodyPr>
          <a:lstStyle/>
          <a:p>
            <a:r>
              <a:rPr lang="en-US" dirty="0"/>
              <a:t>Parable of the Fig Tree</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363514B-5107-4CD9-8B2F-50A97356330A}"/>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6 </a:t>
            </a:r>
            <a:r>
              <a:rPr lang="en-US" sz="1600" b="0" i="0" dirty="0">
                <a:effectLst/>
                <a:latin typeface="Times New Roman" panose="02020603050405020304" pitchFamily="18" charset="0"/>
                <a:cs typeface="Times New Roman" panose="02020603050405020304" pitchFamily="18" charset="0"/>
              </a:rPr>
              <a:t>And he told this parable: “A man (</a:t>
            </a:r>
            <a:r>
              <a:rPr lang="en-US" sz="1600" b="1" i="0" dirty="0">
                <a:effectLst/>
                <a:latin typeface="Times New Roman" panose="02020603050405020304" pitchFamily="18" charset="0"/>
                <a:cs typeface="Times New Roman" panose="02020603050405020304" pitchFamily="18" charset="0"/>
              </a:rPr>
              <a:t>God</a:t>
            </a:r>
            <a:r>
              <a:rPr lang="en-US" sz="1600" b="0" i="0" dirty="0">
                <a:effectLst/>
                <a:latin typeface="Times New Roman" panose="02020603050405020304" pitchFamily="18" charset="0"/>
                <a:cs typeface="Times New Roman" panose="02020603050405020304" pitchFamily="18" charset="0"/>
              </a:rPr>
              <a:t>) had a fig tree (</a:t>
            </a:r>
            <a:r>
              <a:rPr lang="en-US" sz="1600" b="1" i="0" dirty="0">
                <a:effectLst/>
                <a:latin typeface="Times New Roman" panose="02020603050405020304" pitchFamily="18" charset="0"/>
                <a:cs typeface="Times New Roman" panose="02020603050405020304" pitchFamily="18" charset="0"/>
              </a:rPr>
              <a:t>Israel</a:t>
            </a:r>
            <a:r>
              <a:rPr lang="en-US" sz="1600" b="0" i="0" dirty="0">
                <a:effectLst/>
                <a:latin typeface="Times New Roman" panose="02020603050405020304" pitchFamily="18" charset="0"/>
                <a:cs typeface="Times New Roman" panose="02020603050405020304" pitchFamily="18" charset="0"/>
              </a:rPr>
              <a:t>) planted in his vineyard (</a:t>
            </a:r>
            <a:r>
              <a:rPr lang="en-US" sz="1600" b="1" dirty="0">
                <a:latin typeface="Times New Roman" panose="02020603050405020304" pitchFamily="18" charset="0"/>
                <a:cs typeface="Times New Roman" panose="02020603050405020304" pitchFamily="18" charset="0"/>
              </a:rPr>
              <a:t>t</a:t>
            </a:r>
            <a:r>
              <a:rPr lang="en-US" sz="1600" b="1" i="0" dirty="0">
                <a:effectLst/>
                <a:latin typeface="Times New Roman" panose="02020603050405020304" pitchFamily="18" charset="0"/>
                <a:cs typeface="Times New Roman" panose="02020603050405020304" pitchFamily="18" charset="0"/>
              </a:rPr>
              <a:t>he </a:t>
            </a:r>
            <a:r>
              <a:rPr lang="en-US" sz="1600" b="1" dirty="0">
                <a:latin typeface="Times New Roman" panose="02020603050405020304" pitchFamily="18" charset="0"/>
                <a:cs typeface="Times New Roman" panose="02020603050405020304" pitchFamily="18" charset="0"/>
              </a:rPr>
              <a:t>w</a:t>
            </a:r>
            <a:r>
              <a:rPr lang="en-US" sz="1600" b="1" i="0" dirty="0">
                <a:effectLst/>
                <a:latin typeface="Times New Roman" panose="02020603050405020304" pitchFamily="18" charset="0"/>
                <a:cs typeface="Times New Roman" panose="02020603050405020304" pitchFamily="18" charset="0"/>
              </a:rPr>
              <a:t>orld</a:t>
            </a:r>
            <a:r>
              <a:rPr lang="en-US" sz="1600" b="0" i="0" dirty="0">
                <a:effectLst/>
                <a:latin typeface="Times New Roman" panose="02020603050405020304" pitchFamily="18" charset="0"/>
                <a:cs typeface="Times New Roman" panose="02020603050405020304" pitchFamily="18" charset="0"/>
              </a:rPr>
              <a:t>), and he came seeking fruit on it and found none. </a:t>
            </a:r>
            <a:r>
              <a:rPr lang="en-US" sz="1600" b="1" i="0" baseline="30000" dirty="0">
                <a:effectLst/>
                <a:latin typeface="Times New Roman" panose="02020603050405020304" pitchFamily="18" charset="0"/>
                <a:cs typeface="Times New Roman" panose="02020603050405020304" pitchFamily="18" charset="0"/>
              </a:rPr>
              <a:t>7 </a:t>
            </a:r>
            <a:r>
              <a:rPr lang="en-US" sz="1600" b="0" i="0" dirty="0">
                <a:effectLst/>
                <a:latin typeface="Times New Roman" panose="02020603050405020304" pitchFamily="18" charset="0"/>
                <a:cs typeface="Times New Roman" panose="02020603050405020304" pitchFamily="18" charset="0"/>
              </a:rPr>
              <a:t>And he said to the vinedresser (</a:t>
            </a:r>
            <a:r>
              <a:rPr lang="en-US" sz="1600" b="1" i="0" dirty="0">
                <a:effectLst/>
                <a:latin typeface="Times New Roman" panose="02020603050405020304" pitchFamily="18" charset="0"/>
                <a:cs typeface="Times New Roman" panose="02020603050405020304" pitchFamily="18" charset="0"/>
              </a:rPr>
              <a:t>Jesus</a:t>
            </a:r>
            <a:r>
              <a:rPr lang="en-US" sz="1600" b="0" i="0" dirty="0">
                <a:effectLst/>
                <a:latin typeface="Times New Roman" panose="02020603050405020304" pitchFamily="18" charset="0"/>
                <a:cs typeface="Times New Roman" panose="02020603050405020304" pitchFamily="18" charset="0"/>
              </a:rPr>
              <a:t>), ‘Look, for three years (</a:t>
            </a:r>
            <a:r>
              <a:rPr lang="en-US" sz="1600" b="1" i="0" dirty="0">
                <a:effectLst/>
                <a:latin typeface="Times New Roman" panose="02020603050405020304" pitchFamily="18" charset="0"/>
                <a:cs typeface="Times New Roman" panose="02020603050405020304" pitchFamily="18" charset="0"/>
              </a:rPr>
              <a:t>The length of Christ’s ministry</a:t>
            </a:r>
            <a:r>
              <a:rPr lang="en-US" sz="1600" b="0" i="0" dirty="0">
                <a:effectLst/>
                <a:latin typeface="Times New Roman" panose="02020603050405020304" pitchFamily="18" charset="0"/>
                <a:cs typeface="Times New Roman" panose="02020603050405020304" pitchFamily="18" charset="0"/>
              </a:rPr>
              <a:t>) now I have come seeking fruit on this fig tree, and I find none. Cut it down. Why should it use up the ground?’ </a:t>
            </a:r>
            <a:r>
              <a:rPr lang="en-US" sz="1600" b="1" i="0" baseline="30000" dirty="0">
                <a:effectLst/>
                <a:latin typeface="Times New Roman" panose="02020603050405020304" pitchFamily="18" charset="0"/>
                <a:cs typeface="Times New Roman" panose="02020603050405020304" pitchFamily="18" charset="0"/>
              </a:rPr>
              <a:t>8 </a:t>
            </a:r>
            <a:r>
              <a:rPr lang="en-US" sz="1600" b="0" i="0" dirty="0">
                <a:effectLst/>
                <a:latin typeface="Times New Roman" panose="02020603050405020304" pitchFamily="18" charset="0"/>
                <a:cs typeface="Times New Roman" panose="02020603050405020304" pitchFamily="18" charset="0"/>
              </a:rPr>
              <a:t>And he answered him, ‘Sir, let it alone this year also (</a:t>
            </a:r>
            <a:r>
              <a:rPr lang="en-US" sz="1600" b="1" i="0" dirty="0">
                <a:effectLst/>
                <a:latin typeface="Times New Roman" panose="02020603050405020304" pitchFamily="18" charset="0"/>
                <a:cs typeface="Times New Roman" panose="02020603050405020304" pitchFamily="18" charset="0"/>
              </a:rPr>
              <a:t>I ask for one more year of Grace</a:t>
            </a:r>
            <a:r>
              <a:rPr lang="en-US" sz="1600" b="0" i="0" dirty="0">
                <a:effectLst/>
                <a:latin typeface="Times New Roman" panose="02020603050405020304" pitchFamily="18" charset="0"/>
                <a:cs typeface="Times New Roman" panose="02020603050405020304" pitchFamily="18" charset="0"/>
              </a:rPr>
              <a:t>), until I dig around it and put on manure (</a:t>
            </a:r>
            <a:r>
              <a:rPr lang="en-US" sz="1600" b="1" i="0" dirty="0">
                <a:effectLst/>
                <a:latin typeface="Times New Roman" panose="02020603050405020304" pitchFamily="18" charset="0"/>
                <a:cs typeface="Times New Roman" panose="02020603050405020304" pitchFamily="18" charset="0"/>
              </a:rPr>
              <a:t>for me to nurture it)</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9 </a:t>
            </a:r>
            <a:r>
              <a:rPr lang="en-US" sz="1600" b="0" i="0" dirty="0">
                <a:effectLst/>
                <a:latin typeface="Times New Roman" panose="02020603050405020304" pitchFamily="18" charset="0"/>
                <a:cs typeface="Times New Roman" panose="02020603050405020304" pitchFamily="18" charset="0"/>
              </a:rPr>
              <a:t>Then if it should bear fruit next year (</a:t>
            </a:r>
            <a:r>
              <a:rPr lang="en-US" sz="1600" b="1" i="0" dirty="0">
                <a:effectLst/>
                <a:latin typeface="Times New Roman" panose="02020603050405020304" pitchFamily="18" charset="0"/>
                <a:cs typeface="Times New Roman" panose="02020603050405020304" pitchFamily="18" charset="0"/>
              </a:rPr>
              <a:t>which it did not</a:t>
            </a:r>
            <a:r>
              <a:rPr lang="en-US" sz="1600" b="0" i="0" dirty="0">
                <a:effectLst/>
                <a:latin typeface="Times New Roman" panose="02020603050405020304" pitchFamily="18" charset="0"/>
                <a:cs typeface="Times New Roman" panose="02020603050405020304" pitchFamily="18" charset="0"/>
              </a:rPr>
              <a:t>), well and good; but if not, you can cut it down (I</a:t>
            </a:r>
            <a:r>
              <a:rPr lang="en-US" sz="1600" b="1" i="0" dirty="0">
                <a:effectLst/>
                <a:latin typeface="Times New Roman" panose="02020603050405020304" pitchFamily="18" charset="0"/>
                <a:cs typeface="Times New Roman" panose="02020603050405020304" pitchFamily="18" charset="0"/>
              </a:rPr>
              <a:t>n 70 A.D.)(</a:t>
            </a:r>
            <a:r>
              <a:rPr lang="en-US" sz="1600" b="0" i="0" dirty="0">
                <a:effectLst/>
                <a:latin typeface="Times New Roman" panose="02020603050405020304" pitchFamily="18" charset="0"/>
                <a:cs typeface="Times New Roman" panose="02020603050405020304" pitchFamily="18" charset="0"/>
              </a:rPr>
              <a:t>Luke 13: 6-9).’”</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God is merciful and caring even to those who are evil and rebellious until his patience is exhausted</a:t>
            </a:r>
          </a:p>
        </p:txBody>
      </p:sp>
    </p:spTree>
    <p:extLst>
      <p:ext uri="{BB962C8B-B14F-4D97-AF65-F5344CB8AC3E}">
        <p14:creationId xmlns:p14="http://schemas.microsoft.com/office/powerpoint/2010/main" val="1704175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D862-2CEB-45AD-BDF3-F3DB3C14B7ED}"/>
              </a:ext>
            </a:extLst>
          </p:cNvPr>
          <p:cNvSpPr>
            <a:spLocks noGrp="1"/>
          </p:cNvSpPr>
          <p:nvPr>
            <p:ph type="title"/>
          </p:nvPr>
        </p:nvSpPr>
        <p:spPr>
          <a:xfrm>
            <a:off x="1653363" y="365760"/>
            <a:ext cx="9367203" cy="1188720"/>
          </a:xfrm>
        </p:spPr>
        <p:txBody>
          <a:bodyPr>
            <a:normAutofit/>
          </a:bodyPr>
          <a:lstStyle/>
          <a:p>
            <a:r>
              <a:rPr lang="en-US" dirty="0"/>
              <a:t>Parable of the Lost Sheep</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CB900DF-9A31-4A2B-9324-20AC5963723C}"/>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10 </a:t>
            </a:r>
            <a:r>
              <a:rPr lang="en-US" sz="1600" b="0" i="0" dirty="0">
                <a:effectLst/>
                <a:latin typeface="Times New Roman" panose="02020603050405020304" pitchFamily="18" charset="0"/>
                <a:cs typeface="Times New Roman" panose="02020603050405020304" pitchFamily="18" charset="0"/>
              </a:rPr>
              <a:t>“See that you do not despise one of these little ones (</a:t>
            </a:r>
            <a:r>
              <a:rPr lang="en-US" sz="1600" b="1" dirty="0">
                <a:latin typeface="Times New Roman" panose="02020603050405020304" pitchFamily="18" charset="0"/>
                <a:cs typeface="Times New Roman" panose="02020603050405020304" pitchFamily="18" charset="0"/>
              </a:rPr>
              <a:t>c</a:t>
            </a:r>
            <a:r>
              <a:rPr lang="en-US" sz="1600" b="1" i="0" dirty="0">
                <a:effectLst/>
                <a:latin typeface="Times New Roman" panose="02020603050405020304" pitchFamily="18" charset="0"/>
                <a:cs typeface="Times New Roman" panose="02020603050405020304" pitchFamily="18" charset="0"/>
              </a:rPr>
              <a:t>hildren</a:t>
            </a:r>
            <a:r>
              <a:rPr lang="en-US" sz="1600" b="0" i="0" dirty="0">
                <a:effectLst/>
                <a:latin typeface="Times New Roman" panose="02020603050405020304" pitchFamily="18" charset="0"/>
                <a:cs typeface="Times New Roman" panose="02020603050405020304" pitchFamily="18" charset="0"/>
              </a:rPr>
              <a:t>). For I tell you that in heaven their angels (</a:t>
            </a:r>
            <a:r>
              <a:rPr lang="en-US" sz="1600" b="1" dirty="0">
                <a:latin typeface="Times New Roman" panose="02020603050405020304" pitchFamily="18" charset="0"/>
                <a:cs typeface="Times New Roman" panose="02020603050405020304" pitchFamily="18" charset="0"/>
              </a:rPr>
              <a:t>m</a:t>
            </a:r>
            <a:r>
              <a:rPr lang="en-US" sz="1600" b="1" i="0" dirty="0">
                <a:effectLst/>
                <a:latin typeface="Times New Roman" panose="02020603050405020304" pitchFamily="18" charset="0"/>
                <a:cs typeface="Times New Roman" panose="02020603050405020304" pitchFamily="18" charset="0"/>
              </a:rPr>
              <a:t>inistering spirits – Hebrews 1:14)</a:t>
            </a:r>
            <a:r>
              <a:rPr lang="en-US" sz="1600" b="0" i="0" dirty="0">
                <a:effectLst/>
                <a:latin typeface="Times New Roman" panose="02020603050405020304" pitchFamily="18" charset="0"/>
                <a:cs typeface="Times New Roman" panose="02020603050405020304" pitchFamily="18" charset="0"/>
              </a:rPr>
              <a:t> always see the face of my Father who is in heaven. </a:t>
            </a:r>
            <a:r>
              <a:rPr lang="en-US" sz="1600" b="1" i="0" baseline="30000" dirty="0">
                <a:effectLst/>
                <a:latin typeface="Times New Roman" panose="02020603050405020304" pitchFamily="18" charset="0"/>
                <a:cs typeface="Times New Roman" panose="02020603050405020304" pitchFamily="18" charset="0"/>
              </a:rPr>
              <a:t>12 </a:t>
            </a:r>
            <a:r>
              <a:rPr lang="en-US" sz="1600" b="0" i="0" dirty="0">
                <a:effectLst/>
                <a:latin typeface="Times New Roman" panose="02020603050405020304" pitchFamily="18" charset="0"/>
                <a:cs typeface="Times New Roman" panose="02020603050405020304" pitchFamily="18" charset="0"/>
              </a:rPr>
              <a:t>What do you think? If a man has a hundred sheep, and one of them has gone astray (</a:t>
            </a:r>
            <a:r>
              <a:rPr lang="en-US" sz="1600" b="1" dirty="0">
                <a:latin typeface="Times New Roman" panose="02020603050405020304" pitchFamily="18" charset="0"/>
                <a:cs typeface="Times New Roman" panose="02020603050405020304" pitchFamily="18" charset="0"/>
              </a:rPr>
              <a:t>begins to fall away</a:t>
            </a:r>
            <a:r>
              <a:rPr lang="en-US" sz="1600" b="0" i="0" dirty="0">
                <a:effectLst/>
                <a:latin typeface="Times New Roman" panose="02020603050405020304" pitchFamily="18" charset="0"/>
                <a:cs typeface="Times New Roman" panose="02020603050405020304" pitchFamily="18" charset="0"/>
              </a:rPr>
              <a:t>), does he not leave the ninety-nine on the mountains (</a:t>
            </a:r>
            <a:r>
              <a:rPr lang="en-US" sz="1600" b="1" i="0" dirty="0">
                <a:effectLst/>
                <a:latin typeface="Times New Roman" panose="02020603050405020304" pitchFamily="18" charset="0"/>
                <a:cs typeface="Times New Roman" panose="02020603050405020304" pitchFamily="18" charset="0"/>
              </a:rPr>
              <a:t>who have remained faithful</a:t>
            </a:r>
            <a:r>
              <a:rPr lang="en-US" sz="1600" b="0" i="0" dirty="0">
                <a:effectLst/>
                <a:latin typeface="Times New Roman" panose="02020603050405020304" pitchFamily="18" charset="0"/>
                <a:cs typeface="Times New Roman" panose="02020603050405020304" pitchFamily="18" charset="0"/>
              </a:rPr>
              <a:t>) and go in search of the one that went astray? </a:t>
            </a:r>
            <a:r>
              <a:rPr lang="en-US" sz="1600" b="1" i="0" baseline="30000" dirty="0">
                <a:effectLst/>
                <a:latin typeface="Times New Roman" panose="02020603050405020304" pitchFamily="18" charset="0"/>
                <a:cs typeface="Times New Roman" panose="02020603050405020304" pitchFamily="18" charset="0"/>
              </a:rPr>
              <a:t>13 </a:t>
            </a:r>
            <a:r>
              <a:rPr lang="en-US" sz="1600" b="0" i="0" dirty="0">
                <a:effectLst/>
                <a:latin typeface="Times New Roman" panose="02020603050405020304" pitchFamily="18" charset="0"/>
                <a:cs typeface="Times New Roman" panose="02020603050405020304" pitchFamily="18" charset="0"/>
              </a:rPr>
              <a:t>And if he finds it, truly, I say to you, he rejoices over it more than over the ninety-nine that never went astray. </a:t>
            </a:r>
            <a:r>
              <a:rPr lang="en-US" sz="1600" b="1" i="0" baseline="30000" dirty="0">
                <a:effectLst/>
                <a:latin typeface="Times New Roman" panose="02020603050405020304" pitchFamily="18" charset="0"/>
                <a:cs typeface="Times New Roman" panose="02020603050405020304" pitchFamily="18" charset="0"/>
              </a:rPr>
              <a:t>14 </a:t>
            </a:r>
            <a:r>
              <a:rPr lang="en-US" sz="1600" b="0" i="0" dirty="0">
                <a:effectLst/>
                <a:latin typeface="Times New Roman" panose="02020603050405020304" pitchFamily="18" charset="0"/>
                <a:cs typeface="Times New Roman" panose="02020603050405020304" pitchFamily="18" charset="0"/>
              </a:rPr>
              <a:t>So it is not the will of my Father who is in heaven that one of these little ones should perish (</a:t>
            </a:r>
            <a:r>
              <a:rPr lang="en-US" sz="1600" b="1" i="0" dirty="0">
                <a:effectLst/>
                <a:latin typeface="Times New Roman" panose="02020603050405020304" pitchFamily="18" charset="0"/>
                <a:cs typeface="Times New Roman" panose="02020603050405020304" pitchFamily="18" charset="0"/>
              </a:rPr>
              <a:t>because God is longsuffering and wishes that none should perish – II Peter 3:9</a:t>
            </a:r>
            <a:r>
              <a:rPr lang="en-US" sz="1600" b="0" i="0" dirty="0">
                <a:effectLst/>
                <a:latin typeface="Times New Roman" panose="02020603050405020304" pitchFamily="18" charset="0"/>
                <a:cs typeface="Times New Roman" panose="02020603050405020304" pitchFamily="18" charset="0"/>
              </a:rPr>
              <a:t>)(Matthew 18:10-14).</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i="0" dirty="0">
                <a:effectLst/>
                <a:latin typeface="Times New Roman" panose="02020603050405020304" pitchFamily="18" charset="0"/>
                <a:cs typeface="Times New Roman" panose="02020603050405020304" pitchFamily="18" charset="0"/>
              </a:rPr>
              <a:t>The Parable of the Lost Coin</a:t>
            </a:r>
          </a:p>
          <a:p>
            <a:pPr marL="0" indent="0">
              <a:buNone/>
            </a:pPr>
            <a:r>
              <a:rPr lang="en-US" sz="1600" b="1" i="0" baseline="30000" dirty="0">
                <a:effectLst/>
                <a:latin typeface="Times New Roman" panose="02020603050405020304" pitchFamily="18" charset="0"/>
                <a:cs typeface="Times New Roman" panose="02020603050405020304" pitchFamily="18" charset="0"/>
              </a:rPr>
              <a:t>8 </a:t>
            </a:r>
            <a:r>
              <a:rPr lang="en-US" sz="1600" b="0" i="0" dirty="0">
                <a:effectLst/>
                <a:latin typeface="Times New Roman" panose="02020603050405020304" pitchFamily="18" charset="0"/>
                <a:cs typeface="Times New Roman" panose="02020603050405020304" pitchFamily="18" charset="0"/>
              </a:rPr>
              <a:t>“Or what woman, having ten silver coins, if she loses one coin, does not light a lamp and sweep the house and seek diligently until she finds it? </a:t>
            </a:r>
            <a:r>
              <a:rPr lang="en-US" sz="1600" b="1" i="0" baseline="30000" dirty="0">
                <a:effectLst/>
                <a:latin typeface="Times New Roman" panose="02020603050405020304" pitchFamily="18" charset="0"/>
                <a:cs typeface="Times New Roman" panose="02020603050405020304" pitchFamily="18" charset="0"/>
              </a:rPr>
              <a:t>9 </a:t>
            </a:r>
            <a:r>
              <a:rPr lang="en-US" sz="1600" b="0" i="0" dirty="0">
                <a:effectLst/>
                <a:latin typeface="Times New Roman" panose="02020603050405020304" pitchFamily="18" charset="0"/>
                <a:cs typeface="Times New Roman" panose="02020603050405020304" pitchFamily="18" charset="0"/>
              </a:rPr>
              <a:t>And when she has found it, she calls together her friends and neighbors, saying, ‘Rejoice with me, for I have found the coin that I had lost.’ </a:t>
            </a:r>
            <a:r>
              <a:rPr lang="en-US" sz="1600" b="1" i="0" baseline="30000" dirty="0">
                <a:effectLst/>
                <a:latin typeface="Times New Roman" panose="02020603050405020304" pitchFamily="18" charset="0"/>
                <a:cs typeface="Times New Roman" panose="02020603050405020304" pitchFamily="18" charset="0"/>
              </a:rPr>
              <a:t>10 </a:t>
            </a:r>
            <a:r>
              <a:rPr lang="en-US" sz="1600" b="0" i="0" dirty="0">
                <a:effectLst/>
                <a:latin typeface="Times New Roman" panose="02020603050405020304" pitchFamily="18" charset="0"/>
                <a:cs typeface="Times New Roman" panose="02020603050405020304" pitchFamily="18" charset="0"/>
              </a:rPr>
              <a:t>Just so, I tell you, there is joy before the angels of God over one sinner who repents.”</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i="0" dirty="0">
                <a:effectLst/>
                <a:latin typeface="Times New Roman" panose="02020603050405020304" pitchFamily="18" charset="0"/>
                <a:cs typeface="Times New Roman" panose="02020603050405020304" pitchFamily="18" charset="0"/>
              </a:rPr>
              <a:t>Meaning: God rejoices over the repentant sinner even as much as he does those who have not gone astray</a:t>
            </a:r>
          </a:p>
          <a:p>
            <a:pPr marL="0" indent="0">
              <a:buNone/>
            </a:pP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7470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8BBEB-8055-46CE-8EC5-2D377C044E43}"/>
              </a:ext>
            </a:extLst>
          </p:cNvPr>
          <p:cNvSpPr>
            <a:spLocks noGrp="1"/>
          </p:cNvSpPr>
          <p:nvPr>
            <p:ph type="title"/>
          </p:nvPr>
        </p:nvSpPr>
        <p:spPr>
          <a:xfrm>
            <a:off x="1653363" y="365760"/>
            <a:ext cx="9367203" cy="1188720"/>
          </a:xfrm>
        </p:spPr>
        <p:txBody>
          <a:bodyPr>
            <a:normAutofit/>
          </a:bodyPr>
          <a:lstStyle/>
          <a:p>
            <a:r>
              <a:rPr lang="en-US" dirty="0"/>
              <a:t>Parable of the Unmerciful Servant</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21851F97-C2BD-47D7-BA48-0BBC20176428}"/>
              </a:ext>
            </a:extLst>
          </p:cNvPr>
          <p:cNvSpPr>
            <a:spLocks noGrp="1"/>
          </p:cNvSpPr>
          <p:nvPr>
            <p:ph idx="1"/>
          </p:nvPr>
        </p:nvSpPr>
        <p:spPr>
          <a:xfrm>
            <a:off x="1653362" y="2213594"/>
            <a:ext cx="9367204" cy="4041648"/>
          </a:xfrm>
        </p:spPr>
        <p:txBody>
          <a:bodyPr anchor="t">
            <a:normAutofit fontScale="85000" lnSpcReduction="20000"/>
          </a:bodyPr>
          <a:lstStyle/>
          <a:p>
            <a:pPr marL="0" indent="0">
              <a:buNone/>
            </a:pPr>
            <a:r>
              <a:rPr lang="en-US" sz="1900" b="1" i="0" baseline="30000" dirty="0">
                <a:effectLst/>
                <a:latin typeface="Times New Roman" panose="02020603050405020304" pitchFamily="18" charset="0"/>
                <a:cs typeface="Times New Roman" panose="02020603050405020304" pitchFamily="18" charset="0"/>
              </a:rPr>
              <a:t>23 </a:t>
            </a:r>
            <a:r>
              <a:rPr lang="en-US" sz="1900" b="0" i="0" dirty="0">
                <a:effectLst/>
                <a:latin typeface="Times New Roman" panose="02020603050405020304" pitchFamily="18" charset="0"/>
                <a:cs typeface="Times New Roman" panose="02020603050405020304" pitchFamily="18" charset="0"/>
              </a:rPr>
              <a:t>“Therefore the kingdom of heaven may be compared to a king (</a:t>
            </a:r>
            <a:r>
              <a:rPr lang="en-US" sz="1900" b="1" i="0" dirty="0">
                <a:effectLst/>
                <a:latin typeface="Times New Roman" panose="02020603050405020304" pitchFamily="18" charset="0"/>
                <a:cs typeface="Times New Roman" panose="02020603050405020304" pitchFamily="18" charset="0"/>
              </a:rPr>
              <a:t>Jesus</a:t>
            </a:r>
            <a:r>
              <a:rPr lang="en-US" sz="1900" b="0" i="0" dirty="0">
                <a:effectLst/>
                <a:latin typeface="Times New Roman" panose="02020603050405020304" pitchFamily="18" charset="0"/>
                <a:cs typeface="Times New Roman" panose="02020603050405020304" pitchFamily="18" charset="0"/>
              </a:rPr>
              <a:t>) who wished to settle accounts with his servants (</a:t>
            </a:r>
            <a:r>
              <a:rPr lang="en-US" sz="1900" b="1" dirty="0">
                <a:latin typeface="Times New Roman" panose="02020603050405020304" pitchFamily="18" charset="0"/>
                <a:cs typeface="Times New Roman" panose="02020603050405020304" pitchFamily="18" charset="0"/>
              </a:rPr>
              <a:t>d</a:t>
            </a:r>
            <a:r>
              <a:rPr lang="en-US" sz="1900" b="1" i="0" dirty="0">
                <a:effectLst/>
                <a:latin typeface="Times New Roman" panose="02020603050405020304" pitchFamily="18" charset="0"/>
                <a:cs typeface="Times New Roman" panose="02020603050405020304" pitchFamily="18" charset="0"/>
              </a:rPr>
              <a:t>ebtors</a:t>
            </a:r>
            <a:r>
              <a:rPr lang="en-US" sz="1900" b="0" i="0" dirty="0">
                <a:effectLst/>
                <a:latin typeface="Times New Roman" panose="02020603050405020304" pitchFamily="18" charset="0"/>
                <a:cs typeface="Times New Roman" panose="02020603050405020304" pitchFamily="18" charset="0"/>
              </a:rPr>
              <a:t>). </a:t>
            </a:r>
            <a:r>
              <a:rPr lang="en-US" sz="1900" b="1" i="0" baseline="30000" dirty="0">
                <a:effectLst/>
                <a:latin typeface="Times New Roman" panose="02020603050405020304" pitchFamily="18" charset="0"/>
                <a:cs typeface="Times New Roman" panose="02020603050405020304" pitchFamily="18" charset="0"/>
              </a:rPr>
              <a:t>24 </a:t>
            </a:r>
            <a:r>
              <a:rPr lang="en-US" sz="1900" b="0" i="0" dirty="0">
                <a:effectLst/>
                <a:latin typeface="Times New Roman" panose="02020603050405020304" pitchFamily="18" charset="0"/>
                <a:cs typeface="Times New Roman" panose="02020603050405020304" pitchFamily="18" charset="0"/>
              </a:rPr>
              <a:t>When he began to settle, one was brought to him who owed him ten thousand talents (</a:t>
            </a:r>
            <a:r>
              <a:rPr lang="en-US" sz="1900" b="1" i="0" dirty="0">
                <a:effectLst/>
                <a:latin typeface="Times New Roman" panose="02020603050405020304" pitchFamily="18" charset="0"/>
                <a:cs typeface="Times New Roman" panose="02020603050405020304" pitchFamily="18" charset="0"/>
              </a:rPr>
              <a:t>was a terrible sinner</a:t>
            </a:r>
            <a:r>
              <a:rPr lang="en-US" sz="1900" b="0" i="0" dirty="0">
                <a:effectLst/>
                <a:latin typeface="Times New Roman" panose="02020603050405020304" pitchFamily="18" charset="0"/>
                <a:cs typeface="Times New Roman" panose="02020603050405020304" pitchFamily="18" charset="0"/>
              </a:rPr>
              <a:t>). </a:t>
            </a:r>
            <a:r>
              <a:rPr lang="en-US" sz="1900" b="1" i="0" baseline="30000" dirty="0">
                <a:effectLst/>
                <a:latin typeface="Times New Roman" panose="02020603050405020304" pitchFamily="18" charset="0"/>
                <a:cs typeface="Times New Roman" panose="02020603050405020304" pitchFamily="18" charset="0"/>
              </a:rPr>
              <a:t>25 </a:t>
            </a:r>
            <a:r>
              <a:rPr lang="en-US" sz="1900" b="0" i="0" dirty="0">
                <a:effectLst/>
                <a:latin typeface="Times New Roman" panose="02020603050405020304" pitchFamily="18" charset="0"/>
                <a:cs typeface="Times New Roman" panose="02020603050405020304" pitchFamily="18" charset="0"/>
              </a:rPr>
              <a:t>And since he could not pay, his master ordered him to be sold, with his wife and children and all that he had (</a:t>
            </a:r>
            <a:r>
              <a:rPr lang="en-US" sz="1900" b="1" i="0" dirty="0">
                <a:effectLst/>
                <a:latin typeface="Times New Roman" panose="02020603050405020304" pitchFamily="18" charset="0"/>
                <a:cs typeface="Times New Roman" panose="02020603050405020304" pitchFamily="18" charset="0"/>
              </a:rPr>
              <a:t>he passed judgment on him)</a:t>
            </a:r>
            <a:r>
              <a:rPr lang="en-US" sz="1900" b="0" i="0" dirty="0">
                <a:effectLst/>
                <a:latin typeface="Times New Roman" panose="02020603050405020304" pitchFamily="18" charset="0"/>
                <a:cs typeface="Times New Roman" panose="02020603050405020304" pitchFamily="18" charset="0"/>
              </a:rPr>
              <a:t>, and payment to be made. </a:t>
            </a:r>
            <a:r>
              <a:rPr lang="en-US" sz="1900" b="1" i="0" baseline="30000" dirty="0">
                <a:effectLst/>
                <a:latin typeface="Times New Roman" panose="02020603050405020304" pitchFamily="18" charset="0"/>
                <a:cs typeface="Times New Roman" panose="02020603050405020304" pitchFamily="18" charset="0"/>
              </a:rPr>
              <a:t>26 </a:t>
            </a:r>
            <a:r>
              <a:rPr lang="en-US" sz="1900" b="0" i="0" dirty="0">
                <a:effectLst/>
                <a:latin typeface="Times New Roman" panose="02020603050405020304" pitchFamily="18" charset="0"/>
                <a:cs typeface="Times New Roman" panose="02020603050405020304" pitchFamily="18" charset="0"/>
              </a:rPr>
              <a:t>So the servant fell on his knees, imploring him, ‘Have patience with me, and I will pay you everything.’ </a:t>
            </a:r>
            <a:r>
              <a:rPr lang="en-US" sz="1900" b="1" i="0" baseline="30000" dirty="0">
                <a:effectLst/>
                <a:latin typeface="Times New Roman" panose="02020603050405020304" pitchFamily="18" charset="0"/>
                <a:cs typeface="Times New Roman" panose="02020603050405020304" pitchFamily="18" charset="0"/>
              </a:rPr>
              <a:t>27 </a:t>
            </a:r>
            <a:r>
              <a:rPr lang="en-US" sz="1900" b="0" i="0" dirty="0">
                <a:effectLst/>
                <a:latin typeface="Times New Roman" panose="02020603050405020304" pitchFamily="18" charset="0"/>
                <a:cs typeface="Times New Roman" panose="02020603050405020304" pitchFamily="18" charset="0"/>
              </a:rPr>
              <a:t>And out of pity for him (</a:t>
            </a:r>
            <a:r>
              <a:rPr lang="en-US" sz="1900" b="1" i="0" dirty="0">
                <a:effectLst/>
                <a:latin typeface="Times New Roman" panose="02020603050405020304" pitchFamily="18" charset="0"/>
                <a:cs typeface="Times New Roman" panose="02020603050405020304" pitchFamily="18" charset="0"/>
              </a:rPr>
              <a:t>because he is longsuffering</a:t>
            </a:r>
            <a:r>
              <a:rPr lang="en-US" sz="1900" b="0" i="0" dirty="0">
                <a:effectLst/>
                <a:latin typeface="Times New Roman" panose="02020603050405020304" pitchFamily="18" charset="0"/>
                <a:cs typeface="Times New Roman" panose="02020603050405020304" pitchFamily="18" charset="0"/>
              </a:rPr>
              <a:t>), the master of that servant released him and forgave him the debt (</a:t>
            </a:r>
            <a:r>
              <a:rPr lang="en-US" sz="1900" b="1" dirty="0">
                <a:latin typeface="Times New Roman" panose="02020603050405020304" pitchFamily="18" charset="0"/>
                <a:cs typeface="Times New Roman" panose="02020603050405020304" pitchFamily="18" charset="0"/>
              </a:rPr>
              <a:t>u</a:t>
            </a:r>
            <a:r>
              <a:rPr lang="en-US" sz="1900" b="1" i="0" dirty="0">
                <a:effectLst/>
                <a:latin typeface="Times New Roman" panose="02020603050405020304" pitchFamily="18" charset="0"/>
                <a:cs typeface="Times New Roman" panose="02020603050405020304" pitchFamily="18" charset="0"/>
              </a:rPr>
              <a:t>nmerited Grace</a:t>
            </a:r>
            <a:r>
              <a:rPr lang="en-US" sz="1900" b="0" i="0" dirty="0">
                <a:effectLst/>
                <a:latin typeface="Times New Roman" panose="02020603050405020304" pitchFamily="18" charset="0"/>
                <a:cs typeface="Times New Roman" panose="02020603050405020304" pitchFamily="18" charset="0"/>
              </a:rPr>
              <a:t>). </a:t>
            </a:r>
            <a:r>
              <a:rPr lang="en-US" sz="1900" b="1" i="0" baseline="30000" dirty="0">
                <a:effectLst/>
                <a:latin typeface="Times New Roman" panose="02020603050405020304" pitchFamily="18" charset="0"/>
                <a:cs typeface="Times New Roman" panose="02020603050405020304" pitchFamily="18" charset="0"/>
              </a:rPr>
              <a:t>28 </a:t>
            </a:r>
            <a:r>
              <a:rPr lang="en-US" sz="1900" b="0" i="0" dirty="0">
                <a:effectLst/>
                <a:latin typeface="Times New Roman" panose="02020603050405020304" pitchFamily="18" charset="0"/>
                <a:cs typeface="Times New Roman" panose="02020603050405020304" pitchFamily="18" charset="0"/>
              </a:rPr>
              <a:t>But when that same servant went out, he found one of his fellow servants who owed him a hundred denarii (</a:t>
            </a:r>
            <a:r>
              <a:rPr lang="en-US" sz="1900" b="1" i="0" dirty="0">
                <a:effectLst/>
                <a:latin typeface="Times New Roman" panose="02020603050405020304" pitchFamily="18" charset="0"/>
                <a:cs typeface="Times New Roman" panose="02020603050405020304" pitchFamily="18" charset="0"/>
              </a:rPr>
              <a:t>much less than he owed the master</a:t>
            </a:r>
            <a:r>
              <a:rPr lang="en-US" sz="1900" b="0" i="0" dirty="0">
                <a:effectLst/>
                <a:latin typeface="Times New Roman" panose="02020603050405020304" pitchFamily="18" charset="0"/>
                <a:cs typeface="Times New Roman" panose="02020603050405020304" pitchFamily="18" charset="0"/>
              </a:rPr>
              <a:t>), and seizing him, he began to choke him, saying, ‘Pay what you owe.’ </a:t>
            </a:r>
            <a:r>
              <a:rPr lang="en-US" sz="1900" b="1" i="0" baseline="30000" dirty="0">
                <a:effectLst/>
                <a:latin typeface="Times New Roman" panose="02020603050405020304" pitchFamily="18" charset="0"/>
                <a:cs typeface="Times New Roman" panose="02020603050405020304" pitchFamily="18" charset="0"/>
              </a:rPr>
              <a:t>29 </a:t>
            </a:r>
            <a:r>
              <a:rPr lang="en-US" sz="1900" b="0" i="0" dirty="0">
                <a:effectLst/>
                <a:latin typeface="Times New Roman" panose="02020603050405020304" pitchFamily="18" charset="0"/>
                <a:cs typeface="Times New Roman" panose="02020603050405020304" pitchFamily="18" charset="0"/>
              </a:rPr>
              <a:t>So his fellow servant fell down and pleaded with him, ‘Have patience with me, and I will pay you.’ </a:t>
            </a:r>
            <a:r>
              <a:rPr lang="en-US" sz="1900" b="1" i="0" baseline="30000" dirty="0">
                <a:effectLst/>
                <a:latin typeface="Times New Roman" panose="02020603050405020304" pitchFamily="18" charset="0"/>
                <a:cs typeface="Times New Roman" panose="02020603050405020304" pitchFamily="18" charset="0"/>
              </a:rPr>
              <a:t>30 </a:t>
            </a:r>
            <a:r>
              <a:rPr lang="en-US" sz="1900" b="0" i="0" dirty="0">
                <a:effectLst/>
                <a:latin typeface="Times New Roman" panose="02020603050405020304" pitchFamily="18" charset="0"/>
                <a:cs typeface="Times New Roman" panose="02020603050405020304" pitchFamily="18" charset="0"/>
              </a:rPr>
              <a:t>He refused (</a:t>
            </a:r>
            <a:r>
              <a:rPr lang="en-US" sz="1900" b="1" i="0" dirty="0">
                <a:effectLst/>
                <a:latin typeface="Times New Roman" panose="02020603050405020304" pitchFamily="18" charset="0"/>
                <a:cs typeface="Times New Roman" panose="02020603050405020304" pitchFamily="18" charset="0"/>
              </a:rPr>
              <a:t>to </a:t>
            </a:r>
            <a:r>
              <a:rPr lang="en-US" sz="1900" b="1" dirty="0">
                <a:latin typeface="Times New Roman" panose="02020603050405020304" pitchFamily="18" charset="0"/>
                <a:cs typeface="Times New Roman" panose="02020603050405020304" pitchFamily="18" charset="0"/>
              </a:rPr>
              <a:t>forgive</a:t>
            </a:r>
            <a:r>
              <a:rPr lang="en-US" sz="1900" dirty="0">
                <a:latin typeface="Times New Roman" panose="02020603050405020304" pitchFamily="18" charset="0"/>
                <a:cs typeface="Times New Roman" panose="02020603050405020304" pitchFamily="18" charset="0"/>
              </a:rPr>
              <a:t>) </a:t>
            </a:r>
            <a:r>
              <a:rPr lang="en-US" sz="1900" b="0" i="0" dirty="0">
                <a:effectLst/>
                <a:latin typeface="Times New Roman" panose="02020603050405020304" pitchFamily="18" charset="0"/>
                <a:cs typeface="Times New Roman" panose="02020603050405020304" pitchFamily="18" charset="0"/>
              </a:rPr>
              <a:t>and went and put him in prison until he should pay the debt (</a:t>
            </a:r>
            <a:r>
              <a:rPr lang="en-US" sz="1900" b="1" i="0" dirty="0">
                <a:effectLst/>
                <a:latin typeface="Times New Roman" panose="02020603050405020304" pitchFamily="18" charset="0"/>
                <a:cs typeface="Times New Roman" panose="02020603050405020304" pitchFamily="18" charset="0"/>
              </a:rPr>
              <a:t>which he could not do since he was in prison and could earn no money</a:t>
            </a:r>
            <a:r>
              <a:rPr lang="en-US" sz="1900" b="0" i="0" dirty="0">
                <a:effectLst/>
                <a:latin typeface="Times New Roman" panose="02020603050405020304" pitchFamily="18" charset="0"/>
                <a:cs typeface="Times New Roman" panose="02020603050405020304" pitchFamily="18" charset="0"/>
              </a:rPr>
              <a:t>). </a:t>
            </a:r>
            <a:r>
              <a:rPr lang="en-US" sz="1900" b="1" i="0" baseline="30000" dirty="0">
                <a:effectLst/>
                <a:latin typeface="Times New Roman" panose="02020603050405020304" pitchFamily="18" charset="0"/>
                <a:cs typeface="Times New Roman" panose="02020603050405020304" pitchFamily="18" charset="0"/>
              </a:rPr>
              <a:t>31 </a:t>
            </a:r>
            <a:r>
              <a:rPr lang="en-US" sz="1900" b="0" i="0" dirty="0">
                <a:effectLst/>
                <a:latin typeface="Times New Roman" panose="02020603050405020304" pitchFamily="18" charset="0"/>
                <a:cs typeface="Times New Roman" panose="02020603050405020304" pitchFamily="18" charset="0"/>
              </a:rPr>
              <a:t>When his fellow servants saw what had taken place (</a:t>
            </a:r>
            <a:r>
              <a:rPr lang="en-US" sz="1900" b="1" i="0" dirty="0">
                <a:effectLst/>
                <a:latin typeface="Times New Roman" panose="02020603050405020304" pitchFamily="18" charset="0"/>
                <a:cs typeface="Times New Roman" panose="02020603050405020304" pitchFamily="18" charset="0"/>
              </a:rPr>
              <a:t>extreme injustice</a:t>
            </a:r>
            <a:r>
              <a:rPr lang="en-US" sz="1900" b="0" i="0" dirty="0">
                <a:effectLst/>
                <a:latin typeface="Times New Roman" panose="02020603050405020304" pitchFamily="18" charset="0"/>
                <a:cs typeface="Times New Roman" panose="02020603050405020304" pitchFamily="18" charset="0"/>
              </a:rPr>
              <a:t>), they were greatly distressed, and they went and reported to their master all that had taken place. </a:t>
            </a:r>
            <a:r>
              <a:rPr lang="en-US" sz="1900" b="1" i="0" baseline="30000" dirty="0">
                <a:effectLst/>
                <a:latin typeface="Times New Roman" panose="02020603050405020304" pitchFamily="18" charset="0"/>
                <a:cs typeface="Times New Roman" panose="02020603050405020304" pitchFamily="18" charset="0"/>
              </a:rPr>
              <a:t>32 </a:t>
            </a:r>
            <a:r>
              <a:rPr lang="en-US" sz="1900" b="0" i="0" dirty="0">
                <a:effectLst/>
                <a:latin typeface="Times New Roman" panose="02020603050405020304" pitchFamily="18" charset="0"/>
                <a:cs typeface="Times New Roman" panose="02020603050405020304" pitchFamily="18" charset="0"/>
              </a:rPr>
              <a:t>Then his master summoned him and said to him, ‘You wicked servant! I forgave you all that debt because you pleaded with me. </a:t>
            </a:r>
            <a:r>
              <a:rPr lang="en-US" sz="1900" b="1" i="0" baseline="30000" dirty="0">
                <a:effectLst/>
                <a:latin typeface="Times New Roman" panose="02020603050405020304" pitchFamily="18" charset="0"/>
                <a:cs typeface="Times New Roman" panose="02020603050405020304" pitchFamily="18" charset="0"/>
              </a:rPr>
              <a:t>33 </a:t>
            </a:r>
            <a:r>
              <a:rPr lang="en-US" sz="1900" b="0" i="0" dirty="0">
                <a:effectLst/>
                <a:latin typeface="Times New Roman" panose="02020603050405020304" pitchFamily="18" charset="0"/>
                <a:cs typeface="Times New Roman" panose="02020603050405020304" pitchFamily="18" charset="0"/>
              </a:rPr>
              <a:t>And should not you have had mercy on your fellow servant (</a:t>
            </a:r>
            <a:r>
              <a:rPr lang="en-US" sz="1900" b="1" i="0" dirty="0">
                <a:effectLst/>
                <a:latin typeface="Times New Roman" panose="02020603050405020304" pitchFamily="18" charset="0"/>
                <a:cs typeface="Times New Roman" panose="02020603050405020304" pitchFamily="18" charset="0"/>
              </a:rPr>
              <a:t>who owed far less than you did</a:t>
            </a:r>
            <a:r>
              <a:rPr lang="en-US" sz="1900" b="0" i="0" dirty="0">
                <a:effectLst/>
                <a:latin typeface="Times New Roman" panose="02020603050405020304" pitchFamily="18" charset="0"/>
                <a:cs typeface="Times New Roman" panose="02020603050405020304" pitchFamily="18" charset="0"/>
              </a:rPr>
              <a:t>), as I had mercy on you?’ </a:t>
            </a:r>
            <a:r>
              <a:rPr lang="en-US" sz="1900" b="1" i="0" baseline="30000" dirty="0">
                <a:effectLst/>
                <a:latin typeface="Times New Roman" panose="02020603050405020304" pitchFamily="18" charset="0"/>
                <a:cs typeface="Times New Roman" panose="02020603050405020304" pitchFamily="18" charset="0"/>
              </a:rPr>
              <a:t>34 </a:t>
            </a:r>
            <a:r>
              <a:rPr lang="en-US" sz="1900" b="0" i="0" dirty="0">
                <a:effectLst/>
                <a:latin typeface="Times New Roman" panose="02020603050405020304" pitchFamily="18" charset="0"/>
                <a:cs typeface="Times New Roman" panose="02020603050405020304" pitchFamily="18" charset="0"/>
              </a:rPr>
              <a:t>And in anger his master delivered him to the jailers, until he should pay all his debt. </a:t>
            </a:r>
            <a:r>
              <a:rPr lang="en-US" sz="1900" b="1" i="0" baseline="30000" dirty="0">
                <a:effectLst/>
                <a:latin typeface="Times New Roman" panose="02020603050405020304" pitchFamily="18" charset="0"/>
                <a:cs typeface="Times New Roman" panose="02020603050405020304" pitchFamily="18" charset="0"/>
              </a:rPr>
              <a:t>35 </a:t>
            </a:r>
            <a:r>
              <a:rPr lang="en-US" sz="1900" b="0" i="0" dirty="0">
                <a:effectLst/>
                <a:latin typeface="Times New Roman" panose="02020603050405020304" pitchFamily="18" charset="0"/>
                <a:cs typeface="Times New Roman" panose="02020603050405020304" pitchFamily="18" charset="0"/>
              </a:rPr>
              <a:t>So also my heavenly Father will do to every one of you, if you do not forgive your brother from your heart (</a:t>
            </a:r>
            <a:r>
              <a:rPr lang="en-US" sz="1900" b="1" i="0" dirty="0">
                <a:effectLst/>
                <a:latin typeface="Times New Roman" panose="02020603050405020304" pitchFamily="18" charset="0"/>
                <a:cs typeface="Times New Roman" panose="02020603050405020304" pitchFamily="18" charset="0"/>
              </a:rPr>
              <a:t>You must forgive others as I have forgiven you</a:t>
            </a:r>
            <a:r>
              <a:rPr lang="en-US" sz="1900" b="0" i="0" dirty="0">
                <a:effectLst/>
                <a:latin typeface="Times New Roman" panose="02020603050405020304" pitchFamily="18" charset="0"/>
                <a:cs typeface="Times New Roman" panose="02020603050405020304" pitchFamily="18" charset="0"/>
              </a:rPr>
              <a:t>)(Matthew 18: 23-35).”</a:t>
            </a:r>
          </a:p>
          <a:p>
            <a:pPr marL="0" indent="0">
              <a:buNone/>
            </a:pPr>
            <a:endParaRPr lang="en-US" sz="1900" dirty="0">
              <a:latin typeface="Times New Roman" panose="02020603050405020304" pitchFamily="18" charset="0"/>
              <a:cs typeface="Times New Roman" panose="02020603050405020304" pitchFamily="18" charset="0"/>
            </a:endParaRPr>
          </a:p>
          <a:p>
            <a:pPr marL="0" indent="0">
              <a:buNone/>
            </a:pPr>
            <a:r>
              <a:rPr lang="en-US" sz="1900" b="1" i="0" dirty="0">
                <a:effectLst/>
                <a:latin typeface="Times New Roman" panose="02020603050405020304" pitchFamily="18" charset="0"/>
                <a:cs typeface="Times New Roman" panose="02020603050405020304" pitchFamily="18" charset="0"/>
              </a:rPr>
              <a:t>Meaning: Forgive others as you have been forgiven</a:t>
            </a:r>
          </a:p>
          <a:p>
            <a:pPr marL="0" indent="0">
              <a:buNone/>
            </a:pPr>
            <a:endParaRPr lang="en-US" sz="1300" dirty="0"/>
          </a:p>
        </p:txBody>
      </p:sp>
    </p:spTree>
    <p:extLst>
      <p:ext uri="{BB962C8B-B14F-4D97-AF65-F5344CB8AC3E}">
        <p14:creationId xmlns:p14="http://schemas.microsoft.com/office/powerpoint/2010/main" val="732193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F47A6-AEC7-4A93-9647-4C69066B5D51}"/>
              </a:ext>
            </a:extLst>
          </p:cNvPr>
          <p:cNvSpPr>
            <a:spLocks noGrp="1"/>
          </p:cNvSpPr>
          <p:nvPr>
            <p:ph type="title"/>
          </p:nvPr>
        </p:nvSpPr>
        <p:spPr>
          <a:xfrm>
            <a:off x="1653363" y="365760"/>
            <a:ext cx="9367203" cy="1188720"/>
          </a:xfrm>
        </p:spPr>
        <p:txBody>
          <a:bodyPr>
            <a:normAutofit/>
          </a:bodyPr>
          <a:lstStyle/>
          <a:p>
            <a:r>
              <a:rPr lang="en-US" dirty="0"/>
              <a:t>Parable of the Workers in the Vineyard</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5AD7E97-9C02-4C6D-932B-2D17D37D4721}"/>
              </a:ext>
            </a:extLst>
          </p:cNvPr>
          <p:cNvSpPr>
            <a:spLocks noGrp="1"/>
          </p:cNvSpPr>
          <p:nvPr>
            <p:ph idx="1"/>
          </p:nvPr>
        </p:nvSpPr>
        <p:spPr>
          <a:xfrm>
            <a:off x="1653363" y="2176272"/>
            <a:ext cx="9367204" cy="4041648"/>
          </a:xfrm>
        </p:spPr>
        <p:txBody>
          <a:bodyPr anchor="t">
            <a:noAutofit/>
          </a:bodyPr>
          <a:lstStyle/>
          <a:p>
            <a:pPr marL="0" indent="0">
              <a:buNone/>
            </a:pPr>
            <a:r>
              <a:rPr lang="en-US" sz="1600" b="1" i="0" dirty="0">
                <a:effectLst/>
                <a:latin typeface="Times New Roman" panose="02020603050405020304" pitchFamily="18" charset="0"/>
                <a:cs typeface="Times New Roman" panose="02020603050405020304" pitchFamily="18" charset="0"/>
              </a:rPr>
              <a:t>20 </a:t>
            </a:r>
            <a:r>
              <a:rPr lang="en-US" sz="1600" b="0" i="0" dirty="0">
                <a:effectLst/>
                <a:latin typeface="Times New Roman" panose="02020603050405020304" pitchFamily="18" charset="0"/>
                <a:cs typeface="Times New Roman" panose="02020603050405020304" pitchFamily="18" charset="0"/>
              </a:rPr>
              <a:t>“For the kingdom of heaven is like a master (</a:t>
            </a:r>
            <a:r>
              <a:rPr lang="en-US" sz="1600" b="1" i="0" dirty="0">
                <a:effectLst/>
                <a:latin typeface="Times New Roman" panose="02020603050405020304" pitchFamily="18" charset="0"/>
                <a:cs typeface="Times New Roman" panose="02020603050405020304" pitchFamily="18" charset="0"/>
              </a:rPr>
              <a:t>Jesus</a:t>
            </a:r>
            <a:r>
              <a:rPr lang="en-US" sz="1600" b="0" i="0" dirty="0">
                <a:effectLst/>
                <a:latin typeface="Times New Roman" panose="02020603050405020304" pitchFamily="18" charset="0"/>
                <a:cs typeface="Times New Roman" panose="02020603050405020304" pitchFamily="18" charset="0"/>
              </a:rPr>
              <a:t>) of a house (</a:t>
            </a:r>
            <a:r>
              <a:rPr lang="en-US" sz="1600" b="1" i="0" dirty="0">
                <a:effectLst/>
                <a:latin typeface="Times New Roman" panose="02020603050405020304" pitchFamily="18" charset="0"/>
                <a:cs typeface="Times New Roman" panose="02020603050405020304" pitchFamily="18" charset="0"/>
              </a:rPr>
              <a:t>The Kingdom of Heaven</a:t>
            </a:r>
            <a:r>
              <a:rPr lang="en-US" sz="1600" b="0" i="0" dirty="0">
                <a:effectLst/>
                <a:latin typeface="Times New Roman" panose="02020603050405020304" pitchFamily="18" charset="0"/>
                <a:cs typeface="Times New Roman" panose="02020603050405020304" pitchFamily="18" charset="0"/>
              </a:rPr>
              <a:t>) who went out early in the morning to hire laborers (</a:t>
            </a:r>
            <a:r>
              <a:rPr lang="en-US" sz="1600" b="1" dirty="0">
                <a:latin typeface="Times New Roman" panose="02020603050405020304" pitchFamily="18" charset="0"/>
                <a:cs typeface="Times New Roman" panose="02020603050405020304" pitchFamily="18" charset="0"/>
              </a:rPr>
              <a:t>p</a:t>
            </a:r>
            <a:r>
              <a:rPr lang="en-US" sz="1600" b="1" i="0" dirty="0">
                <a:effectLst/>
                <a:latin typeface="Times New Roman" panose="02020603050405020304" pitchFamily="18" charset="0"/>
                <a:cs typeface="Times New Roman" panose="02020603050405020304" pitchFamily="18" charset="0"/>
              </a:rPr>
              <a:t>astors</a:t>
            </a:r>
            <a:r>
              <a:rPr lang="en-US" sz="1600" b="0" i="0" dirty="0">
                <a:effectLst/>
                <a:latin typeface="Times New Roman" panose="02020603050405020304" pitchFamily="18" charset="0"/>
                <a:cs typeface="Times New Roman" panose="02020603050405020304" pitchFamily="18" charset="0"/>
              </a:rPr>
              <a:t>) for his vineyard (</a:t>
            </a:r>
            <a:r>
              <a:rPr lang="en-US" sz="1600" b="1" dirty="0">
                <a:latin typeface="Times New Roman" panose="02020603050405020304" pitchFamily="18" charset="0"/>
                <a:cs typeface="Times New Roman" panose="02020603050405020304" pitchFamily="18" charset="0"/>
              </a:rPr>
              <a:t>t</a:t>
            </a:r>
            <a:r>
              <a:rPr lang="en-US" sz="1600" b="1" i="0" dirty="0">
                <a:effectLst/>
                <a:latin typeface="Times New Roman" panose="02020603050405020304" pitchFamily="18" charset="0"/>
                <a:cs typeface="Times New Roman" panose="02020603050405020304" pitchFamily="18" charset="0"/>
              </a:rPr>
              <a:t>he </a:t>
            </a:r>
            <a:r>
              <a:rPr lang="en-US" sz="1600" b="1" dirty="0">
                <a:latin typeface="Times New Roman" panose="02020603050405020304" pitchFamily="18" charset="0"/>
                <a:cs typeface="Times New Roman" panose="02020603050405020304" pitchFamily="18" charset="0"/>
              </a:rPr>
              <a:t>w</a:t>
            </a:r>
            <a:r>
              <a:rPr lang="en-US" sz="1600" b="1" i="0" dirty="0">
                <a:effectLst/>
                <a:latin typeface="Times New Roman" panose="02020603050405020304" pitchFamily="18" charset="0"/>
                <a:cs typeface="Times New Roman" panose="02020603050405020304" pitchFamily="18" charset="0"/>
              </a:rPr>
              <a:t>orld</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2 </a:t>
            </a:r>
            <a:r>
              <a:rPr lang="en-US" sz="1600" b="0" i="0" dirty="0">
                <a:effectLst/>
                <a:latin typeface="Times New Roman" panose="02020603050405020304" pitchFamily="18" charset="0"/>
                <a:cs typeface="Times New Roman" panose="02020603050405020304" pitchFamily="18" charset="0"/>
              </a:rPr>
              <a:t>After agreeing with the laborers for a denarius a day (</a:t>
            </a:r>
            <a:r>
              <a:rPr lang="en-US" sz="1600" b="1" i="0" dirty="0">
                <a:effectLst/>
                <a:latin typeface="Times New Roman" panose="02020603050405020304" pitchFamily="18" charset="0"/>
                <a:cs typeface="Times New Roman" panose="02020603050405020304" pitchFamily="18" charset="0"/>
              </a:rPr>
              <a:t>they bargained for a specific amount of payment</a:t>
            </a:r>
            <a:r>
              <a:rPr lang="en-US" sz="1600" b="0" i="0" dirty="0">
                <a:effectLst/>
                <a:latin typeface="Times New Roman" panose="02020603050405020304" pitchFamily="18" charset="0"/>
                <a:cs typeface="Times New Roman" panose="02020603050405020304" pitchFamily="18" charset="0"/>
              </a:rPr>
              <a:t>), he sent them into his vineyard. </a:t>
            </a:r>
            <a:r>
              <a:rPr lang="en-US" sz="1600" b="1" i="0" baseline="30000" dirty="0">
                <a:effectLst/>
                <a:latin typeface="Times New Roman" panose="02020603050405020304" pitchFamily="18" charset="0"/>
                <a:cs typeface="Times New Roman" panose="02020603050405020304" pitchFamily="18" charset="0"/>
              </a:rPr>
              <a:t>3 </a:t>
            </a:r>
            <a:r>
              <a:rPr lang="en-US" sz="1600" b="0" i="0" dirty="0">
                <a:effectLst/>
                <a:latin typeface="Times New Roman" panose="02020603050405020304" pitchFamily="18" charset="0"/>
                <a:cs typeface="Times New Roman" panose="02020603050405020304" pitchFamily="18" charset="0"/>
              </a:rPr>
              <a:t>And going out about the third hour he saw others standing idle in the marketplace, </a:t>
            </a:r>
            <a:r>
              <a:rPr lang="en-US" sz="1600" b="1" i="0" baseline="30000" dirty="0">
                <a:effectLst/>
                <a:latin typeface="Times New Roman" panose="02020603050405020304" pitchFamily="18" charset="0"/>
                <a:cs typeface="Times New Roman" panose="02020603050405020304" pitchFamily="18" charset="0"/>
              </a:rPr>
              <a:t>4 </a:t>
            </a:r>
            <a:r>
              <a:rPr lang="en-US" sz="1600" b="0" i="0" dirty="0">
                <a:effectLst/>
                <a:latin typeface="Times New Roman" panose="02020603050405020304" pitchFamily="18" charset="0"/>
                <a:cs typeface="Times New Roman" panose="02020603050405020304" pitchFamily="18" charset="0"/>
              </a:rPr>
              <a:t>and to them he said, ‘You go into the vineyard too, and whatever is right I will give you (</a:t>
            </a:r>
            <a:r>
              <a:rPr lang="en-US" sz="1600" b="1" i="0" dirty="0">
                <a:effectLst/>
                <a:latin typeface="Times New Roman" panose="02020603050405020304" pitchFamily="18" charset="0"/>
                <a:cs typeface="Times New Roman" panose="02020603050405020304" pitchFamily="18" charset="0"/>
              </a:rPr>
              <a:t>they trusted the master to pay them fairly because he is gracious</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5 </a:t>
            </a:r>
            <a:r>
              <a:rPr lang="en-US" sz="1600" b="0" i="0" dirty="0">
                <a:effectLst/>
                <a:latin typeface="Times New Roman" panose="02020603050405020304" pitchFamily="18" charset="0"/>
                <a:cs typeface="Times New Roman" panose="02020603050405020304" pitchFamily="18" charset="0"/>
              </a:rPr>
              <a:t>So they went. Going out again about the sixth hour and the ninth hour, he did the same. </a:t>
            </a:r>
            <a:r>
              <a:rPr lang="en-US" sz="1600" b="1" i="0" baseline="30000" dirty="0">
                <a:effectLst/>
                <a:latin typeface="Times New Roman" panose="02020603050405020304" pitchFamily="18" charset="0"/>
                <a:cs typeface="Times New Roman" panose="02020603050405020304" pitchFamily="18" charset="0"/>
              </a:rPr>
              <a:t>6 </a:t>
            </a:r>
            <a:r>
              <a:rPr lang="en-US" sz="1600" b="0" i="0" dirty="0">
                <a:effectLst/>
                <a:latin typeface="Times New Roman" panose="02020603050405020304" pitchFamily="18" charset="0"/>
                <a:cs typeface="Times New Roman" panose="02020603050405020304" pitchFamily="18" charset="0"/>
              </a:rPr>
              <a:t>And about the eleventh hour he went out and found others standing. And he said to them, ‘Why do you stand here idle all day?’ </a:t>
            </a:r>
            <a:r>
              <a:rPr lang="en-US" sz="1600" b="1" i="0" baseline="30000" dirty="0">
                <a:effectLst/>
                <a:latin typeface="Times New Roman" panose="02020603050405020304" pitchFamily="18" charset="0"/>
                <a:cs typeface="Times New Roman" panose="02020603050405020304" pitchFamily="18" charset="0"/>
              </a:rPr>
              <a:t>7 </a:t>
            </a:r>
            <a:r>
              <a:rPr lang="en-US" sz="1600" b="0" i="0" dirty="0">
                <a:effectLst/>
                <a:latin typeface="Times New Roman" panose="02020603050405020304" pitchFamily="18" charset="0"/>
                <a:cs typeface="Times New Roman" panose="02020603050405020304" pitchFamily="18" charset="0"/>
              </a:rPr>
              <a:t>They said to him, ‘Because no one has hired us.’ He said to them, ‘You go into the vineyard too </a:t>
            </a:r>
            <a:r>
              <a:rPr lang="en-US" sz="1600" b="1" i="0" baseline="30000" dirty="0">
                <a:effectLst/>
                <a:latin typeface="Times New Roman" panose="02020603050405020304" pitchFamily="18" charset="0"/>
                <a:cs typeface="Times New Roman" panose="02020603050405020304" pitchFamily="18" charset="0"/>
              </a:rPr>
              <a:t>8 </a:t>
            </a:r>
            <a:r>
              <a:rPr lang="en-US" sz="1600" b="0" i="0" dirty="0">
                <a:effectLst/>
                <a:latin typeface="Times New Roman" panose="02020603050405020304" pitchFamily="18" charset="0"/>
                <a:cs typeface="Times New Roman" panose="02020603050405020304" pitchFamily="18" charset="0"/>
              </a:rPr>
              <a:t>And when evening came (</a:t>
            </a:r>
            <a:r>
              <a:rPr lang="en-US" sz="1600" b="1" i="0" dirty="0">
                <a:effectLst/>
                <a:latin typeface="Times New Roman" panose="02020603050405020304" pitchFamily="18" charset="0"/>
                <a:cs typeface="Times New Roman" panose="02020603050405020304" pitchFamily="18" charset="0"/>
              </a:rPr>
              <a:t>the end times when it is too late to work</a:t>
            </a:r>
            <a:r>
              <a:rPr lang="en-US" sz="1600" b="0" i="0" dirty="0">
                <a:effectLst/>
                <a:latin typeface="Times New Roman" panose="02020603050405020304" pitchFamily="18" charset="0"/>
                <a:cs typeface="Times New Roman" panose="02020603050405020304" pitchFamily="18" charset="0"/>
              </a:rPr>
              <a:t>), the owner of the vineyard said to his foreman (</a:t>
            </a:r>
            <a:r>
              <a:rPr lang="en-US" sz="1600" b="1" i="0" dirty="0">
                <a:effectLst/>
                <a:latin typeface="Times New Roman" panose="02020603050405020304" pitchFamily="18" charset="0"/>
                <a:cs typeface="Times New Roman" panose="02020603050405020304" pitchFamily="18" charset="0"/>
              </a:rPr>
              <a:t>angels</a:t>
            </a:r>
            <a:r>
              <a:rPr lang="en-US" sz="1600" b="0" i="0" dirty="0">
                <a:effectLst/>
                <a:latin typeface="Times New Roman" panose="02020603050405020304" pitchFamily="18" charset="0"/>
                <a:cs typeface="Times New Roman" panose="02020603050405020304" pitchFamily="18" charset="0"/>
              </a:rPr>
              <a:t>), ‘Call the laborers and pay them their wages, beginning with the last, up to the first.’ </a:t>
            </a:r>
            <a:r>
              <a:rPr lang="en-US" sz="1600" b="1" i="0" baseline="30000" dirty="0">
                <a:effectLst/>
                <a:latin typeface="Times New Roman" panose="02020603050405020304" pitchFamily="18" charset="0"/>
                <a:cs typeface="Times New Roman" panose="02020603050405020304" pitchFamily="18" charset="0"/>
              </a:rPr>
              <a:t>9 </a:t>
            </a:r>
            <a:r>
              <a:rPr lang="en-US" sz="1600" b="0" i="0" dirty="0">
                <a:effectLst/>
                <a:latin typeface="Times New Roman" panose="02020603050405020304" pitchFamily="18" charset="0"/>
                <a:cs typeface="Times New Roman" panose="02020603050405020304" pitchFamily="18" charset="0"/>
              </a:rPr>
              <a:t>And when those hired about the eleventh hour came, each of them received a denarius. </a:t>
            </a:r>
            <a:endParaRPr lang="en-US"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55346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15CDA-485A-48D4-AEE1-551002474CFC}"/>
              </a:ext>
            </a:extLst>
          </p:cNvPr>
          <p:cNvSpPr>
            <a:spLocks noGrp="1"/>
          </p:cNvSpPr>
          <p:nvPr>
            <p:ph type="title"/>
          </p:nvPr>
        </p:nvSpPr>
        <p:spPr>
          <a:xfrm>
            <a:off x="1653363" y="365760"/>
            <a:ext cx="9367203" cy="1188720"/>
          </a:xfrm>
        </p:spPr>
        <p:txBody>
          <a:bodyPr>
            <a:normAutofit/>
          </a:bodyPr>
          <a:lstStyle/>
          <a:p>
            <a:r>
              <a:rPr lang="en-US" sz="3700"/>
              <a:t>Parable of the Workers in the Vineyard cont.</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31E8F06-C548-4DAF-BEDC-FEB17DBE046C}"/>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10 </a:t>
            </a:r>
            <a:r>
              <a:rPr lang="en-US" sz="1600" b="0" i="0" dirty="0">
                <a:effectLst/>
                <a:latin typeface="Times New Roman" panose="02020603050405020304" pitchFamily="18" charset="0"/>
                <a:cs typeface="Times New Roman" panose="02020603050405020304" pitchFamily="18" charset="0"/>
              </a:rPr>
              <a:t>Now when those hired first came, they thought they would receive more (</a:t>
            </a:r>
            <a:r>
              <a:rPr lang="en-US" sz="1600" b="1" i="0" dirty="0">
                <a:effectLst/>
                <a:latin typeface="Times New Roman" panose="02020603050405020304" pitchFamily="18" charset="0"/>
                <a:cs typeface="Times New Roman" panose="02020603050405020304" pitchFamily="18" charset="0"/>
              </a:rPr>
              <a:t>they wanted greater rewards for their works</a:t>
            </a:r>
            <a:r>
              <a:rPr lang="en-US" sz="1600" b="0" i="0" dirty="0">
                <a:effectLst/>
                <a:latin typeface="Times New Roman" panose="02020603050405020304" pitchFamily="18" charset="0"/>
                <a:cs typeface="Times New Roman" panose="02020603050405020304" pitchFamily="18" charset="0"/>
              </a:rPr>
              <a:t>), but each of them also received a denarius. </a:t>
            </a:r>
            <a:r>
              <a:rPr lang="en-US" sz="1600" b="1" i="0" baseline="30000" dirty="0">
                <a:effectLst/>
                <a:latin typeface="Times New Roman" panose="02020603050405020304" pitchFamily="18" charset="0"/>
                <a:cs typeface="Times New Roman" panose="02020603050405020304" pitchFamily="18" charset="0"/>
              </a:rPr>
              <a:t>11 </a:t>
            </a:r>
            <a:r>
              <a:rPr lang="en-US" sz="1600" b="0" i="0" dirty="0">
                <a:effectLst/>
                <a:latin typeface="Times New Roman" panose="02020603050405020304" pitchFamily="18" charset="0"/>
                <a:cs typeface="Times New Roman" panose="02020603050405020304" pitchFamily="18" charset="0"/>
              </a:rPr>
              <a:t>And on receiving it they grumbled at the master of the house (</a:t>
            </a:r>
            <a:r>
              <a:rPr lang="en-US" sz="1600" b="1" i="0" dirty="0">
                <a:effectLst/>
                <a:latin typeface="Times New Roman" panose="02020603050405020304" pitchFamily="18" charset="0"/>
                <a:cs typeface="Times New Roman" panose="02020603050405020304" pitchFamily="18" charset="0"/>
              </a:rPr>
              <a:t>because they thought they were being treated </a:t>
            </a:r>
            <a:r>
              <a:rPr lang="en-US" sz="1600" b="1" dirty="0">
                <a:latin typeface="Times New Roman" panose="02020603050405020304" pitchFamily="18" charset="0"/>
                <a:cs typeface="Times New Roman" panose="02020603050405020304" pitchFamily="18" charset="0"/>
              </a:rPr>
              <a:t>unjustly</a:t>
            </a:r>
            <a:r>
              <a:rPr lang="en-US" sz="1600" dirty="0">
                <a:latin typeface="Times New Roman" panose="02020603050405020304" pitchFamily="18" charset="0"/>
                <a:cs typeface="Times New Roman" panose="02020603050405020304" pitchFamily="18" charset="0"/>
              </a:rPr>
              <a:t>)</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12 </a:t>
            </a:r>
            <a:r>
              <a:rPr lang="en-US" sz="1600" b="0" i="0" dirty="0">
                <a:effectLst/>
                <a:latin typeface="Times New Roman" panose="02020603050405020304" pitchFamily="18" charset="0"/>
                <a:cs typeface="Times New Roman" panose="02020603050405020304" pitchFamily="18" charset="0"/>
              </a:rPr>
              <a:t>saying, ‘These last worked only one hour, and you have made them equal to us who have borne the burden of the day and the scorching heat (</a:t>
            </a:r>
            <a:r>
              <a:rPr lang="en-US" sz="1600" b="1" dirty="0">
                <a:latin typeface="Times New Roman" panose="02020603050405020304" pitchFamily="18" charset="0"/>
                <a:cs typeface="Times New Roman" panose="02020603050405020304" pitchFamily="18" charset="0"/>
              </a:rPr>
              <a:t>p</a:t>
            </a:r>
            <a:r>
              <a:rPr lang="en-US" sz="1600" b="1" i="0" dirty="0">
                <a:effectLst/>
                <a:latin typeface="Times New Roman" panose="02020603050405020304" pitchFamily="18" charset="0"/>
                <a:cs typeface="Times New Roman" panose="02020603050405020304" pitchFamily="18" charset="0"/>
              </a:rPr>
              <a:t>ersecution</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13 </a:t>
            </a:r>
            <a:r>
              <a:rPr lang="en-US" sz="1600" b="0" i="0" dirty="0">
                <a:effectLst/>
                <a:latin typeface="Times New Roman" panose="02020603050405020304" pitchFamily="18" charset="0"/>
                <a:cs typeface="Times New Roman" panose="02020603050405020304" pitchFamily="18" charset="0"/>
              </a:rPr>
              <a:t>But he replied to one of them, ‘Friend, I am doing you no wrong. Did you not agree with me for a denarius (</a:t>
            </a:r>
            <a:r>
              <a:rPr lang="en-US" sz="1600" b="1" i="0" dirty="0">
                <a:effectLst/>
                <a:latin typeface="Times New Roman" panose="02020603050405020304" pitchFamily="18" charset="0"/>
                <a:cs typeface="Times New Roman" panose="02020603050405020304" pitchFamily="18" charset="0"/>
              </a:rPr>
              <a:t>I paid you what we agreed on</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14 </a:t>
            </a:r>
            <a:r>
              <a:rPr lang="en-US" sz="1600" b="0" i="0" dirty="0">
                <a:effectLst/>
                <a:latin typeface="Times New Roman" panose="02020603050405020304" pitchFamily="18" charset="0"/>
                <a:cs typeface="Times New Roman" panose="02020603050405020304" pitchFamily="18" charset="0"/>
              </a:rPr>
              <a:t>Take what belongs to you and go. I choose to give to this last worker as I give to you. </a:t>
            </a:r>
            <a:r>
              <a:rPr lang="en-US" sz="1600" b="1" i="0" baseline="30000" dirty="0">
                <a:effectLst/>
                <a:latin typeface="Times New Roman" panose="02020603050405020304" pitchFamily="18" charset="0"/>
                <a:cs typeface="Times New Roman" panose="02020603050405020304" pitchFamily="18" charset="0"/>
              </a:rPr>
              <a:t>15 </a:t>
            </a:r>
            <a:r>
              <a:rPr lang="en-US" sz="1600" b="0" i="0" dirty="0">
                <a:effectLst/>
                <a:latin typeface="Times New Roman" panose="02020603050405020304" pitchFamily="18" charset="0"/>
                <a:cs typeface="Times New Roman" panose="02020603050405020304" pitchFamily="18" charset="0"/>
              </a:rPr>
              <a:t>Am I not allowed to do what I choose with what belongs to me (</a:t>
            </a:r>
            <a:r>
              <a:rPr lang="en-US" sz="1600" b="1" i="0" dirty="0">
                <a:effectLst/>
                <a:latin typeface="Times New Roman" panose="02020603050405020304" pitchFamily="18" charset="0"/>
                <a:cs typeface="Times New Roman" panose="02020603050405020304" pitchFamily="18" charset="0"/>
              </a:rPr>
              <a:t>my Grace</a:t>
            </a:r>
            <a:r>
              <a:rPr lang="en-US" sz="1600" b="0" i="0" dirty="0">
                <a:effectLst/>
                <a:latin typeface="Times New Roman" panose="02020603050405020304" pitchFamily="18" charset="0"/>
                <a:cs typeface="Times New Roman" panose="02020603050405020304" pitchFamily="18" charset="0"/>
              </a:rPr>
              <a:t>)? Or do you begrudge my generosity?’ </a:t>
            </a:r>
            <a:r>
              <a:rPr lang="en-US" sz="1600" b="1" i="0" baseline="30000" dirty="0">
                <a:effectLst/>
                <a:latin typeface="Times New Roman" panose="02020603050405020304" pitchFamily="18" charset="0"/>
                <a:cs typeface="Times New Roman" panose="02020603050405020304" pitchFamily="18" charset="0"/>
              </a:rPr>
              <a:t>16 </a:t>
            </a:r>
            <a:r>
              <a:rPr lang="en-US" sz="1600" b="0" i="0" dirty="0">
                <a:effectLst/>
                <a:latin typeface="Times New Roman" panose="02020603050405020304" pitchFamily="18" charset="0"/>
                <a:cs typeface="Times New Roman" panose="02020603050405020304" pitchFamily="18" charset="0"/>
              </a:rPr>
              <a:t>So the last (</a:t>
            </a:r>
            <a:r>
              <a:rPr lang="en-US" sz="1600" b="1" i="0" dirty="0">
                <a:effectLst/>
                <a:latin typeface="Times New Roman" panose="02020603050405020304" pitchFamily="18" charset="0"/>
                <a:cs typeface="Times New Roman" panose="02020603050405020304" pitchFamily="18" charset="0"/>
              </a:rPr>
              <a:t>those who trusted the Grace of the Master</a:t>
            </a:r>
            <a:r>
              <a:rPr lang="en-US" sz="1600" b="0" i="0" dirty="0">
                <a:effectLst/>
                <a:latin typeface="Times New Roman" panose="02020603050405020304" pitchFamily="18" charset="0"/>
                <a:cs typeface="Times New Roman" panose="02020603050405020304" pitchFamily="18" charset="0"/>
              </a:rPr>
              <a:t>) will be first, and the first last (</a:t>
            </a:r>
            <a:r>
              <a:rPr lang="en-US" sz="1600" b="1" i="0" dirty="0">
                <a:effectLst/>
                <a:latin typeface="Times New Roman" panose="02020603050405020304" pitchFamily="18" charset="0"/>
                <a:cs typeface="Times New Roman" panose="02020603050405020304" pitchFamily="18" charset="0"/>
              </a:rPr>
              <a:t>those who bargained for payment) (Matthew 20: 1-16)</a:t>
            </a:r>
            <a:r>
              <a:rPr lang="en-US" sz="1600" b="0" i="0" dirty="0">
                <a:effectLst/>
                <a:latin typeface="Times New Roman" panose="02020603050405020304" pitchFamily="18" charset="0"/>
                <a:cs typeface="Times New Roman" panose="02020603050405020304" pitchFamily="18" charset="0"/>
              </a:rPr>
              <a:t>.”</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Do not begrudge the generosity of God but trust in his Grace</a:t>
            </a:r>
          </a:p>
          <a:p>
            <a:pPr marL="0" indent="0">
              <a:buNone/>
            </a:pPr>
            <a:endParaRPr lang="en-US" sz="2000" dirty="0"/>
          </a:p>
        </p:txBody>
      </p:sp>
    </p:spTree>
    <p:extLst>
      <p:ext uri="{BB962C8B-B14F-4D97-AF65-F5344CB8AC3E}">
        <p14:creationId xmlns:p14="http://schemas.microsoft.com/office/powerpoint/2010/main" val="4114716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28C61-B37F-4A81-A392-F5EB123CE663}"/>
              </a:ext>
            </a:extLst>
          </p:cNvPr>
          <p:cNvSpPr>
            <a:spLocks noGrp="1"/>
          </p:cNvSpPr>
          <p:nvPr>
            <p:ph type="title"/>
          </p:nvPr>
        </p:nvSpPr>
        <p:spPr>
          <a:xfrm>
            <a:off x="1653363" y="365760"/>
            <a:ext cx="9367203" cy="1188720"/>
          </a:xfrm>
        </p:spPr>
        <p:txBody>
          <a:bodyPr>
            <a:normAutofit/>
          </a:bodyPr>
          <a:lstStyle/>
          <a:p>
            <a:r>
              <a:rPr lang="en-US" dirty="0"/>
              <a:t>Parable of the Two Sons</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24394CB-7327-42A9-9058-150D614E5853}"/>
              </a:ext>
            </a:extLst>
          </p:cNvPr>
          <p:cNvSpPr>
            <a:spLocks noGrp="1"/>
          </p:cNvSpPr>
          <p:nvPr>
            <p:ph idx="1"/>
          </p:nvPr>
        </p:nvSpPr>
        <p:spPr>
          <a:xfrm>
            <a:off x="1653362" y="2253996"/>
            <a:ext cx="9367204" cy="4041648"/>
          </a:xfrm>
        </p:spPr>
        <p:txBody>
          <a:bodyPr anchor="t">
            <a:normAutofit fontScale="92500" lnSpcReduction="20000"/>
          </a:bodyPr>
          <a:lstStyle/>
          <a:p>
            <a:pPr marL="0" indent="0">
              <a:buNone/>
            </a:pPr>
            <a:r>
              <a:rPr lang="en-US" sz="1700" b="1" i="0" baseline="30000" dirty="0">
                <a:effectLst/>
                <a:latin typeface="Times New Roman" panose="02020603050405020304" pitchFamily="18" charset="0"/>
                <a:cs typeface="Times New Roman" panose="02020603050405020304" pitchFamily="18" charset="0"/>
              </a:rPr>
              <a:t>28 </a:t>
            </a:r>
            <a:r>
              <a:rPr lang="en-US" sz="1700" b="0" i="0" dirty="0">
                <a:effectLst/>
                <a:latin typeface="Times New Roman" panose="02020603050405020304" pitchFamily="18" charset="0"/>
                <a:cs typeface="Times New Roman" panose="02020603050405020304" pitchFamily="18" charset="0"/>
              </a:rPr>
              <a:t>“What do you think? A man had two sons. And he went to the first and said, ‘Son, go and work in the vineyard today.’ </a:t>
            </a:r>
            <a:r>
              <a:rPr lang="en-US" sz="1700" b="1" i="0" baseline="30000" dirty="0">
                <a:effectLst/>
                <a:latin typeface="Times New Roman" panose="02020603050405020304" pitchFamily="18" charset="0"/>
                <a:cs typeface="Times New Roman" panose="02020603050405020304" pitchFamily="18" charset="0"/>
              </a:rPr>
              <a:t>29 </a:t>
            </a:r>
            <a:r>
              <a:rPr lang="en-US" sz="1700" b="0" i="0" dirty="0">
                <a:effectLst/>
                <a:latin typeface="Times New Roman" panose="02020603050405020304" pitchFamily="18" charset="0"/>
                <a:cs typeface="Times New Roman" panose="02020603050405020304" pitchFamily="18" charset="0"/>
              </a:rPr>
              <a:t>And he answered, ‘I will not (</a:t>
            </a:r>
            <a:r>
              <a:rPr lang="en-US" sz="1700" b="1" i="0" dirty="0">
                <a:effectLst/>
                <a:latin typeface="Times New Roman" panose="02020603050405020304" pitchFamily="18" charset="0"/>
                <a:cs typeface="Times New Roman" panose="02020603050405020304" pitchFamily="18" charset="0"/>
              </a:rPr>
              <a:t>a rebellious son</a:t>
            </a:r>
            <a:r>
              <a:rPr lang="en-US" sz="1700" b="0" i="0" dirty="0">
                <a:effectLst/>
                <a:latin typeface="Times New Roman" panose="02020603050405020304" pitchFamily="18" charset="0"/>
                <a:cs typeface="Times New Roman" panose="02020603050405020304" pitchFamily="18" charset="0"/>
              </a:rPr>
              <a:t>),’ but afterward he changed his mind (</a:t>
            </a:r>
            <a:r>
              <a:rPr lang="en-US" sz="1700" b="1" i="0" dirty="0">
                <a:effectLst/>
                <a:latin typeface="Times New Roman" panose="02020603050405020304" pitchFamily="18" charset="0"/>
                <a:cs typeface="Times New Roman" panose="02020603050405020304" pitchFamily="18" charset="0"/>
              </a:rPr>
              <a:t>repented</a:t>
            </a:r>
            <a:r>
              <a:rPr lang="en-US" sz="1700" b="0" i="0" dirty="0">
                <a:effectLst/>
                <a:latin typeface="Times New Roman" panose="02020603050405020304" pitchFamily="18" charset="0"/>
                <a:cs typeface="Times New Roman" panose="02020603050405020304" pitchFamily="18" charset="0"/>
              </a:rPr>
              <a:t>) and went. </a:t>
            </a:r>
            <a:r>
              <a:rPr lang="en-US" sz="1700" b="1" i="0" baseline="30000" dirty="0">
                <a:effectLst/>
                <a:latin typeface="Times New Roman" panose="02020603050405020304" pitchFamily="18" charset="0"/>
                <a:cs typeface="Times New Roman" panose="02020603050405020304" pitchFamily="18" charset="0"/>
              </a:rPr>
              <a:t>30 </a:t>
            </a:r>
            <a:r>
              <a:rPr lang="en-US" sz="1700" b="0" i="0" dirty="0">
                <a:effectLst/>
                <a:latin typeface="Times New Roman" panose="02020603050405020304" pitchFamily="18" charset="0"/>
                <a:cs typeface="Times New Roman" panose="02020603050405020304" pitchFamily="18" charset="0"/>
              </a:rPr>
              <a:t>And he went to the other son and said the same. And he answered, ‘I go, sir,’ but did not go (</a:t>
            </a:r>
            <a:r>
              <a:rPr lang="en-US" sz="1700" b="1" i="0" dirty="0">
                <a:effectLst/>
                <a:latin typeface="Times New Roman" panose="02020603050405020304" pitchFamily="18" charset="0"/>
                <a:cs typeface="Times New Roman" panose="02020603050405020304" pitchFamily="18" charset="0"/>
              </a:rPr>
              <a:t>he lied to his father</a:t>
            </a:r>
            <a:r>
              <a:rPr lang="en-US" sz="1700" b="0" i="0" dirty="0">
                <a:effectLst/>
                <a:latin typeface="Times New Roman" panose="02020603050405020304" pitchFamily="18" charset="0"/>
                <a:cs typeface="Times New Roman" panose="02020603050405020304" pitchFamily="18" charset="0"/>
              </a:rPr>
              <a:t>). </a:t>
            </a:r>
            <a:r>
              <a:rPr lang="en-US" sz="1700" b="1" i="0" baseline="30000" dirty="0">
                <a:effectLst/>
                <a:latin typeface="Times New Roman" panose="02020603050405020304" pitchFamily="18" charset="0"/>
                <a:cs typeface="Times New Roman" panose="02020603050405020304" pitchFamily="18" charset="0"/>
              </a:rPr>
              <a:t>31 </a:t>
            </a:r>
            <a:r>
              <a:rPr lang="en-US" sz="1700" b="0" i="0" dirty="0">
                <a:effectLst/>
                <a:latin typeface="Times New Roman" panose="02020603050405020304" pitchFamily="18" charset="0"/>
                <a:cs typeface="Times New Roman" panose="02020603050405020304" pitchFamily="18" charset="0"/>
              </a:rPr>
              <a:t>Which of the two did the will of his father?” They said, “The first (</a:t>
            </a:r>
            <a:r>
              <a:rPr lang="en-US" sz="1700" b="1" dirty="0">
                <a:latin typeface="Times New Roman" panose="02020603050405020304" pitchFamily="18" charset="0"/>
                <a:cs typeface="Times New Roman" panose="02020603050405020304" pitchFamily="18" charset="0"/>
              </a:rPr>
              <a:t>w</a:t>
            </a:r>
            <a:r>
              <a:rPr lang="en-US" sz="1700" b="1" i="0" dirty="0">
                <a:effectLst/>
                <a:latin typeface="Times New Roman" panose="02020603050405020304" pitchFamily="18" charset="0"/>
                <a:cs typeface="Times New Roman" panose="02020603050405020304" pitchFamily="18" charset="0"/>
              </a:rPr>
              <a:t>ho repented and obeyed</a:t>
            </a:r>
            <a:r>
              <a:rPr lang="en-US" sz="1700" b="0" i="0" dirty="0">
                <a:effectLst/>
                <a:latin typeface="Times New Roman" panose="02020603050405020304" pitchFamily="18" charset="0"/>
                <a:cs typeface="Times New Roman" panose="02020603050405020304" pitchFamily="18" charset="0"/>
              </a:rPr>
              <a:t>).” Jesus said to them, “Truly, I say to you, the tax collectors and the prostitutes go into the kingdom of God before you (</a:t>
            </a:r>
            <a:r>
              <a:rPr lang="en-US" sz="1700" b="1" i="0" dirty="0">
                <a:effectLst/>
                <a:latin typeface="Times New Roman" panose="02020603050405020304" pitchFamily="18" charset="0"/>
                <a:cs typeface="Times New Roman" panose="02020603050405020304" pitchFamily="18" charset="0"/>
              </a:rPr>
              <a:t>The Pharisees who lie about their obedience to the Father)</a:t>
            </a:r>
            <a:r>
              <a:rPr lang="en-US" sz="1700" b="0" i="0" dirty="0">
                <a:effectLst/>
                <a:latin typeface="Times New Roman" panose="02020603050405020304" pitchFamily="18" charset="0"/>
                <a:cs typeface="Times New Roman" panose="02020603050405020304" pitchFamily="18" charset="0"/>
              </a:rPr>
              <a:t>. </a:t>
            </a:r>
            <a:r>
              <a:rPr lang="en-US" sz="1700" b="1" i="0" baseline="30000" dirty="0">
                <a:effectLst/>
                <a:latin typeface="Times New Roman" panose="02020603050405020304" pitchFamily="18" charset="0"/>
                <a:cs typeface="Times New Roman" panose="02020603050405020304" pitchFamily="18" charset="0"/>
              </a:rPr>
              <a:t>32 </a:t>
            </a:r>
            <a:r>
              <a:rPr lang="en-US" sz="1700" b="0" i="0" dirty="0">
                <a:effectLst/>
                <a:latin typeface="Times New Roman" panose="02020603050405020304" pitchFamily="18" charset="0"/>
                <a:cs typeface="Times New Roman" panose="02020603050405020304" pitchFamily="18" charset="0"/>
              </a:rPr>
              <a:t>For John came to you in the way of righteousness, and you did not believe him (</a:t>
            </a:r>
            <a:r>
              <a:rPr lang="en-US" sz="1700" b="1" i="0" dirty="0">
                <a:effectLst/>
                <a:latin typeface="Times New Roman" panose="02020603050405020304" pitchFamily="18" charset="0"/>
                <a:cs typeface="Times New Roman" panose="02020603050405020304" pitchFamily="18" charset="0"/>
              </a:rPr>
              <a:t>You had no faith</a:t>
            </a:r>
            <a:r>
              <a:rPr lang="en-US" sz="1700" b="0" i="0" dirty="0">
                <a:effectLst/>
                <a:latin typeface="Times New Roman" panose="02020603050405020304" pitchFamily="18" charset="0"/>
                <a:cs typeface="Times New Roman" panose="02020603050405020304" pitchFamily="18" charset="0"/>
              </a:rPr>
              <a:t>), but the tax collectors and the prostitutes believed him (</a:t>
            </a:r>
            <a:r>
              <a:rPr lang="en-US" sz="1700" b="1" dirty="0">
                <a:latin typeface="Times New Roman" panose="02020603050405020304" pitchFamily="18" charset="0"/>
                <a:cs typeface="Times New Roman" panose="02020603050405020304" pitchFamily="18" charset="0"/>
              </a:rPr>
              <a:t>t</a:t>
            </a:r>
            <a:r>
              <a:rPr lang="en-US" sz="1700" b="1" i="0" dirty="0">
                <a:effectLst/>
                <a:latin typeface="Times New Roman" panose="02020603050405020304" pitchFamily="18" charset="0"/>
                <a:cs typeface="Times New Roman" panose="02020603050405020304" pitchFamily="18" charset="0"/>
              </a:rPr>
              <a:t>hey had faith</a:t>
            </a:r>
            <a:r>
              <a:rPr lang="en-US" sz="1700" b="0" i="0" dirty="0">
                <a:effectLst/>
                <a:latin typeface="Times New Roman" panose="02020603050405020304" pitchFamily="18" charset="0"/>
                <a:cs typeface="Times New Roman" panose="02020603050405020304" pitchFamily="18" charset="0"/>
              </a:rPr>
              <a:t>). And even when you saw it, you did not afterward change your minds and believe him (</a:t>
            </a:r>
            <a:r>
              <a:rPr lang="en-US" sz="1700" b="1" dirty="0">
                <a:latin typeface="Times New Roman" panose="02020603050405020304" pitchFamily="18" charset="0"/>
                <a:cs typeface="Times New Roman" panose="02020603050405020304" pitchFamily="18" charset="0"/>
              </a:rPr>
              <a:t>y</a:t>
            </a:r>
            <a:r>
              <a:rPr lang="en-US" sz="1700" b="1" i="0" dirty="0">
                <a:effectLst/>
                <a:latin typeface="Times New Roman" panose="02020603050405020304" pitchFamily="18" charset="0"/>
                <a:cs typeface="Times New Roman" panose="02020603050405020304" pitchFamily="18" charset="0"/>
              </a:rPr>
              <a:t>ou did not repent</a:t>
            </a:r>
            <a:r>
              <a:rPr lang="en-US" sz="1700" b="0" i="0" dirty="0">
                <a:effectLst/>
                <a:latin typeface="Times New Roman" panose="02020603050405020304" pitchFamily="18" charset="0"/>
                <a:cs typeface="Times New Roman" panose="02020603050405020304" pitchFamily="18" charset="0"/>
              </a:rPr>
              <a:t>) (Matthew 21: 28-32).</a:t>
            </a:r>
          </a:p>
          <a:p>
            <a:pPr marL="0" indent="0">
              <a:buNone/>
            </a:pPr>
            <a:endParaRPr lang="en-US" sz="1700" dirty="0">
              <a:latin typeface="Times New Roman" panose="02020603050405020304" pitchFamily="18" charset="0"/>
              <a:cs typeface="Times New Roman" panose="02020603050405020304" pitchFamily="18" charset="0"/>
            </a:endParaRPr>
          </a:p>
          <a:p>
            <a:pPr marL="0" indent="0">
              <a:buNone/>
            </a:pPr>
            <a:r>
              <a:rPr lang="en-US" sz="1700" b="1" i="0" baseline="30000" dirty="0">
                <a:effectLst/>
                <a:latin typeface="Times New Roman" panose="02020603050405020304" pitchFamily="18" charset="0"/>
                <a:cs typeface="Times New Roman" panose="02020603050405020304" pitchFamily="18" charset="0"/>
              </a:rPr>
              <a:t>11 </a:t>
            </a:r>
            <a:r>
              <a:rPr lang="en-US" sz="1700" b="0" i="0" dirty="0">
                <a:effectLst/>
                <a:latin typeface="Times New Roman" panose="02020603050405020304" pitchFamily="18" charset="0"/>
                <a:cs typeface="Times New Roman" panose="02020603050405020304" pitchFamily="18" charset="0"/>
              </a:rPr>
              <a:t>And he said, “There was a man who had two sons. </a:t>
            </a:r>
            <a:r>
              <a:rPr lang="en-US" sz="1700" b="1" i="0" baseline="30000" dirty="0">
                <a:effectLst/>
                <a:latin typeface="Times New Roman" panose="02020603050405020304" pitchFamily="18" charset="0"/>
                <a:cs typeface="Times New Roman" panose="02020603050405020304" pitchFamily="18" charset="0"/>
              </a:rPr>
              <a:t>12 </a:t>
            </a:r>
            <a:r>
              <a:rPr lang="en-US" sz="1700" b="0" i="0" dirty="0">
                <a:effectLst/>
                <a:latin typeface="Times New Roman" panose="02020603050405020304" pitchFamily="18" charset="0"/>
                <a:cs typeface="Times New Roman" panose="02020603050405020304" pitchFamily="18" charset="0"/>
              </a:rPr>
              <a:t>And the younger of them said to his father, ‘Father, give me the share of property that is coming to me (</a:t>
            </a:r>
            <a:r>
              <a:rPr lang="en-US" sz="1700" b="1" dirty="0">
                <a:latin typeface="Times New Roman" panose="02020603050405020304" pitchFamily="18" charset="0"/>
                <a:cs typeface="Times New Roman" panose="02020603050405020304" pitchFamily="18" charset="0"/>
              </a:rPr>
              <a:t>g</a:t>
            </a:r>
            <a:r>
              <a:rPr lang="en-US" sz="1700" b="1" i="0" dirty="0">
                <a:effectLst/>
                <a:latin typeface="Times New Roman" panose="02020603050405020304" pitchFamily="18" charset="0"/>
                <a:cs typeface="Times New Roman" panose="02020603050405020304" pitchFamily="18" charset="0"/>
              </a:rPr>
              <a:t>ive me what you owe me</a:t>
            </a:r>
            <a:r>
              <a:rPr lang="en-US" sz="1700" b="0" i="0" dirty="0">
                <a:effectLst/>
                <a:latin typeface="Times New Roman" panose="02020603050405020304" pitchFamily="18" charset="0"/>
                <a:cs typeface="Times New Roman" panose="02020603050405020304" pitchFamily="18" charset="0"/>
              </a:rPr>
              <a:t>).’ And he (</a:t>
            </a:r>
            <a:r>
              <a:rPr lang="en-US" sz="1700" b="1" i="0" dirty="0">
                <a:effectLst/>
                <a:latin typeface="Times New Roman" panose="02020603050405020304" pitchFamily="18" charset="0"/>
                <a:cs typeface="Times New Roman" panose="02020603050405020304" pitchFamily="18" charset="0"/>
              </a:rPr>
              <a:t>Graciously</a:t>
            </a:r>
            <a:r>
              <a:rPr lang="en-US" sz="1700" b="0" i="0" dirty="0">
                <a:effectLst/>
                <a:latin typeface="Times New Roman" panose="02020603050405020304" pitchFamily="18" charset="0"/>
                <a:cs typeface="Times New Roman" panose="02020603050405020304" pitchFamily="18" charset="0"/>
              </a:rPr>
              <a:t>) divided his property between them. </a:t>
            </a:r>
            <a:r>
              <a:rPr lang="en-US" sz="1700" b="1" i="0" baseline="30000" dirty="0">
                <a:effectLst/>
                <a:latin typeface="Times New Roman" panose="02020603050405020304" pitchFamily="18" charset="0"/>
                <a:cs typeface="Times New Roman" panose="02020603050405020304" pitchFamily="18" charset="0"/>
              </a:rPr>
              <a:t>13 </a:t>
            </a:r>
            <a:r>
              <a:rPr lang="en-US" sz="1700" b="0" i="0" dirty="0">
                <a:effectLst/>
                <a:latin typeface="Times New Roman" panose="02020603050405020304" pitchFamily="18" charset="0"/>
                <a:cs typeface="Times New Roman" panose="02020603050405020304" pitchFamily="18" charset="0"/>
              </a:rPr>
              <a:t>Not many days later, the younger son gathered all he had and took a journey into a far country (</a:t>
            </a:r>
            <a:r>
              <a:rPr lang="en-US" sz="1700" b="1" i="0" dirty="0">
                <a:effectLst/>
                <a:latin typeface="Times New Roman" panose="02020603050405020304" pitchFamily="18" charset="0"/>
                <a:cs typeface="Times New Roman" panose="02020603050405020304" pitchFamily="18" charset="0"/>
              </a:rPr>
              <a:t>He left his father’s house to live a life of debauchery</a:t>
            </a:r>
            <a:r>
              <a:rPr lang="en-US" sz="1700" b="0" i="0" dirty="0">
                <a:effectLst/>
                <a:latin typeface="Times New Roman" panose="02020603050405020304" pitchFamily="18" charset="0"/>
                <a:cs typeface="Times New Roman" panose="02020603050405020304" pitchFamily="18" charset="0"/>
              </a:rPr>
              <a:t>), and there he squandered his property in reckless living. </a:t>
            </a:r>
            <a:r>
              <a:rPr lang="en-US" sz="1700" b="1" i="0" baseline="30000" dirty="0">
                <a:effectLst/>
                <a:latin typeface="Times New Roman" panose="02020603050405020304" pitchFamily="18" charset="0"/>
                <a:cs typeface="Times New Roman" panose="02020603050405020304" pitchFamily="18" charset="0"/>
              </a:rPr>
              <a:t>14 </a:t>
            </a:r>
            <a:r>
              <a:rPr lang="en-US" sz="1700" b="0" i="0" dirty="0">
                <a:effectLst/>
                <a:latin typeface="Times New Roman" panose="02020603050405020304" pitchFamily="18" charset="0"/>
                <a:cs typeface="Times New Roman" panose="02020603050405020304" pitchFamily="18" charset="0"/>
              </a:rPr>
              <a:t>And when he had spent everything (</a:t>
            </a:r>
            <a:r>
              <a:rPr lang="en-US" sz="1700" b="1" i="0" dirty="0">
                <a:effectLst/>
                <a:latin typeface="Times New Roman" panose="02020603050405020304" pitchFamily="18" charset="0"/>
                <a:cs typeface="Times New Roman" panose="02020603050405020304" pitchFamily="18" charset="0"/>
              </a:rPr>
              <a:t>he wasted what his father had graciously given him</a:t>
            </a:r>
            <a:r>
              <a:rPr lang="en-US" sz="1700" b="0" i="0" dirty="0">
                <a:effectLst/>
                <a:latin typeface="Times New Roman" panose="02020603050405020304" pitchFamily="18" charset="0"/>
                <a:cs typeface="Times New Roman" panose="02020603050405020304" pitchFamily="18" charset="0"/>
              </a:rPr>
              <a:t>), a severe famine arose in that country, and he began to be in need (</a:t>
            </a:r>
            <a:r>
              <a:rPr lang="en-US" sz="1700" b="1" i="0" dirty="0">
                <a:effectLst/>
                <a:latin typeface="Times New Roman" panose="02020603050405020304" pitchFamily="18" charset="0"/>
                <a:cs typeface="Times New Roman" panose="02020603050405020304" pitchFamily="18" charset="0"/>
              </a:rPr>
              <a:t>He suffered as a result of his sins</a:t>
            </a:r>
            <a:r>
              <a:rPr lang="en-US" sz="1700" b="0" i="0" dirty="0">
                <a:effectLst/>
                <a:latin typeface="Times New Roman" panose="02020603050405020304" pitchFamily="18" charset="0"/>
                <a:cs typeface="Times New Roman" panose="02020603050405020304" pitchFamily="18" charset="0"/>
              </a:rPr>
              <a:t>). </a:t>
            </a:r>
            <a:r>
              <a:rPr lang="en-US" sz="1700" b="1" i="0" baseline="30000" dirty="0">
                <a:effectLst/>
                <a:latin typeface="Times New Roman" panose="02020603050405020304" pitchFamily="18" charset="0"/>
                <a:cs typeface="Times New Roman" panose="02020603050405020304" pitchFamily="18" charset="0"/>
              </a:rPr>
              <a:t>15 </a:t>
            </a:r>
            <a:r>
              <a:rPr lang="en-US" sz="1700" b="0" i="0" dirty="0">
                <a:effectLst/>
                <a:latin typeface="Times New Roman" panose="02020603050405020304" pitchFamily="18" charset="0"/>
                <a:cs typeface="Times New Roman" panose="02020603050405020304" pitchFamily="18" charset="0"/>
              </a:rPr>
              <a:t>So he went and hired himself out to one of the citizens of that country, who sent him into his fields to feed pigs (</a:t>
            </a:r>
            <a:r>
              <a:rPr lang="en-US" sz="1700" b="1" dirty="0">
                <a:latin typeface="Times New Roman" panose="02020603050405020304" pitchFamily="18" charset="0"/>
                <a:cs typeface="Times New Roman" panose="02020603050405020304" pitchFamily="18" charset="0"/>
              </a:rPr>
              <a:t>a</a:t>
            </a:r>
            <a:r>
              <a:rPr lang="en-US" sz="1700" b="1" i="0" dirty="0">
                <a:effectLst/>
                <a:latin typeface="Times New Roman" panose="02020603050405020304" pitchFamily="18" charset="0"/>
                <a:cs typeface="Times New Roman" panose="02020603050405020304" pitchFamily="18" charset="0"/>
              </a:rPr>
              <a:t> despicable duty</a:t>
            </a:r>
            <a:r>
              <a:rPr lang="en-US" sz="1700" b="0" i="0" dirty="0">
                <a:effectLst/>
                <a:latin typeface="Times New Roman" panose="02020603050405020304" pitchFamily="18" charset="0"/>
                <a:cs typeface="Times New Roman" panose="02020603050405020304" pitchFamily="18" charset="0"/>
              </a:rPr>
              <a:t>). </a:t>
            </a:r>
            <a:r>
              <a:rPr lang="en-US" sz="1700" b="1" i="0" baseline="30000" dirty="0">
                <a:effectLst/>
                <a:latin typeface="Times New Roman" panose="02020603050405020304" pitchFamily="18" charset="0"/>
                <a:cs typeface="Times New Roman" panose="02020603050405020304" pitchFamily="18" charset="0"/>
              </a:rPr>
              <a:t>16 </a:t>
            </a:r>
            <a:r>
              <a:rPr lang="en-US" sz="1700" b="0" i="0" dirty="0">
                <a:effectLst/>
                <a:latin typeface="Times New Roman" panose="02020603050405020304" pitchFamily="18" charset="0"/>
                <a:cs typeface="Times New Roman" panose="02020603050405020304" pitchFamily="18" charset="0"/>
              </a:rPr>
              <a:t>And he was longing to be fed with the pods that the pigs ate, and no one gave him anything (</a:t>
            </a:r>
            <a:r>
              <a:rPr lang="en-US" sz="1700" b="1" dirty="0">
                <a:latin typeface="Times New Roman" panose="02020603050405020304" pitchFamily="18" charset="0"/>
                <a:cs typeface="Times New Roman" panose="02020603050405020304" pitchFamily="18" charset="0"/>
              </a:rPr>
              <a:t>n</a:t>
            </a:r>
            <a:r>
              <a:rPr lang="en-US" sz="1700" b="1" i="0" dirty="0">
                <a:effectLst/>
                <a:latin typeface="Times New Roman" panose="02020603050405020304" pitchFamily="18" charset="0"/>
                <a:cs typeface="Times New Roman" panose="02020603050405020304" pitchFamily="18" charset="0"/>
              </a:rPr>
              <a:t>o one was as generous and gracious as his father</a:t>
            </a:r>
            <a:r>
              <a:rPr lang="en-US" sz="1700" b="0" i="0" dirty="0">
                <a:effectLst/>
                <a:latin typeface="Times New Roman" panose="02020603050405020304" pitchFamily="18" charset="0"/>
                <a:cs typeface="Times New Roman" panose="02020603050405020304" pitchFamily="18" charset="0"/>
              </a:rPr>
              <a:t>).</a:t>
            </a:r>
          </a:p>
          <a:p>
            <a:pPr marL="0" indent="0">
              <a:buNone/>
            </a:pPr>
            <a:endParaRPr lang="en-US" sz="1300" dirty="0">
              <a:latin typeface="Times New Roman" panose="02020603050405020304" pitchFamily="18" charset="0"/>
              <a:cs typeface="Times New Roman" panose="02020603050405020304" pitchFamily="18" charset="0"/>
            </a:endParaRPr>
          </a:p>
          <a:p>
            <a:pPr marL="0" indent="0">
              <a:buNone/>
            </a:pPr>
            <a:endParaRPr lang="en-US" sz="1300" b="0" i="0" dirty="0">
              <a:effectLst/>
              <a:latin typeface="Times New Roman" panose="02020603050405020304" pitchFamily="18" charset="0"/>
              <a:cs typeface="Times New Roman" panose="02020603050405020304" pitchFamily="18" charset="0"/>
            </a:endParaRPr>
          </a:p>
          <a:p>
            <a:pPr marL="0" indent="0">
              <a:buNone/>
            </a:pPr>
            <a:endParaRPr lang="en-US" sz="1300" dirty="0"/>
          </a:p>
        </p:txBody>
      </p:sp>
    </p:spTree>
    <p:extLst>
      <p:ext uri="{BB962C8B-B14F-4D97-AF65-F5344CB8AC3E}">
        <p14:creationId xmlns:p14="http://schemas.microsoft.com/office/powerpoint/2010/main" val="1366997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4F4DD-EB9D-4356-931F-D50E2216A20F}"/>
              </a:ext>
            </a:extLst>
          </p:cNvPr>
          <p:cNvSpPr>
            <a:spLocks noGrp="1"/>
          </p:cNvSpPr>
          <p:nvPr>
            <p:ph type="title"/>
          </p:nvPr>
        </p:nvSpPr>
        <p:spPr>
          <a:xfrm>
            <a:off x="1653363" y="365760"/>
            <a:ext cx="9367203" cy="1188720"/>
          </a:xfrm>
        </p:spPr>
        <p:txBody>
          <a:bodyPr>
            <a:normAutofit/>
          </a:bodyPr>
          <a:lstStyle/>
          <a:p>
            <a:r>
              <a:rPr lang="en-US" dirty="0"/>
              <a:t>Parable of the Two Sons cont.</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B390224-35FC-4F36-AC24-DF7823B69C3E}"/>
              </a:ext>
            </a:extLst>
          </p:cNvPr>
          <p:cNvSpPr>
            <a:spLocks noGrp="1"/>
          </p:cNvSpPr>
          <p:nvPr>
            <p:ph idx="1"/>
          </p:nvPr>
        </p:nvSpPr>
        <p:spPr>
          <a:xfrm>
            <a:off x="1653363" y="2176272"/>
            <a:ext cx="9367204" cy="4041648"/>
          </a:xfrm>
        </p:spPr>
        <p:txBody>
          <a:bodyPr anchor="t">
            <a:normAutofit lnSpcReduction="10000"/>
          </a:bodyPr>
          <a:lstStyle/>
          <a:p>
            <a:pPr marL="0" indent="0">
              <a:buNone/>
            </a:pPr>
            <a:r>
              <a:rPr lang="en-US" sz="1400" b="1" i="0" baseline="30000" dirty="0">
                <a:effectLst/>
                <a:latin typeface="Times New Roman" panose="02020603050405020304" pitchFamily="18" charset="0"/>
                <a:cs typeface="Times New Roman" panose="02020603050405020304" pitchFamily="18" charset="0"/>
              </a:rPr>
              <a:t>17 </a:t>
            </a:r>
            <a:r>
              <a:rPr lang="en-US" sz="1400" b="0" i="0" dirty="0">
                <a:effectLst/>
                <a:latin typeface="Times New Roman" panose="02020603050405020304" pitchFamily="18" charset="0"/>
                <a:cs typeface="Times New Roman" panose="02020603050405020304" pitchFamily="18" charset="0"/>
              </a:rPr>
              <a:t>“But when he came to himself (</a:t>
            </a:r>
            <a:r>
              <a:rPr lang="en-US" sz="1400" b="1" i="0" dirty="0">
                <a:effectLst/>
                <a:latin typeface="Times New Roman" panose="02020603050405020304" pitchFamily="18" charset="0"/>
                <a:cs typeface="Times New Roman" panose="02020603050405020304" pitchFamily="18" charset="0"/>
              </a:rPr>
              <a:t>He began to repent</a:t>
            </a:r>
            <a:r>
              <a:rPr lang="en-US" sz="1400" b="0" i="0" dirty="0">
                <a:effectLst/>
                <a:latin typeface="Times New Roman" panose="02020603050405020304" pitchFamily="18" charset="0"/>
                <a:cs typeface="Times New Roman" panose="02020603050405020304" pitchFamily="18" charset="0"/>
              </a:rPr>
              <a:t>), he said, ‘How many of my father's hired servants have more than enough bread, but I perish here with hunger! </a:t>
            </a:r>
            <a:r>
              <a:rPr lang="en-US" sz="1400" b="1" i="0" baseline="30000" dirty="0">
                <a:effectLst/>
                <a:latin typeface="Times New Roman" panose="02020603050405020304" pitchFamily="18" charset="0"/>
                <a:cs typeface="Times New Roman" panose="02020603050405020304" pitchFamily="18" charset="0"/>
              </a:rPr>
              <a:t>18 </a:t>
            </a:r>
            <a:r>
              <a:rPr lang="en-US" sz="1400" b="0" i="0" dirty="0">
                <a:effectLst/>
                <a:latin typeface="Times New Roman" panose="02020603050405020304" pitchFamily="18" charset="0"/>
                <a:cs typeface="Times New Roman" panose="02020603050405020304" pitchFamily="18" charset="0"/>
              </a:rPr>
              <a:t>I will arise and go to my father, and I will say to him, “Father, I have sinned against heaven and before you. </a:t>
            </a:r>
            <a:r>
              <a:rPr lang="en-US" sz="1400" b="1" i="0" baseline="30000" dirty="0">
                <a:effectLst/>
                <a:latin typeface="Times New Roman" panose="02020603050405020304" pitchFamily="18" charset="0"/>
                <a:cs typeface="Times New Roman" panose="02020603050405020304" pitchFamily="18" charset="0"/>
              </a:rPr>
              <a:t>19 </a:t>
            </a:r>
            <a:r>
              <a:rPr lang="en-US" sz="1400" b="0" i="0" dirty="0">
                <a:effectLst/>
                <a:latin typeface="Times New Roman" panose="02020603050405020304" pitchFamily="18" charset="0"/>
                <a:cs typeface="Times New Roman" panose="02020603050405020304" pitchFamily="18" charset="0"/>
              </a:rPr>
              <a:t>I am no longer worthy to be called your son. Treat me as one of your hired servants (</a:t>
            </a:r>
            <a:r>
              <a:rPr lang="en-US" sz="1400" b="1" dirty="0">
                <a:latin typeface="Times New Roman" panose="02020603050405020304" pitchFamily="18" charset="0"/>
                <a:cs typeface="Times New Roman" panose="02020603050405020304" pitchFamily="18" charset="0"/>
              </a:rPr>
              <a:t>h</a:t>
            </a:r>
            <a:r>
              <a:rPr lang="en-US" sz="1400" b="1" i="0" dirty="0">
                <a:effectLst/>
                <a:latin typeface="Times New Roman" panose="02020603050405020304" pitchFamily="18" charset="0"/>
                <a:cs typeface="Times New Roman" panose="02020603050405020304" pitchFamily="18" charset="0"/>
              </a:rPr>
              <a:t>e fully repented</a:t>
            </a:r>
            <a:r>
              <a:rPr lang="en-US" sz="1400" b="0" i="0" dirty="0">
                <a:effectLst/>
                <a:latin typeface="Times New Roman" panose="02020603050405020304" pitchFamily="18" charset="0"/>
                <a:cs typeface="Times New Roman" panose="02020603050405020304" pitchFamily="18" charset="0"/>
              </a:rPr>
              <a:t>).”’ </a:t>
            </a:r>
            <a:r>
              <a:rPr lang="en-US" sz="1400" b="1" i="0" baseline="30000" dirty="0">
                <a:effectLst/>
                <a:latin typeface="Times New Roman" panose="02020603050405020304" pitchFamily="18" charset="0"/>
                <a:cs typeface="Times New Roman" panose="02020603050405020304" pitchFamily="18" charset="0"/>
              </a:rPr>
              <a:t>20 </a:t>
            </a:r>
            <a:r>
              <a:rPr lang="en-US" sz="1400" b="0" i="0" dirty="0">
                <a:effectLst/>
                <a:latin typeface="Times New Roman" panose="02020603050405020304" pitchFamily="18" charset="0"/>
                <a:cs typeface="Times New Roman" panose="02020603050405020304" pitchFamily="18" charset="0"/>
              </a:rPr>
              <a:t>And he arose and came to his father. But while he was still a long way off, his father saw him and felt compassion, and ran and embraced him and kissed him (</a:t>
            </a:r>
            <a:r>
              <a:rPr lang="en-US" sz="1400" b="1" i="0" dirty="0">
                <a:effectLst/>
                <a:latin typeface="Times New Roman" panose="02020603050405020304" pitchFamily="18" charset="0"/>
                <a:cs typeface="Times New Roman" panose="02020603050405020304" pitchFamily="18" charset="0"/>
              </a:rPr>
              <a:t>He knew why his son had returned</a:t>
            </a:r>
            <a:r>
              <a:rPr lang="en-US" sz="1400" b="0" i="0" dirty="0">
                <a:effectLst/>
                <a:latin typeface="Times New Roman" panose="02020603050405020304" pitchFamily="18" charset="0"/>
                <a:cs typeface="Times New Roman" panose="02020603050405020304" pitchFamily="18" charset="0"/>
              </a:rPr>
              <a:t>). </a:t>
            </a:r>
            <a:r>
              <a:rPr lang="en-US" sz="1400" b="1" i="0" baseline="30000" dirty="0">
                <a:effectLst/>
                <a:latin typeface="Times New Roman" panose="02020603050405020304" pitchFamily="18" charset="0"/>
                <a:cs typeface="Times New Roman" panose="02020603050405020304" pitchFamily="18" charset="0"/>
              </a:rPr>
              <a:t>21 </a:t>
            </a:r>
            <a:r>
              <a:rPr lang="en-US" sz="1400" b="0" i="0" dirty="0">
                <a:effectLst/>
                <a:latin typeface="Times New Roman" panose="02020603050405020304" pitchFamily="18" charset="0"/>
                <a:cs typeface="Times New Roman" panose="02020603050405020304" pitchFamily="18" charset="0"/>
              </a:rPr>
              <a:t>And the son said to him, ‘Father, I have sinned against heaven and before you. I am no longer worthy to be called your son.’ </a:t>
            </a:r>
            <a:r>
              <a:rPr lang="en-US" sz="1400" b="1" i="0" baseline="30000" dirty="0">
                <a:effectLst/>
                <a:latin typeface="Times New Roman" panose="02020603050405020304" pitchFamily="18" charset="0"/>
                <a:cs typeface="Times New Roman" panose="02020603050405020304" pitchFamily="18" charset="0"/>
              </a:rPr>
              <a:t>22 </a:t>
            </a:r>
            <a:r>
              <a:rPr lang="en-US" sz="1400" b="0" i="0" dirty="0">
                <a:effectLst/>
                <a:latin typeface="Times New Roman" panose="02020603050405020304" pitchFamily="18" charset="0"/>
                <a:cs typeface="Times New Roman" panose="02020603050405020304" pitchFamily="18" charset="0"/>
              </a:rPr>
              <a:t>But the father (</a:t>
            </a:r>
            <a:r>
              <a:rPr lang="en-US" sz="1400" b="1" dirty="0">
                <a:latin typeface="Times New Roman" panose="02020603050405020304" pitchFamily="18" charset="0"/>
                <a:cs typeface="Times New Roman" panose="02020603050405020304" pitchFamily="18" charset="0"/>
              </a:rPr>
              <a:t>w</a:t>
            </a:r>
            <a:r>
              <a:rPr lang="en-US" sz="1400" b="1" i="0" dirty="0">
                <a:effectLst/>
                <a:latin typeface="Times New Roman" panose="02020603050405020304" pitchFamily="18" charset="0"/>
                <a:cs typeface="Times New Roman" panose="02020603050405020304" pitchFamily="18" charset="0"/>
              </a:rPr>
              <a:t>ho had already forgiven him</a:t>
            </a:r>
            <a:r>
              <a:rPr lang="en-US" sz="1400" b="0" i="0" dirty="0">
                <a:effectLst/>
                <a:latin typeface="Times New Roman" panose="02020603050405020304" pitchFamily="18" charset="0"/>
                <a:cs typeface="Times New Roman" panose="02020603050405020304" pitchFamily="18" charset="0"/>
              </a:rPr>
              <a:t>) said to his servants, ‘Bring quickly the best robe, and put it on him, and put a ring on his hand, and shoes on his feet. </a:t>
            </a:r>
            <a:r>
              <a:rPr lang="en-US" sz="1400" b="1" i="0" baseline="30000" dirty="0">
                <a:effectLst/>
                <a:latin typeface="Times New Roman" panose="02020603050405020304" pitchFamily="18" charset="0"/>
                <a:cs typeface="Times New Roman" panose="02020603050405020304" pitchFamily="18" charset="0"/>
              </a:rPr>
              <a:t>23 </a:t>
            </a:r>
            <a:r>
              <a:rPr lang="en-US" sz="1400" b="0" i="0" dirty="0">
                <a:effectLst/>
                <a:latin typeface="Times New Roman" panose="02020603050405020304" pitchFamily="18" charset="0"/>
                <a:cs typeface="Times New Roman" panose="02020603050405020304" pitchFamily="18" charset="0"/>
              </a:rPr>
              <a:t>And bring the fattened calf and kill it, and let us eat and celebrate. </a:t>
            </a:r>
            <a:r>
              <a:rPr lang="en-US" sz="1400" b="1" i="0" baseline="30000" dirty="0">
                <a:effectLst/>
                <a:latin typeface="Times New Roman" panose="02020603050405020304" pitchFamily="18" charset="0"/>
                <a:cs typeface="Times New Roman" panose="02020603050405020304" pitchFamily="18" charset="0"/>
              </a:rPr>
              <a:t>24 </a:t>
            </a:r>
            <a:r>
              <a:rPr lang="en-US" sz="1400" b="0" i="0" dirty="0">
                <a:effectLst/>
                <a:latin typeface="Times New Roman" panose="02020603050405020304" pitchFamily="18" charset="0"/>
                <a:cs typeface="Times New Roman" panose="02020603050405020304" pitchFamily="18" charset="0"/>
              </a:rPr>
              <a:t>For this my son was dead (</a:t>
            </a:r>
            <a:r>
              <a:rPr lang="en-US" sz="1400" b="1" i="0" dirty="0">
                <a:effectLst/>
                <a:latin typeface="Times New Roman" panose="02020603050405020304" pitchFamily="18" charset="0"/>
                <a:cs typeface="Times New Roman" panose="02020603050405020304" pitchFamily="18" charset="0"/>
              </a:rPr>
              <a:t>in his sins</a:t>
            </a:r>
            <a:r>
              <a:rPr lang="en-US" sz="1400" b="0" i="0" dirty="0">
                <a:effectLst/>
                <a:latin typeface="Times New Roman" panose="02020603050405020304" pitchFamily="18" charset="0"/>
                <a:cs typeface="Times New Roman" panose="02020603050405020304" pitchFamily="18" charset="0"/>
              </a:rPr>
              <a:t>), and is alive again (</a:t>
            </a:r>
            <a:r>
              <a:rPr lang="en-US" sz="1400" b="1" i="0" dirty="0">
                <a:effectLst/>
                <a:latin typeface="Times New Roman" panose="02020603050405020304" pitchFamily="18" charset="0"/>
                <a:cs typeface="Times New Roman" panose="02020603050405020304" pitchFamily="18" charset="0"/>
              </a:rPr>
              <a:t>in repentant faith</a:t>
            </a:r>
            <a:r>
              <a:rPr lang="en-US" sz="1400" b="0" i="0" dirty="0">
                <a:effectLst/>
                <a:latin typeface="Times New Roman" panose="02020603050405020304" pitchFamily="18" charset="0"/>
                <a:cs typeface="Times New Roman" panose="02020603050405020304" pitchFamily="18" charset="0"/>
              </a:rPr>
              <a:t>); he was lost (</a:t>
            </a:r>
            <a:r>
              <a:rPr lang="en-US" sz="1400" b="1" i="0" dirty="0">
                <a:effectLst/>
                <a:latin typeface="Times New Roman" panose="02020603050405020304" pitchFamily="18" charset="0"/>
                <a:cs typeface="Times New Roman" panose="02020603050405020304" pitchFamily="18" charset="0"/>
              </a:rPr>
              <a:t>in debauchery</a:t>
            </a:r>
            <a:r>
              <a:rPr lang="en-US" sz="1400" b="0" i="0" dirty="0">
                <a:effectLst/>
                <a:latin typeface="Times New Roman" panose="02020603050405020304" pitchFamily="18" charset="0"/>
                <a:cs typeface="Times New Roman" panose="02020603050405020304" pitchFamily="18" charset="0"/>
              </a:rPr>
              <a:t>), and is found (</a:t>
            </a:r>
            <a:r>
              <a:rPr lang="en-US" sz="1400" b="1" i="0" dirty="0">
                <a:effectLst/>
                <a:latin typeface="Times New Roman" panose="02020603050405020304" pitchFamily="18" charset="0"/>
                <a:cs typeface="Times New Roman" panose="02020603050405020304" pitchFamily="18" charset="0"/>
              </a:rPr>
              <a:t>in righteousness</a:t>
            </a:r>
            <a:r>
              <a:rPr lang="en-US" sz="1400" b="0" i="0" dirty="0">
                <a:effectLst/>
                <a:latin typeface="Times New Roman" panose="02020603050405020304" pitchFamily="18" charset="0"/>
                <a:cs typeface="Times New Roman" panose="02020603050405020304" pitchFamily="18" charset="0"/>
              </a:rPr>
              <a:t>).’ And they began to celebrate.</a:t>
            </a:r>
          </a:p>
          <a:p>
            <a:pPr marL="0" indent="0">
              <a:buNone/>
            </a:pPr>
            <a:r>
              <a:rPr lang="en-US" sz="1400" b="1" i="0" baseline="30000" dirty="0">
                <a:effectLst/>
                <a:latin typeface="Times New Roman" panose="02020603050405020304" pitchFamily="18" charset="0"/>
                <a:cs typeface="Times New Roman" panose="02020603050405020304" pitchFamily="18" charset="0"/>
              </a:rPr>
              <a:t>25 </a:t>
            </a:r>
            <a:r>
              <a:rPr lang="en-US" sz="1400" b="0" i="0" dirty="0">
                <a:effectLst/>
                <a:latin typeface="Times New Roman" panose="02020603050405020304" pitchFamily="18" charset="0"/>
                <a:cs typeface="Times New Roman" panose="02020603050405020304" pitchFamily="18" charset="0"/>
              </a:rPr>
              <a:t>“Now his older son was in the field, and as he came and drew near to the house, he heard music and dancing. </a:t>
            </a:r>
            <a:r>
              <a:rPr lang="en-US" sz="1400" b="1" i="0" baseline="30000" dirty="0">
                <a:effectLst/>
                <a:latin typeface="Times New Roman" panose="02020603050405020304" pitchFamily="18" charset="0"/>
                <a:cs typeface="Times New Roman" panose="02020603050405020304" pitchFamily="18" charset="0"/>
              </a:rPr>
              <a:t>26 </a:t>
            </a:r>
            <a:r>
              <a:rPr lang="en-US" sz="1400" b="0" i="0" dirty="0">
                <a:effectLst/>
                <a:latin typeface="Times New Roman" panose="02020603050405020304" pitchFamily="18" charset="0"/>
                <a:cs typeface="Times New Roman" panose="02020603050405020304" pitchFamily="18" charset="0"/>
              </a:rPr>
              <a:t>And he called one of the servants and asked what these things meant. </a:t>
            </a:r>
            <a:r>
              <a:rPr lang="en-US" sz="1400" b="1" i="0" baseline="30000" dirty="0">
                <a:effectLst/>
                <a:latin typeface="Times New Roman" panose="02020603050405020304" pitchFamily="18" charset="0"/>
                <a:cs typeface="Times New Roman" panose="02020603050405020304" pitchFamily="18" charset="0"/>
              </a:rPr>
              <a:t>27 </a:t>
            </a:r>
            <a:r>
              <a:rPr lang="en-US" sz="1400" b="0" i="0" dirty="0">
                <a:effectLst/>
                <a:latin typeface="Times New Roman" panose="02020603050405020304" pitchFamily="18" charset="0"/>
                <a:cs typeface="Times New Roman" panose="02020603050405020304" pitchFamily="18" charset="0"/>
              </a:rPr>
              <a:t>And he said to him, ‘Your brother has come, and your father has killed the fattened calf, because he has received him back safe and sound.’ </a:t>
            </a:r>
            <a:r>
              <a:rPr lang="en-US" sz="1400" b="1" i="0" baseline="30000" dirty="0">
                <a:effectLst/>
                <a:latin typeface="Times New Roman" panose="02020603050405020304" pitchFamily="18" charset="0"/>
                <a:cs typeface="Times New Roman" panose="02020603050405020304" pitchFamily="18" charset="0"/>
              </a:rPr>
              <a:t>28 </a:t>
            </a:r>
            <a:r>
              <a:rPr lang="en-US" sz="1400" b="0" i="0" dirty="0">
                <a:effectLst/>
                <a:latin typeface="Times New Roman" panose="02020603050405020304" pitchFamily="18" charset="0"/>
                <a:cs typeface="Times New Roman" panose="02020603050405020304" pitchFamily="18" charset="0"/>
              </a:rPr>
              <a:t>But he was angry and refused to go in (</a:t>
            </a:r>
            <a:r>
              <a:rPr lang="en-US" sz="1400" b="1" i="0" dirty="0">
                <a:effectLst/>
                <a:latin typeface="Times New Roman" panose="02020603050405020304" pitchFamily="18" charset="0"/>
                <a:cs typeface="Times New Roman" panose="02020603050405020304" pitchFamily="18" charset="0"/>
              </a:rPr>
              <a:t>his heart was hardened by jealousy</a:t>
            </a:r>
            <a:r>
              <a:rPr lang="en-US" sz="1400" b="0" i="0" dirty="0">
                <a:effectLst/>
                <a:latin typeface="Times New Roman" panose="02020603050405020304" pitchFamily="18" charset="0"/>
                <a:cs typeface="Times New Roman" panose="02020603050405020304" pitchFamily="18" charset="0"/>
              </a:rPr>
              <a:t>). His father came out and entreated him, </a:t>
            </a:r>
            <a:r>
              <a:rPr lang="en-US" sz="1400" b="1" i="0" baseline="30000" dirty="0">
                <a:effectLst/>
                <a:latin typeface="Times New Roman" panose="02020603050405020304" pitchFamily="18" charset="0"/>
                <a:cs typeface="Times New Roman" panose="02020603050405020304" pitchFamily="18" charset="0"/>
              </a:rPr>
              <a:t>29 </a:t>
            </a:r>
            <a:r>
              <a:rPr lang="en-US" sz="1400" b="0" i="0" dirty="0">
                <a:effectLst/>
                <a:latin typeface="Times New Roman" panose="02020603050405020304" pitchFamily="18" charset="0"/>
                <a:cs typeface="Times New Roman" panose="02020603050405020304" pitchFamily="18" charset="0"/>
              </a:rPr>
              <a:t>but he answered his father, ‘Look, these many years I have served you, and I never disobeyed your command, yet you never gave me a young goat, that I might celebrate with my friends. </a:t>
            </a:r>
            <a:r>
              <a:rPr lang="en-US" sz="1400" b="1" i="0" baseline="30000" dirty="0">
                <a:effectLst/>
                <a:latin typeface="Times New Roman" panose="02020603050405020304" pitchFamily="18" charset="0"/>
                <a:cs typeface="Times New Roman" panose="02020603050405020304" pitchFamily="18" charset="0"/>
              </a:rPr>
              <a:t>30 </a:t>
            </a:r>
            <a:r>
              <a:rPr lang="en-US" sz="1400" b="0" i="0" dirty="0">
                <a:effectLst/>
                <a:latin typeface="Times New Roman" panose="02020603050405020304" pitchFamily="18" charset="0"/>
                <a:cs typeface="Times New Roman" panose="02020603050405020304" pitchFamily="18" charset="0"/>
              </a:rPr>
              <a:t>But when this son of yours came, who has devoured your property with prostitutes, you killed the fattened calf for him!’ </a:t>
            </a:r>
            <a:r>
              <a:rPr lang="en-US" sz="1400" b="1" i="0" baseline="30000" dirty="0">
                <a:effectLst/>
                <a:latin typeface="Times New Roman" panose="02020603050405020304" pitchFamily="18" charset="0"/>
                <a:cs typeface="Times New Roman" panose="02020603050405020304" pitchFamily="18" charset="0"/>
              </a:rPr>
              <a:t>31 </a:t>
            </a:r>
            <a:r>
              <a:rPr lang="en-US" sz="1400" b="0" i="0" dirty="0">
                <a:effectLst/>
                <a:latin typeface="Times New Roman" panose="02020603050405020304" pitchFamily="18" charset="0"/>
                <a:cs typeface="Times New Roman" panose="02020603050405020304" pitchFamily="18" charset="0"/>
              </a:rPr>
              <a:t>And he said to him, ‘Son, you are always with me, and all that is mine is yours. </a:t>
            </a:r>
            <a:r>
              <a:rPr lang="en-US" sz="1400" b="1" i="0" baseline="30000" dirty="0">
                <a:effectLst/>
                <a:latin typeface="Times New Roman" panose="02020603050405020304" pitchFamily="18" charset="0"/>
                <a:cs typeface="Times New Roman" panose="02020603050405020304" pitchFamily="18" charset="0"/>
              </a:rPr>
              <a:t>32 </a:t>
            </a:r>
            <a:r>
              <a:rPr lang="en-US" sz="1400" b="0" i="0" dirty="0">
                <a:effectLst/>
                <a:latin typeface="Times New Roman" panose="02020603050405020304" pitchFamily="18" charset="0"/>
                <a:cs typeface="Times New Roman" panose="02020603050405020304" pitchFamily="18" charset="0"/>
              </a:rPr>
              <a:t>It was fitting to celebrate and be glad, for this your brother was dead, and is alive; he was lost, and is found (Luke 15: 11-32).’”</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b="1" i="0" dirty="0">
                <a:effectLst/>
                <a:latin typeface="Times New Roman" panose="02020603050405020304" pitchFamily="18" charset="0"/>
                <a:cs typeface="Times New Roman" panose="02020603050405020304" pitchFamily="18" charset="0"/>
              </a:rPr>
              <a:t>Meaning: We are saved by the mercy of God through repentance, not our works</a:t>
            </a:r>
          </a:p>
          <a:p>
            <a:pPr marL="0" indent="0">
              <a:buNone/>
            </a:pPr>
            <a:endParaRPr lang="en-US" sz="1300" dirty="0"/>
          </a:p>
        </p:txBody>
      </p:sp>
    </p:spTree>
    <p:extLst>
      <p:ext uri="{BB962C8B-B14F-4D97-AF65-F5344CB8AC3E}">
        <p14:creationId xmlns:p14="http://schemas.microsoft.com/office/powerpoint/2010/main" val="2708788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5E9AD-E235-4514-8691-C04546DF1CAC}"/>
              </a:ext>
            </a:extLst>
          </p:cNvPr>
          <p:cNvSpPr>
            <a:spLocks noGrp="1"/>
          </p:cNvSpPr>
          <p:nvPr>
            <p:ph type="title"/>
          </p:nvPr>
        </p:nvSpPr>
        <p:spPr>
          <a:xfrm>
            <a:off x="1653363" y="365760"/>
            <a:ext cx="9367203" cy="1188720"/>
          </a:xfrm>
        </p:spPr>
        <p:txBody>
          <a:bodyPr>
            <a:normAutofit/>
          </a:bodyPr>
          <a:lstStyle/>
          <a:p>
            <a:r>
              <a:rPr lang="en-US" dirty="0"/>
              <a:t>The Parable of the Tenants</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174893A-BFAB-48E0-868D-9D04E3258828}"/>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33 </a:t>
            </a:r>
            <a:r>
              <a:rPr lang="en-US" sz="1600" b="0" i="0" dirty="0">
                <a:effectLst/>
                <a:latin typeface="Times New Roman" panose="02020603050405020304" pitchFamily="18" charset="0"/>
                <a:cs typeface="Times New Roman" panose="02020603050405020304" pitchFamily="18" charset="0"/>
              </a:rPr>
              <a:t>“Hear another parable. There was a master of a house (</a:t>
            </a:r>
            <a:r>
              <a:rPr lang="en-US" sz="1600" b="1" i="0" dirty="0">
                <a:effectLst/>
                <a:latin typeface="Times New Roman" panose="02020603050405020304" pitchFamily="18" charset="0"/>
                <a:cs typeface="Times New Roman" panose="02020603050405020304" pitchFamily="18" charset="0"/>
              </a:rPr>
              <a:t>God</a:t>
            </a:r>
            <a:r>
              <a:rPr lang="en-US" sz="1600" b="0" i="0" dirty="0">
                <a:effectLst/>
                <a:latin typeface="Times New Roman" panose="02020603050405020304" pitchFamily="18" charset="0"/>
                <a:cs typeface="Times New Roman" panose="02020603050405020304" pitchFamily="18" charset="0"/>
              </a:rPr>
              <a:t>) who planted a vineyard and put a fence around it and dug a winepress in it and built a tower and leased it to tenants, and went into another country (</a:t>
            </a:r>
            <a:r>
              <a:rPr lang="en-US" sz="1600" b="1" i="0" dirty="0">
                <a:effectLst/>
                <a:latin typeface="Times New Roman" panose="02020603050405020304" pitchFamily="18" charset="0"/>
                <a:cs typeface="Times New Roman" panose="02020603050405020304" pitchFamily="18" charset="0"/>
              </a:rPr>
              <a:t>returned to heaven</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34 </a:t>
            </a:r>
            <a:r>
              <a:rPr lang="en-US" sz="1600" b="0" i="0" dirty="0">
                <a:effectLst/>
                <a:latin typeface="Times New Roman" panose="02020603050405020304" pitchFamily="18" charset="0"/>
                <a:cs typeface="Times New Roman" panose="02020603050405020304" pitchFamily="18" charset="0"/>
              </a:rPr>
              <a:t>When the season for fruit drew near, he sent his servants (</a:t>
            </a:r>
            <a:r>
              <a:rPr lang="en-US" sz="1600" b="1" i="0" dirty="0">
                <a:effectLst/>
                <a:latin typeface="Times New Roman" panose="02020603050405020304" pitchFamily="18" charset="0"/>
                <a:cs typeface="Times New Roman" panose="02020603050405020304" pitchFamily="18" charset="0"/>
              </a:rPr>
              <a:t>The Prophets</a:t>
            </a:r>
            <a:r>
              <a:rPr lang="en-US" sz="1600" b="0" i="0" dirty="0">
                <a:effectLst/>
                <a:latin typeface="Times New Roman" panose="02020603050405020304" pitchFamily="18" charset="0"/>
                <a:cs typeface="Times New Roman" panose="02020603050405020304" pitchFamily="18" charset="0"/>
              </a:rPr>
              <a:t>) to the tenants (</a:t>
            </a:r>
            <a:r>
              <a:rPr lang="en-US" sz="1600" b="1" i="0" dirty="0">
                <a:effectLst/>
                <a:latin typeface="Times New Roman" panose="02020603050405020304" pitchFamily="18" charset="0"/>
                <a:cs typeface="Times New Roman" panose="02020603050405020304" pitchFamily="18" charset="0"/>
              </a:rPr>
              <a:t>The Jews/Nation of Israel) </a:t>
            </a:r>
            <a:r>
              <a:rPr lang="en-US" sz="1600" b="0" i="0" dirty="0">
                <a:effectLst/>
                <a:latin typeface="Times New Roman" panose="02020603050405020304" pitchFamily="18" charset="0"/>
                <a:cs typeface="Times New Roman" panose="02020603050405020304" pitchFamily="18" charset="0"/>
              </a:rPr>
              <a:t>to get his fruit. </a:t>
            </a:r>
            <a:r>
              <a:rPr lang="en-US" sz="1600" b="1" i="0" baseline="30000" dirty="0">
                <a:effectLst/>
                <a:latin typeface="Times New Roman" panose="02020603050405020304" pitchFamily="18" charset="0"/>
                <a:cs typeface="Times New Roman" panose="02020603050405020304" pitchFamily="18" charset="0"/>
              </a:rPr>
              <a:t>35 </a:t>
            </a:r>
            <a:r>
              <a:rPr lang="en-US" sz="1600" b="0" i="0" dirty="0">
                <a:effectLst/>
                <a:latin typeface="Times New Roman" panose="02020603050405020304" pitchFamily="18" charset="0"/>
                <a:cs typeface="Times New Roman" panose="02020603050405020304" pitchFamily="18" charset="0"/>
              </a:rPr>
              <a:t>And the tenants took his servants and beat one, killed another, and stoned another. </a:t>
            </a:r>
            <a:r>
              <a:rPr lang="en-US" sz="1600" b="1" i="0" baseline="30000" dirty="0">
                <a:effectLst/>
                <a:latin typeface="Times New Roman" panose="02020603050405020304" pitchFamily="18" charset="0"/>
                <a:cs typeface="Times New Roman" panose="02020603050405020304" pitchFamily="18" charset="0"/>
              </a:rPr>
              <a:t>36 </a:t>
            </a:r>
            <a:r>
              <a:rPr lang="en-US" sz="1600" b="0" i="0" dirty="0">
                <a:effectLst/>
                <a:latin typeface="Times New Roman" panose="02020603050405020304" pitchFamily="18" charset="0"/>
                <a:cs typeface="Times New Roman" panose="02020603050405020304" pitchFamily="18" charset="0"/>
              </a:rPr>
              <a:t>Again he sent other servants, more than the first. And they did the same to them. </a:t>
            </a:r>
            <a:r>
              <a:rPr lang="en-US" sz="1600" b="1" i="0" baseline="30000" dirty="0">
                <a:effectLst/>
                <a:latin typeface="Times New Roman" panose="02020603050405020304" pitchFamily="18" charset="0"/>
                <a:cs typeface="Times New Roman" panose="02020603050405020304" pitchFamily="18" charset="0"/>
              </a:rPr>
              <a:t>37 </a:t>
            </a:r>
            <a:r>
              <a:rPr lang="en-US" sz="1600" b="0" i="0" dirty="0">
                <a:effectLst/>
                <a:latin typeface="Times New Roman" panose="02020603050405020304" pitchFamily="18" charset="0"/>
                <a:cs typeface="Times New Roman" panose="02020603050405020304" pitchFamily="18" charset="0"/>
              </a:rPr>
              <a:t>Finally he sent his son (</a:t>
            </a:r>
            <a:r>
              <a:rPr lang="en-US" sz="1600" b="1" i="0" dirty="0">
                <a:effectLst/>
                <a:latin typeface="Times New Roman" panose="02020603050405020304" pitchFamily="18" charset="0"/>
                <a:cs typeface="Times New Roman" panose="02020603050405020304" pitchFamily="18" charset="0"/>
              </a:rPr>
              <a:t>Jesus</a:t>
            </a:r>
            <a:r>
              <a:rPr lang="en-US" sz="1600" b="0" i="0" dirty="0">
                <a:effectLst/>
                <a:latin typeface="Times New Roman" panose="02020603050405020304" pitchFamily="18" charset="0"/>
                <a:cs typeface="Times New Roman" panose="02020603050405020304" pitchFamily="18" charset="0"/>
              </a:rPr>
              <a:t>) to them, saying, ‘They will respect my son.’ </a:t>
            </a:r>
            <a:r>
              <a:rPr lang="en-US" sz="1600" b="1" i="0" baseline="30000" dirty="0">
                <a:effectLst/>
                <a:latin typeface="Times New Roman" panose="02020603050405020304" pitchFamily="18" charset="0"/>
                <a:cs typeface="Times New Roman" panose="02020603050405020304" pitchFamily="18" charset="0"/>
              </a:rPr>
              <a:t>38 </a:t>
            </a:r>
            <a:r>
              <a:rPr lang="en-US" sz="1600" b="0" i="0" dirty="0">
                <a:effectLst/>
                <a:latin typeface="Times New Roman" panose="02020603050405020304" pitchFamily="18" charset="0"/>
                <a:cs typeface="Times New Roman" panose="02020603050405020304" pitchFamily="18" charset="0"/>
              </a:rPr>
              <a:t>But when the tenants saw the son, they said to themselves, ‘This is the heir. Come, let us kill him and have his inheritance.’ </a:t>
            </a:r>
            <a:r>
              <a:rPr lang="en-US" sz="1600" b="1" i="0" baseline="30000" dirty="0">
                <a:effectLst/>
                <a:latin typeface="Times New Roman" panose="02020603050405020304" pitchFamily="18" charset="0"/>
                <a:cs typeface="Times New Roman" panose="02020603050405020304" pitchFamily="18" charset="0"/>
              </a:rPr>
              <a:t>39 </a:t>
            </a:r>
            <a:r>
              <a:rPr lang="en-US" sz="1600" b="0" i="0" dirty="0">
                <a:effectLst/>
                <a:latin typeface="Times New Roman" panose="02020603050405020304" pitchFamily="18" charset="0"/>
                <a:cs typeface="Times New Roman" panose="02020603050405020304" pitchFamily="18" charset="0"/>
              </a:rPr>
              <a:t>And they took him and threw him out of the vineyard and killed him. </a:t>
            </a:r>
            <a:r>
              <a:rPr lang="en-US" sz="1600" b="1" i="0" baseline="30000" dirty="0">
                <a:effectLst/>
                <a:latin typeface="Times New Roman" panose="02020603050405020304" pitchFamily="18" charset="0"/>
                <a:cs typeface="Times New Roman" panose="02020603050405020304" pitchFamily="18" charset="0"/>
              </a:rPr>
              <a:t>40 </a:t>
            </a:r>
            <a:r>
              <a:rPr lang="en-US" sz="1600" b="0" i="0" dirty="0">
                <a:effectLst/>
                <a:latin typeface="Times New Roman" panose="02020603050405020304" pitchFamily="18" charset="0"/>
                <a:cs typeface="Times New Roman" panose="02020603050405020304" pitchFamily="18" charset="0"/>
              </a:rPr>
              <a:t>When therefore the owner of the vineyard comes, what will he do to those tenants?  When therefore the owner of the vineyard comes, what will he do to those tenants?” </a:t>
            </a:r>
            <a:r>
              <a:rPr lang="en-US" sz="1600" b="1" i="0" baseline="30000" dirty="0">
                <a:effectLst/>
                <a:latin typeface="Times New Roman" panose="02020603050405020304" pitchFamily="18" charset="0"/>
                <a:cs typeface="Times New Roman" panose="02020603050405020304" pitchFamily="18" charset="0"/>
              </a:rPr>
              <a:t>41 </a:t>
            </a:r>
            <a:r>
              <a:rPr lang="en-US" sz="1600" b="0" i="0" dirty="0">
                <a:effectLst/>
                <a:latin typeface="Times New Roman" panose="02020603050405020304" pitchFamily="18" charset="0"/>
                <a:cs typeface="Times New Roman" panose="02020603050405020304" pitchFamily="18" charset="0"/>
              </a:rPr>
              <a:t>They said to him, “He will put those wretches to a miserable death (</a:t>
            </a:r>
            <a:r>
              <a:rPr lang="en-US" sz="1600" b="1" dirty="0">
                <a:latin typeface="Times New Roman" panose="02020603050405020304" pitchFamily="18" charset="0"/>
                <a:cs typeface="Times New Roman" panose="02020603050405020304" pitchFamily="18" charset="0"/>
              </a:rPr>
              <a:t>In A.D. 70</a:t>
            </a:r>
            <a:r>
              <a:rPr lang="en-US" sz="1600" dirty="0">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and let out the vineyard to other tenants (</a:t>
            </a:r>
            <a:r>
              <a:rPr lang="en-US" sz="1600" b="1" i="0" dirty="0">
                <a:effectLst/>
                <a:latin typeface="Times New Roman" panose="02020603050405020304" pitchFamily="18" charset="0"/>
                <a:cs typeface="Times New Roman" panose="02020603050405020304" pitchFamily="18" charset="0"/>
              </a:rPr>
              <a:t>The Gentiles</a:t>
            </a:r>
            <a:r>
              <a:rPr lang="en-US" sz="1600" b="0" i="0" dirty="0">
                <a:effectLst/>
                <a:latin typeface="Times New Roman" panose="02020603050405020304" pitchFamily="18" charset="0"/>
                <a:cs typeface="Times New Roman" panose="02020603050405020304" pitchFamily="18" charset="0"/>
              </a:rPr>
              <a:t>) who will give him the fruits in their seasons (</a:t>
            </a:r>
            <a:r>
              <a:rPr lang="en-US" sz="1600" b="1" dirty="0">
                <a:latin typeface="Times New Roman" panose="02020603050405020304" pitchFamily="18" charset="0"/>
                <a:cs typeface="Times New Roman" panose="02020603050405020304" pitchFamily="18" charset="0"/>
              </a:rPr>
              <a:t>t</a:t>
            </a:r>
            <a:r>
              <a:rPr lang="en-US" sz="1600" b="1" i="0" dirty="0">
                <a:effectLst/>
                <a:latin typeface="Times New Roman" panose="02020603050405020304" pitchFamily="18" charset="0"/>
                <a:cs typeface="Times New Roman" panose="02020603050405020304" pitchFamily="18" charset="0"/>
              </a:rPr>
              <a:t>hrough the Church</a:t>
            </a:r>
            <a:r>
              <a:rPr lang="en-US" sz="1600" b="0" i="0" dirty="0">
                <a:effectLst/>
                <a:latin typeface="Times New Roman" panose="02020603050405020304" pitchFamily="18" charset="0"/>
                <a:cs typeface="Times New Roman" panose="02020603050405020304" pitchFamily="18" charset="0"/>
              </a:rPr>
              <a:t>) (Matthew 21: 33-41).</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That the nation of Israel will be punished but the church, composed of Jews and Gentiles, will inherit the kingdom of heaven</a:t>
            </a:r>
          </a:p>
        </p:txBody>
      </p:sp>
    </p:spTree>
    <p:extLst>
      <p:ext uri="{BB962C8B-B14F-4D97-AF65-F5344CB8AC3E}">
        <p14:creationId xmlns:p14="http://schemas.microsoft.com/office/powerpoint/2010/main" val="11066874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4B200-49FB-4935-88AA-0B729D35EC3C}"/>
              </a:ext>
            </a:extLst>
          </p:cNvPr>
          <p:cNvSpPr>
            <a:spLocks noGrp="1"/>
          </p:cNvSpPr>
          <p:nvPr>
            <p:ph type="title"/>
          </p:nvPr>
        </p:nvSpPr>
        <p:spPr>
          <a:xfrm>
            <a:off x="1653363" y="365760"/>
            <a:ext cx="9367203" cy="1188720"/>
          </a:xfrm>
        </p:spPr>
        <p:txBody>
          <a:bodyPr>
            <a:normAutofit/>
          </a:bodyPr>
          <a:lstStyle/>
          <a:p>
            <a:r>
              <a:rPr lang="en-US" dirty="0"/>
              <a:t>Parable of the Wedding Banquet</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3B537A6-840D-47F7-99B7-1C30AA46AB77}"/>
              </a:ext>
            </a:extLst>
          </p:cNvPr>
          <p:cNvSpPr>
            <a:spLocks noGrp="1"/>
          </p:cNvSpPr>
          <p:nvPr>
            <p:ph idx="1"/>
          </p:nvPr>
        </p:nvSpPr>
        <p:spPr>
          <a:xfrm>
            <a:off x="1653363" y="2176272"/>
            <a:ext cx="9367204" cy="4041648"/>
          </a:xfrm>
        </p:spPr>
        <p:txBody>
          <a:bodyPr anchor="t">
            <a:normAutofit/>
          </a:bodyPr>
          <a:lstStyle/>
          <a:p>
            <a:pPr marL="0" indent="0">
              <a:buNone/>
            </a:pPr>
            <a:r>
              <a:rPr lang="en-US" sz="1600" b="1" i="0" dirty="0">
                <a:effectLst/>
                <a:latin typeface="Times New Roman" panose="02020603050405020304" pitchFamily="18" charset="0"/>
                <a:cs typeface="Times New Roman" panose="02020603050405020304" pitchFamily="18" charset="0"/>
              </a:rPr>
              <a:t>22 </a:t>
            </a:r>
            <a:r>
              <a:rPr lang="en-US" sz="1600" b="0" i="0" dirty="0">
                <a:effectLst/>
                <a:latin typeface="Times New Roman" panose="02020603050405020304" pitchFamily="18" charset="0"/>
                <a:cs typeface="Times New Roman" panose="02020603050405020304" pitchFamily="18" charset="0"/>
              </a:rPr>
              <a:t>And again Jesus spoke to them in parables, saying, </a:t>
            </a:r>
            <a:r>
              <a:rPr lang="en-US" sz="1600" b="1" i="0" baseline="30000" dirty="0">
                <a:effectLst/>
                <a:latin typeface="Times New Roman" panose="02020603050405020304" pitchFamily="18" charset="0"/>
                <a:cs typeface="Times New Roman" panose="02020603050405020304" pitchFamily="18" charset="0"/>
              </a:rPr>
              <a:t>2 </a:t>
            </a:r>
            <a:r>
              <a:rPr lang="en-US" sz="1600" b="0" i="0" dirty="0">
                <a:effectLst/>
                <a:latin typeface="Times New Roman" panose="02020603050405020304" pitchFamily="18" charset="0"/>
                <a:cs typeface="Times New Roman" panose="02020603050405020304" pitchFamily="18" charset="0"/>
              </a:rPr>
              <a:t>“The kingdom of heaven may be compared to a king (</a:t>
            </a:r>
            <a:r>
              <a:rPr lang="en-US" sz="1600" b="1" i="0" dirty="0">
                <a:effectLst/>
                <a:latin typeface="Times New Roman" panose="02020603050405020304" pitchFamily="18" charset="0"/>
                <a:cs typeface="Times New Roman" panose="02020603050405020304" pitchFamily="18" charset="0"/>
              </a:rPr>
              <a:t>God</a:t>
            </a:r>
            <a:r>
              <a:rPr lang="en-US" sz="1600" b="0" i="0" dirty="0">
                <a:effectLst/>
                <a:latin typeface="Times New Roman" panose="02020603050405020304" pitchFamily="18" charset="0"/>
                <a:cs typeface="Times New Roman" panose="02020603050405020304" pitchFamily="18" charset="0"/>
              </a:rPr>
              <a:t>) who gave a wedding feast for his son (</a:t>
            </a:r>
            <a:r>
              <a:rPr lang="en-US" sz="1600" b="1" i="0" dirty="0">
                <a:effectLst/>
                <a:latin typeface="Times New Roman" panose="02020603050405020304" pitchFamily="18" charset="0"/>
                <a:cs typeface="Times New Roman" panose="02020603050405020304" pitchFamily="18" charset="0"/>
              </a:rPr>
              <a:t>Jesus</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3 </a:t>
            </a:r>
            <a:r>
              <a:rPr lang="en-US" sz="1600" b="0" i="0" dirty="0">
                <a:effectLst/>
                <a:latin typeface="Times New Roman" panose="02020603050405020304" pitchFamily="18" charset="0"/>
                <a:cs typeface="Times New Roman" panose="02020603050405020304" pitchFamily="18" charset="0"/>
              </a:rPr>
              <a:t>and sent his servants (</a:t>
            </a:r>
            <a:r>
              <a:rPr lang="en-US" sz="1600" b="1" dirty="0">
                <a:latin typeface="Times New Roman" panose="02020603050405020304" pitchFamily="18" charset="0"/>
                <a:cs typeface="Times New Roman" panose="02020603050405020304" pitchFamily="18" charset="0"/>
              </a:rPr>
              <a:t>d</a:t>
            </a:r>
            <a:r>
              <a:rPr lang="en-US" sz="1600" b="1" i="0" dirty="0">
                <a:effectLst/>
                <a:latin typeface="Times New Roman" panose="02020603050405020304" pitchFamily="18" charset="0"/>
                <a:cs typeface="Times New Roman" panose="02020603050405020304" pitchFamily="18" charset="0"/>
              </a:rPr>
              <a:t>isciples</a:t>
            </a:r>
            <a:r>
              <a:rPr lang="en-US" sz="1600" b="0" i="0" dirty="0">
                <a:effectLst/>
                <a:latin typeface="Times New Roman" panose="02020603050405020304" pitchFamily="18" charset="0"/>
                <a:cs typeface="Times New Roman" panose="02020603050405020304" pitchFamily="18" charset="0"/>
              </a:rPr>
              <a:t>) to call those who were invited to the wedding feast, but they (</a:t>
            </a:r>
            <a:r>
              <a:rPr lang="en-US" sz="1600" b="1" i="0" dirty="0">
                <a:effectLst/>
                <a:latin typeface="Times New Roman" panose="02020603050405020304" pitchFamily="18" charset="0"/>
                <a:cs typeface="Times New Roman" panose="02020603050405020304" pitchFamily="18" charset="0"/>
              </a:rPr>
              <a:t>the biological descendants of Abraham</a:t>
            </a:r>
            <a:r>
              <a:rPr lang="en-US" sz="1600" b="0" i="0" dirty="0">
                <a:effectLst/>
                <a:latin typeface="Times New Roman" panose="02020603050405020304" pitchFamily="18" charset="0"/>
                <a:cs typeface="Times New Roman" panose="02020603050405020304" pitchFamily="18" charset="0"/>
              </a:rPr>
              <a:t>) would not come.  </a:t>
            </a:r>
            <a:r>
              <a:rPr lang="en-US" sz="1600" b="1" i="0" baseline="30000" dirty="0">
                <a:effectLst/>
                <a:latin typeface="Times New Roman" panose="02020603050405020304" pitchFamily="18" charset="0"/>
                <a:cs typeface="Times New Roman" panose="02020603050405020304" pitchFamily="18" charset="0"/>
              </a:rPr>
              <a:t>4 </a:t>
            </a:r>
            <a:r>
              <a:rPr lang="en-US" sz="1600" b="0" i="0" dirty="0">
                <a:effectLst/>
                <a:latin typeface="Times New Roman" panose="02020603050405020304" pitchFamily="18" charset="0"/>
                <a:cs typeface="Times New Roman" panose="02020603050405020304" pitchFamily="18" charset="0"/>
              </a:rPr>
              <a:t>Again he sent other servants, saying, ‘Tell those who are invited, “See, I have prepared my dinner, my oxen and my fat calves have been slaughtered, and everything is ready (</a:t>
            </a:r>
            <a:r>
              <a:rPr lang="en-US" sz="1600" b="1" dirty="0">
                <a:latin typeface="Times New Roman" panose="02020603050405020304" pitchFamily="18" charset="0"/>
                <a:cs typeface="Times New Roman" panose="02020603050405020304" pitchFamily="18" charset="0"/>
              </a:rPr>
              <a:t>m</a:t>
            </a:r>
            <a:r>
              <a:rPr lang="en-US" sz="1600" b="1" i="0" dirty="0">
                <a:effectLst/>
                <a:latin typeface="Times New Roman" panose="02020603050405020304" pitchFamily="18" charset="0"/>
                <a:cs typeface="Times New Roman" panose="02020603050405020304" pitchFamily="18" charset="0"/>
              </a:rPr>
              <a:t>y kingdom is open to you</a:t>
            </a:r>
            <a:r>
              <a:rPr lang="en-US" sz="1600" b="0" i="0" dirty="0">
                <a:effectLst/>
                <a:latin typeface="Times New Roman" panose="02020603050405020304" pitchFamily="18" charset="0"/>
                <a:cs typeface="Times New Roman" panose="02020603050405020304" pitchFamily="18" charset="0"/>
              </a:rPr>
              <a:t>). Come to the wedding feast.”’ </a:t>
            </a:r>
            <a:r>
              <a:rPr lang="en-US" sz="1600" b="1" i="0" baseline="30000" dirty="0">
                <a:effectLst/>
                <a:latin typeface="Times New Roman" panose="02020603050405020304" pitchFamily="18" charset="0"/>
                <a:cs typeface="Times New Roman" panose="02020603050405020304" pitchFamily="18" charset="0"/>
              </a:rPr>
              <a:t>5 </a:t>
            </a:r>
            <a:r>
              <a:rPr lang="en-US" sz="1600" b="0" i="0" dirty="0">
                <a:effectLst/>
                <a:latin typeface="Times New Roman" panose="02020603050405020304" pitchFamily="18" charset="0"/>
                <a:cs typeface="Times New Roman" panose="02020603050405020304" pitchFamily="18" charset="0"/>
              </a:rPr>
              <a:t>But they paid no attention and went off, one to his farm, another to his business, </a:t>
            </a:r>
            <a:r>
              <a:rPr lang="en-US" sz="1600" b="1" i="0" baseline="30000" dirty="0">
                <a:effectLst/>
                <a:latin typeface="Times New Roman" panose="02020603050405020304" pitchFamily="18" charset="0"/>
                <a:cs typeface="Times New Roman" panose="02020603050405020304" pitchFamily="18" charset="0"/>
              </a:rPr>
              <a:t>6 </a:t>
            </a:r>
            <a:r>
              <a:rPr lang="en-US" sz="1600" b="0" i="0" dirty="0">
                <a:effectLst/>
                <a:latin typeface="Times New Roman" panose="02020603050405020304" pitchFamily="18" charset="0"/>
                <a:cs typeface="Times New Roman" panose="02020603050405020304" pitchFamily="18" charset="0"/>
              </a:rPr>
              <a:t>while the rest seized his servants, treated them shamefully, and killed them (</a:t>
            </a:r>
            <a:r>
              <a:rPr lang="en-US" sz="1600" b="1" i="0" dirty="0">
                <a:effectLst/>
                <a:latin typeface="Times New Roman" panose="02020603050405020304" pitchFamily="18" charset="0"/>
                <a:cs typeface="Times New Roman" panose="02020603050405020304" pitchFamily="18" charset="0"/>
              </a:rPr>
              <a:t>They treated his prophets contemptuously</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7 </a:t>
            </a:r>
            <a:r>
              <a:rPr lang="en-US" sz="1600" b="0" i="0" dirty="0">
                <a:effectLst/>
                <a:latin typeface="Times New Roman" panose="02020603050405020304" pitchFamily="18" charset="0"/>
                <a:cs typeface="Times New Roman" panose="02020603050405020304" pitchFamily="18" charset="0"/>
              </a:rPr>
              <a:t>The king was angry, and he sent his troops and destroyed those murderers and burned their city (</a:t>
            </a:r>
            <a:r>
              <a:rPr lang="en-US" sz="1600" b="1" i="0" dirty="0">
                <a:effectLst/>
                <a:latin typeface="Times New Roman" panose="02020603050405020304" pitchFamily="18" charset="0"/>
                <a:cs typeface="Times New Roman" panose="02020603050405020304" pitchFamily="18" charset="0"/>
              </a:rPr>
              <a:t>In 70 A.D</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8 </a:t>
            </a:r>
            <a:r>
              <a:rPr lang="en-US" sz="1600" b="0" i="0" dirty="0">
                <a:effectLst/>
                <a:latin typeface="Times New Roman" panose="02020603050405020304" pitchFamily="18" charset="0"/>
                <a:cs typeface="Times New Roman" panose="02020603050405020304" pitchFamily="18" charset="0"/>
              </a:rPr>
              <a:t>Then he said to his servants, ‘The wedding feast is ready, but those invited were not worthy (</a:t>
            </a:r>
            <a:r>
              <a:rPr lang="en-US" sz="1600" b="1" i="0" dirty="0">
                <a:effectLst/>
                <a:latin typeface="Times New Roman" panose="02020603050405020304" pitchFamily="18" charset="0"/>
                <a:cs typeface="Times New Roman" panose="02020603050405020304" pitchFamily="18" charset="0"/>
              </a:rPr>
              <a:t>had no faith</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9 </a:t>
            </a:r>
            <a:r>
              <a:rPr lang="en-US" sz="1600" b="0" i="0" dirty="0">
                <a:effectLst/>
                <a:latin typeface="Times New Roman" panose="02020603050405020304" pitchFamily="18" charset="0"/>
                <a:cs typeface="Times New Roman" panose="02020603050405020304" pitchFamily="18" charset="0"/>
              </a:rPr>
              <a:t>Go therefore to the main roads and invite to the wedding feast as many as you find (</a:t>
            </a:r>
            <a:r>
              <a:rPr lang="en-US" sz="1600" b="1" dirty="0">
                <a:latin typeface="Times New Roman" panose="02020603050405020304" pitchFamily="18" charset="0"/>
                <a:cs typeface="Times New Roman" panose="02020603050405020304" pitchFamily="18" charset="0"/>
              </a:rPr>
              <a:t>i</a:t>
            </a:r>
            <a:r>
              <a:rPr lang="en-US" sz="1600" b="1" i="0" dirty="0">
                <a:effectLst/>
                <a:latin typeface="Times New Roman" panose="02020603050405020304" pitchFamily="18" charset="0"/>
                <a:cs typeface="Times New Roman" panose="02020603050405020304" pitchFamily="18" charset="0"/>
              </a:rPr>
              <a:t>nvite the Gentiles</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10 </a:t>
            </a:r>
            <a:r>
              <a:rPr lang="en-US" sz="1600" b="0" i="0" dirty="0">
                <a:effectLst/>
                <a:latin typeface="Times New Roman" panose="02020603050405020304" pitchFamily="18" charset="0"/>
                <a:cs typeface="Times New Roman" panose="02020603050405020304" pitchFamily="18" charset="0"/>
              </a:rPr>
              <a:t>And those servants (</a:t>
            </a:r>
            <a:r>
              <a:rPr lang="en-US" sz="1600" b="1" dirty="0">
                <a:latin typeface="Times New Roman" panose="02020603050405020304" pitchFamily="18" charset="0"/>
                <a:cs typeface="Times New Roman" panose="02020603050405020304" pitchFamily="18" charset="0"/>
              </a:rPr>
              <a:t>d</a:t>
            </a:r>
            <a:r>
              <a:rPr lang="en-US" sz="1600" b="1" i="0" dirty="0">
                <a:effectLst/>
                <a:latin typeface="Times New Roman" panose="02020603050405020304" pitchFamily="18" charset="0"/>
                <a:cs typeface="Times New Roman" panose="02020603050405020304" pitchFamily="18" charset="0"/>
              </a:rPr>
              <a:t>isciples</a:t>
            </a:r>
            <a:r>
              <a:rPr lang="en-US" sz="1600" b="0" i="0" dirty="0">
                <a:effectLst/>
                <a:latin typeface="Times New Roman" panose="02020603050405020304" pitchFamily="18" charset="0"/>
                <a:cs typeface="Times New Roman" panose="02020603050405020304" pitchFamily="18" charset="0"/>
              </a:rPr>
              <a:t>) went out into the roads and gathered all whom they found, both bad and good. So the wedding hall was filled with guests.</a:t>
            </a:r>
          </a:p>
          <a:p>
            <a:pPr marL="0" indent="0">
              <a:buNone/>
            </a:pPr>
            <a:endParaRPr lang="en-US" sz="1300" dirty="0"/>
          </a:p>
        </p:txBody>
      </p:sp>
    </p:spTree>
    <p:extLst>
      <p:ext uri="{BB962C8B-B14F-4D97-AF65-F5344CB8AC3E}">
        <p14:creationId xmlns:p14="http://schemas.microsoft.com/office/powerpoint/2010/main" val="29318565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37E6E-196E-41C6-B21F-15934EB2852E}"/>
              </a:ext>
            </a:extLst>
          </p:cNvPr>
          <p:cNvSpPr>
            <a:spLocks noGrp="1"/>
          </p:cNvSpPr>
          <p:nvPr>
            <p:ph type="title"/>
          </p:nvPr>
        </p:nvSpPr>
        <p:spPr>
          <a:xfrm>
            <a:off x="1653363" y="365760"/>
            <a:ext cx="9367203" cy="1188720"/>
          </a:xfrm>
        </p:spPr>
        <p:txBody>
          <a:bodyPr>
            <a:normAutofit/>
          </a:bodyPr>
          <a:lstStyle/>
          <a:p>
            <a:r>
              <a:rPr lang="en-US" dirty="0"/>
              <a:t>Parable of the Wedding Banquet</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79DD4B8C-E81A-4260-875D-E432DB3D1F13}"/>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11 </a:t>
            </a:r>
            <a:r>
              <a:rPr lang="en-US" sz="1600" b="0" i="0" dirty="0">
                <a:effectLst/>
                <a:latin typeface="Times New Roman" panose="02020603050405020304" pitchFamily="18" charset="0"/>
                <a:cs typeface="Times New Roman" panose="02020603050405020304" pitchFamily="18" charset="0"/>
              </a:rPr>
              <a:t>“But when the king (</a:t>
            </a:r>
            <a:r>
              <a:rPr lang="en-US" sz="1600" b="1" i="0" dirty="0">
                <a:effectLst/>
                <a:latin typeface="Times New Roman" panose="02020603050405020304" pitchFamily="18" charset="0"/>
                <a:cs typeface="Times New Roman" panose="02020603050405020304" pitchFamily="18" charset="0"/>
              </a:rPr>
              <a:t>God</a:t>
            </a:r>
            <a:r>
              <a:rPr lang="en-US" sz="1600" b="0" i="0" dirty="0">
                <a:effectLst/>
                <a:latin typeface="Times New Roman" panose="02020603050405020304" pitchFamily="18" charset="0"/>
                <a:cs typeface="Times New Roman" panose="02020603050405020304" pitchFamily="18" charset="0"/>
              </a:rPr>
              <a:t>) came in to look at the guests, he saw there a man who had no wedding garment (</a:t>
            </a:r>
            <a:r>
              <a:rPr lang="en-US" sz="1600" b="1" i="0" dirty="0">
                <a:effectLst/>
                <a:latin typeface="Times New Roman" panose="02020603050405020304" pitchFamily="18" charset="0"/>
                <a:cs typeface="Times New Roman" panose="02020603050405020304" pitchFamily="18" charset="0"/>
              </a:rPr>
              <a:t>No Faith</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12 </a:t>
            </a:r>
            <a:r>
              <a:rPr lang="en-US" sz="1600" b="0" i="0" dirty="0">
                <a:effectLst/>
                <a:latin typeface="Times New Roman" panose="02020603050405020304" pitchFamily="18" charset="0"/>
                <a:cs typeface="Times New Roman" panose="02020603050405020304" pitchFamily="18" charset="0"/>
              </a:rPr>
              <a:t>And he said to him, ‘Friend, how did you get in here without a wedding garment?’ And he was speechless (</a:t>
            </a:r>
            <a:r>
              <a:rPr lang="en-US" sz="1600" b="1" i="0" dirty="0">
                <a:effectLst/>
                <a:latin typeface="Times New Roman" panose="02020603050405020304" pitchFamily="18" charset="0"/>
                <a:cs typeface="Times New Roman" panose="02020603050405020304" pitchFamily="18" charset="0"/>
              </a:rPr>
              <a:t>He was Christless</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13 </a:t>
            </a:r>
            <a:r>
              <a:rPr lang="en-US" sz="1600" b="0" i="0" dirty="0">
                <a:effectLst/>
                <a:latin typeface="Times New Roman" panose="02020603050405020304" pitchFamily="18" charset="0"/>
                <a:cs typeface="Times New Roman" panose="02020603050405020304" pitchFamily="18" charset="0"/>
              </a:rPr>
              <a:t>Then the king said to the attendants (</a:t>
            </a:r>
            <a:r>
              <a:rPr lang="en-US" sz="1600" b="1" dirty="0">
                <a:latin typeface="Times New Roman" panose="02020603050405020304" pitchFamily="18" charset="0"/>
                <a:cs typeface="Times New Roman" panose="02020603050405020304" pitchFamily="18" charset="0"/>
              </a:rPr>
              <a:t>a</a:t>
            </a:r>
            <a:r>
              <a:rPr lang="en-US" sz="1600" b="1" i="0" dirty="0">
                <a:effectLst/>
                <a:latin typeface="Times New Roman" panose="02020603050405020304" pitchFamily="18" charset="0"/>
                <a:cs typeface="Times New Roman" panose="02020603050405020304" pitchFamily="18" charset="0"/>
              </a:rPr>
              <a:t>ngels</a:t>
            </a:r>
            <a:r>
              <a:rPr lang="en-US" sz="1600" b="0" i="0" dirty="0">
                <a:effectLst/>
                <a:latin typeface="Times New Roman" panose="02020603050405020304" pitchFamily="18" charset="0"/>
                <a:cs typeface="Times New Roman" panose="02020603050405020304" pitchFamily="18" charset="0"/>
              </a:rPr>
              <a:t>), ‘Bind him hand and foot and cast him into the outer darkness. In that place there will be weeping and gnashing of teeth.’ </a:t>
            </a:r>
            <a:r>
              <a:rPr lang="en-US" sz="1600" b="1" i="0" baseline="30000" dirty="0">
                <a:effectLst/>
                <a:latin typeface="Times New Roman" panose="02020603050405020304" pitchFamily="18" charset="0"/>
                <a:cs typeface="Times New Roman" panose="02020603050405020304" pitchFamily="18" charset="0"/>
              </a:rPr>
              <a:t>14 </a:t>
            </a:r>
            <a:r>
              <a:rPr lang="en-US" sz="1600" b="0" i="0" dirty="0">
                <a:effectLst/>
                <a:latin typeface="Times New Roman" panose="02020603050405020304" pitchFamily="18" charset="0"/>
                <a:cs typeface="Times New Roman" panose="02020603050405020304" pitchFamily="18" charset="0"/>
              </a:rPr>
              <a:t>For many (</a:t>
            </a:r>
            <a:r>
              <a:rPr lang="en-US" sz="1600" b="1" i="0" dirty="0">
                <a:effectLst/>
                <a:latin typeface="Times New Roman" panose="02020603050405020304" pitchFamily="18" charset="0"/>
                <a:cs typeface="Times New Roman" panose="02020603050405020304" pitchFamily="18" charset="0"/>
              </a:rPr>
              <a:t>everyone</a:t>
            </a:r>
            <a:r>
              <a:rPr lang="en-US" sz="1600" b="0" i="0" dirty="0">
                <a:effectLst/>
                <a:latin typeface="Times New Roman" panose="02020603050405020304" pitchFamily="18" charset="0"/>
                <a:cs typeface="Times New Roman" panose="02020603050405020304" pitchFamily="18" charset="0"/>
              </a:rPr>
              <a:t>) are called, but few (</a:t>
            </a:r>
            <a:r>
              <a:rPr lang="en-US" sz="1600" b="1" i="0" dirty="0">
                <a:effectLst/>
                <a:latin typeface="Times New Roman" panose="02020603050405020304" pitchFamily="18" charset="0"/>
                <a:cs typeface="Times New Roman" panose="02020603050405020304" pitchFamily="18" charset="0"/>
              </a:rPr>
              <a:t>who have  Faith</a:t>
            </a:r>
            <a:r>
              <a:rPr lang="en-US" sz="1600" b="0" i="0" dirty="0">
                <a:effectLst/>
                <a:latin typeface="Times New Roman" panose="02020603050405020304" pitchFamily="18" charset="0"/>
                <a:cs typeface="Times New Roman" panose="02020603050405020304" pitchFamily="18" charset="0"/>
              </a:rPr>
              <a:t>) are chosen (Matthew 22: 1-14).”</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i="0" dirty="0">
                <a:effectLst/>
                <a:latin typeface="Times New Roman" panose="02020603050405020304" pitchFamily="18" charset="0"/>
                <a:cs typeface="Times New Roman" panose="02020603050405020304" pitchFamily="18" charset="0"/>
              </a:rPr>
              <a:t>Meaning: God wants all to come to a knowledge of the truth and be saved but few, who have faith, are chosen</a:t>
            </a:r>
          </a:p>
          <a:p>
            <a:pPr marL="0" indent="0">
              <a:buNone/>
            </a:pPr>
            <a:endParaRPr lang="en-US" sz="2400" dirty="0"/>
          </a:p>
        </p:txBody>
      </p:sp>
    </p:spTree>
    <p:extLst>
      <p:ext uri="{BB962C8B-B14F-4D97-AF65-F5344CB8AC3E}">
        <p14:creationId xmlns:p14="http://schemas.microsoft.com/office/powerpoint/2010/main" val="3620839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4E221-C75D-45C7-BC69-9DE345B6BFBF}"/>
              </a:ext>
            </a:extLst>
          </p:cNvPr>
          <p:cNvSpPr>
            <a:spLocks noGrp="1"/>
          </p:cNvSpPr>
          <p:nvPr>
            <p:ph type="title"/>
          </p:nvPr>
        </p:nvSpPr>
        <p:spPr>
          <a:xfrm>
            <a:off x="1653363" y="365760"/>
            <a:ext cx="9367203" cy="1188720"/>
          </a:xfrm>
        </p:spPr>
        <p:txBody>
          <a:bodyPr>
            <a:normAutofit/>
          </a:bodyPr>
          <a:lstStyle/>
          <a:p>
            <a:r>
              <a:rPr lang="en-US" dirty="0"/>
              <a:t>Children of the Marketplace</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4207614-B678-4D7F-B784-305CD5F8EB1C}"/>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16 </a:t>
            </a:r>
            <a:r>
              <a:rPr lang="en-US" sz="1600" b="0" i="0" dirty="0">
                <a:effectLst/>
                <a:latin typeface="Times New Roman" panose="02020603050405020304" pitchFamily="18" charset="0"/>
                <a:cs typeface="Times New Roman" panose="02020603050405020304" pitchFamily="18" charset="0"/>
              </a:rPr>
              <a:t>“But to what shall I compare this (</a:t>
            </a:r>
            <a:r>
              <a:rPr lang="en-US" sz="1600" b="1" i="0" dirty="0">
                <a:effectLst/>
                <a:latin typeface="Times New Roman" panose="02020603050405020304" pitchFamily="18" charset="0"/>
                <a:cs typeface="Times New Roman" panose="02020603050405020304" pitchFamily="18" charset="0"/>
              </a:rPr>
              <a:t>wicked, perverse and unbelieving</a:t>
            </a:r>
            <a:r>
              <a:rPr lang="en-US" sz="1600" b="0" i="0" dirty="0">
                <a:effectLst/>
                <a:latin typeface="Times New Roman" panose="02020603050405020304" pitchFamily="18" charset="0"/>
                <a:cs typeface="Times New Roman" panose="02020603050405020304" pitchFamily="18" charset="0"/>
              </a:rPr>
              <a:t>) generation.  It is like (</a:t>
            </a:r>
            <a:r>
              <a:rPr lang="en-US" sz="1600" b="1" i="0" dirty="0">
                <a:effectLst/>
                <a:latin typeface="Times New Roman" panose="02020603050405020304" pitchFamily="18" charset="0"/>
                <a:cs typeface="Times New Roman" panose="02020603050405020304" pitchFamily="18" charset="0"/>
              </a:rPr>
              <a:t>those who think like</a:t>
            </a:r>
            <a:r>
              <a:rPr lang="en-US" sz="1600" b="0" i="0" dirty="0">
                <a:effectLst/>
                <a:latin typeface="Times New Roman" panose="02020603050405020304" pitchFamily="18" charset="0"/>
                <a:cs typeface="Times New Roman" panose="02020603050405020304" pitchFamily="18" charset="0"/>
              </a:rPr>
              <a:t>) children sitting in the marketplaces and calling to their playmates,</a:t>
            </a:r>
          </a:p>
          <a:p>
            <a:pPr marL="0" indent="0">
              <a:buNone/>
            </a:pPr>
            <a:r>
              <a:rPr lang="en-US" sz="1600" b="1" i="0" baseline="30000" dirty="0">
                <a:effectLst/>
                <a:latin typeface="Times New Roman" panose="02020603050405020304" pitchFamily="18" charset="0"/>
                <a:cs typeface="Times New Roman" panose="02020603050405020304" pitchFamily="18" charset="0"/>
              </a:rPr>
              <a:t>17 </a:t>
            </a:r>
            <a:r>
              <a:rPr lang="en-US" sz="1600" b="0" i="0" dirty="0">
                <a:effectLst/>
                <a:latin typeface="Times New Roman" panose="02020603050405020304" pitchFamily="18" charset="0"/>
                <a:cs typeface="Times New Roman" panose="02020603050405020304" pitchFamily="18" charset="0"/>
              </a:rPr>
              <a:t>“‘We played the flute for you, and you did not dance (</a:t>
            </a:r>
            <a:r>
              <a:rPr lang="en-US" sz="1600" b="1" i="0" dirty="0">
                <a:effectLst/>
                <a:latin typeface="Times New Roman" panose="02020603050405020304" pitchFamily="18" charset="0"/>
                <a:cs typeface="Times New Roman" panose="02020603050405020304" pitchFamily="18" charset="0"/>
              </a:rPr>
              <a:t>John did not dance to our tune</a:t>
            </a:r>
            <a:r>
              <a:rPr lang="en-US" sz="1600" b="0" i="0" dirty="0">
                <a:effectLst/>
                <a:latin typeface="Times New Roman" panose="02020603050405020304" pitchFamily="18" charset="0"/>
                <a:cs typeface="Times New Roman" panose="02020603050405020304" pitchFamily="18" charset="0"/>
              </a:rPr>
              <a:t>);</a:t>
            </a:r>
            <a:br>
              <a:rPr lang="en-US" sz="1600" b="0" i="0" dirty="0">
                <a:effectLst/>
                <a:latin typeface="Times New Roman" panose="02020603050405020304" pitchFamily="18" charset="0"/>
                <a:cs typeface="Times New Roman" panose="02020603050405020304" pitchFamily="18" charset="0"/>
              </a:rPr>
            </a:br>
            <a:r>
              <a:rPr lang="en-US" sz="1600" b="0" i="0" dirty="0">
                <a:effectLst/>
                <a:latin typeface="Times New Roman" panose="02020603050405020304" pitchFamily="18" charset="0"/>
                <a:cs typeface="Times New Roman" panose="02020603050405020304" pitchFamily="18" charset="0"/>
              </a:rPr>
              <a:t>    we sang a dirge, and you did not mourn (</a:t>
            </a:r>
            <a:r>
              <a:rPr lang="en-US" sz="1600" b="1" i="0" dirty="0">
                <a:effectLst/>
                <a:latin typeface="Times New Roman" panose="02020603050405020304" pitchFamily="18" charset="0"/>
                <a:cs typeface="Times New Roman" panose="02020603050405020304" pitchFamily="18" charset="0"/>
              </a:rPr>
              <a:t>John did not emote properly to our song</a:t>
            </a:r>
            <a:r>
              <a:rPr lang="en-US" sz="1600" b="0" i="0" dirty="0">
                <a:effectLst/>
                <a:latin typeface="Times New Roman" panose="02020603050405020304" pitchFamily="18" charset="0"/>
                <a:cs typeface="Times New Roman" panose="02020603050405020304" pitchFamily="18" charset="0"/>
              </a:rPr>
              <a:t>).’</a:t>
            </a:r>
          </a:p>
          <a:p>
            <a:pPr marL="0" indent="0">
              <a:buNone/>
            </a:pPr>
            <a:r>
              <a:rPr lang="en-US" sz="1600" b="1" i="0" baseline="30000" dirty="0">
                <a:effectLst/>
                <a:latin typeface="Times New Roman" panose="02020603050405020304" pitchFamily="18" charset="0"/>
                <a:cs typeface="Times New Roman" panose="02020603050405020304" pitchFamily="18" charset="0"/>
              </a:rPr>
              <a:t>18 </a:t>
            </a:r>
            <a:r>
              <a:rPr lang="en-US" sz="1600" b="0" i="0" dirty="0">
                <a:effectLst/>
                <a:latin typeface="Times New Roman" panose="02020603050405020304" pitchFamily="18" charset="0"/>
                <a:cs typeface="Times New Roman" panose="02020603050405020304" pitchFamily="18" charset="0"/>
              </a:rPr>
              <a:t>For John came neither eating nor drinking, and they say, ‘He has a demon (</a:t>
            </a:r>
            <a:r>
              <a:rPr lang="en-US" sz="1600" b="1" i="0" dirty="0">
                <a:effectLst/>
                <a:latin typeface="Times New Roman" panose="02020603050405020304" pitchFamily="18" charset="0"/>
                <a:cs typeface="Times New Roman" panose="02020603050405020304" pitchFamily="18" charset="0"/>
              </a:rPr>
              <a:t>He is insane</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19 </a:t>
            </a:r>
            <a:r>
              <a:rPr lang="en-US" sz="1600" b="0" i="0" dirty="0">
                <a:effectLst/>
                <a:latin typeface="Times New Roman" panose="02020603050405020304" pitchFamily="18" charset="0"/>
                <a:cs typeface="Times New Roman" panose="02020603050405020304" pitchFamily="18" charset="0"/>
              </a:rPr>
              <a:t>The Son of Man came eating and drinking, and they say, ‘Look at him! A glutton and a drunkard, a friend of tax collectors and sinners (</a:t>
            </a:r>
            <a:r>
              <a:rPr lang="en-US" sz="1600" b="1" i="0" dirty="0">
                <a:effectLst/>
                <a:latin typeface="Times New Roman" panose="02020603050405020304" pitchFamily="18" charset="0"/>
                <a:cs typeface="Times New Roman" panose="02020603050405020304" pitchFamily="18" charset="0"/>
              </a:rPr>
              <a:t>He is immoral</a:t>
            </a:r>
            <a:r>
              <a:rPr lang="en-US" sz="1600" b="0" i="0" dirty="0">
                <a:effectLst/>
                <a:latin typeface="Times New Roman" panose="02020603050405020304" pitchFamily="18" charset="0"/>
                <a:cs typeface="Times New Roman" panose="02020603050405020304" pitchFamily="18" charset="0"/>
              </a:rPr>
              <a:t>)!’ Yet wisdom is justified by her deeds (</a:t>
            </a:r>
            <a:r>
              <a:rPr lang="en-US" sz="1600" b="1" i="0" dirty="0">
                <a:effectLst/>
                <a:latin typeface="Times New Roman" panose="02020603050405020304" pitchFamily="18" charset="0"/>
                <a:cs typeface="Times New Roman" panose="02020603050405020304" pitchFamily="18" charset="0"/>
              </a:rPr>
              <a:t>Not by people who think like children in the marketplace</a:t>
            </a:r>
            <a:r>
              <a:rPr lang="en-US" sz="1600" b="0" i="0" dirty="0">
                <a:effectLst/>
                <a:latin typeface="Times New Roman" panose="02020603050405020304" pitchFamily="18" charset="0"/>
                <a:cs typeface="Times New Roman" panose="02020603050405020304" pitchFamily="18" charset="0"/>
              </a:rPr>
              <a:t>) (Matthew 11: 16-19).”</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i="0" dirty="0">
                <a:effectLst/>
                <a:latin typeface="Times New Roman" panose="02020603050405020304" pitchFamily="18" charset="0"/>
                <a:cs typeface="Times New Roman" panose="02020603050405020304" pitchFamily="18" charset="0"/>
              </a:rPr>
              <a:t>Meaning: A wicked and perverse generation demands tha</a:t>
            </a:r>
            <a:r>
              <a:rPr lang="en-US" sz="1600" b="1" dirty="0">
                <a:latin typeface="Times New Roman" panose="02020603050405020304" pitchFamily="18" charset="0"/>
                <a:cs typeface="Times New Roman" panose="02020603050405020304" pitchFamily="18" charset="0"/>
              </a:rPr>
              <a:t>t God conform to their rules and traditions rather than conforming itself to the Word of God.</a:t>
            </a:r>
            <a:endParaRPr lang="en-US" sz="1600" b="1" i="0" dirty="0">
              <a:effectLst/>
              <a:latin typeface="Times New Roman" panose="02020603050405020304" pitchFamily="18" charset="0"/>
              <a:cs typeface="Times New Roman" panose="02020603050405020304" pitchFamily="18" charset="0"/>
            </a:endParaRPr>
          </a:p>
          <a:p>
            <a:pPr marL="0" indent="0">
              <a:buNone/>
            </a:pPr>
            <a:endParaRPr lang="en-US"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10922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F0F47-74C7-491D-93AE-FB17819FD0CE}"/>
              </a:ext>
            </a:extLst>
          </p:cNvPr>
          <p:cNvSpPr>
            <a:spLocks noGrp="1"/>
          </p:cNvSpPr>
          <p:nvPr>
            <p:ph type="title"/>
          </p:nvPr>
        </p:nvSpPr>
        <p:spPr>
          <a:xfrm>
            <a:off x="1653363" y="365760"/>
            <a:ext cx="9367203" cy="1188720"/>
          </a:xfrm>
        </p:spPr>
        <p:txBody>
          <a:bodyPr>
            <a:normAutofit/>
          </a:bodyPr>
          <a:lstStyle/>
          <a:p>
            <a:r>
              <a:rPr lang="en-US" sz="4100" dirty="0"/>
              <a:t>Parable of Christ’s Return</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E375B79-F248-4EE5-B69B-3046D5CA285C}"/>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35 </a:t>
            </a:r>
            <a:r>
              <a:rPr lang="en-US" sz="1600" b="0" i="0" dirty="0">
                <a:effectLst/>
                <a:latin typeface="Times New Roman" panose="02020603050405020304" pitchFamily="18" charset="0"/>
                <a:cs typeface="Times New Roman" panose="02020603050405020304" pitchFamily="18" charset="0"/>
              </a:rPr>
              <a:t>“Stay dressed for action (</a:t>
            </a:r>
            <a:r>
              <a:rPr lang="en-US" sz="1600" b="1" dirty="0">
                <a:latin typeface="Times New Roman" panose="02020603050405020304" pitchFamily="18" charset="0"/>
                <a:cs typeface="Times New Roman" panose="02020603050405020304" pitchFamily="18" charset="0"/>
              </a:rPr>
              <a:t>r</a:t>
            </a:r>
            <a:r>
              <a:rPr lang="en-US" sz="1600" b="1" i="0" dirty="0">
                <a:effectLst/>
                <a:latin typeface="Times New Roman" panose="02020603050405020304" pitchFamily="18" charset="0"/>
                <a:cs typeface="Times New Roman" panose="02020603050405020304" pitchFamily="18" charset="0"/>
              </a:rPr>
              <a:t>emain in the Faith</a:t>
            </a:r>
            <a:r>
              <a:rPr lang="en-US" sz="1600" b="0" i="0" dirty="0">
                <a:effectLst/>
                <a:latin typeface="Times New Roman" panose="02020603050405020304" pitchFamily="18" charset="0"/>
                <a:cs typeface="Times New Roman" panose="02020603050405020304" pitchFamily="18" charset="0"/>
              </a:rPr>
              <a:t>) and keep your lamps burning (</a:t>
            </a:r>
            <a:r>
              <a:rPr lang="en-US" sz="1600" b="1" i="0" dirty="0">
                <a:effectLst/>
                <a:latin typeface="Times New Roman" panose="02020603050405020304" pitchFamily="18" charset="0"/>
                <a:cs typeface="Times New Roman" panose="02020603050405020304" pitchFamily="18" charset="0"/>
              </a:rPr>
              <a:t>the Gospel</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36 </a:t>
            </a:r>
            <a:r>
              <a:rPr lang="en-US" sz="1600" b="0" i="0" dirty="0">
                <a:effectLst/>
                <a:latin typeface="Times New Roman" panose="02020603050405020304" pitchFamily="18" charset="0"/>
                <a:cs typeface="Times New Roman" panose="02020603050405020304" pitchFamily="18" charset="0"/>
              </a:rPr>
              <a:t>and be like men (</a:t>
            </a:r>
            <a:r>
              <a:rPr lang="en-US" sz="1600" b="1" i="0" dirty="0">
                <a:effectLst/>
                <a:latin typeface="Times New Roman" panose="02020603050405020304" pitchFamily="18" charset="0"/>
                <a:cs typeface="Times New Roman" panose="02020603050405020304" pitchFamily="18" charset="0"/>
              </a:rPr>
              <a:t>pastors</a:t>
            </a:r>
            <a:r>
              <a:rPr lang="en-US" sz="1600" b="0" i="0" dirty="0">
                <a:effectLst/>
                <a:latin typeface="Times New Roman" panose="02020603050405020304" pitchFamily="18" charset="0"/>
                <a:cs typeface="Times New Roman" panose="02020603050405020304" pitchFamily="18" charset="0"/>
              </a:rPr>
              <a:t>) who are waiting for their master to come home from the (</a:t>
            </a:r>
            <a:r>
              <a:rPr lang="en-US" sz="1600" b="1" i="0" dirty="0">
                <a:effectLst/>
                <a:latin typeface="Times New Roman" panose="02020603050405020304" pitchFamily="18" charset="0"/>
                <a:cs typeface="Times New Roman" panose="02020603050405020304" pitchFamily="18" charset="0"/>
              </a:rPr>
              <a:t>his</a:t>
            </a:r>
            <a:r>
              <a:rPr lang="en-US" sz="1600" b="0" i="0" dirty="0">
                <a:effectLst/>
                <a:latin typeface="Times New Roman" panose="02020603050405020304" pitchFamily="18" charset="0"/>
                <a:cs typeface="Times New Roman" panose="02020603050405020304" pitchFamily="18" charset="0"/>
              </a:rPr>
              <a:t>) wedding feast, so that they may open the door to him at once when he comes and knocks (</a:t>
            </a:r>
            <a:r>
              <a:rPr lang="en-US" sz="1600" b="1" i="0" dirty="0">
                <a:effectLst/>
                <a:latin typeface="Times New Roman" panose="02020603050405020304" pitchFamily="18" charset="0"/>
                <a:cs typeface="Times New Roman" panose="02020603050405020304" pitchFamily="18" charset="0"/>
              </a:rPr>
              <a:t>to celebrate his return</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37 </a:t>
            </a:r>
            <a:r>
              <a:rPr lang="en-US" sz="1600" b="0" i="0" dirty="0">
                <a:effectLst/>
                <a:latin typeface="Times New Roman" panose="02020603050405020304" pitchFamily="18" charset="0"/>
                <a:cs typeface="Times New Roman" panose="02020603050405020304" pitchFamily="18" charset="0"/>
              </a:rPr>
              <a:t>Blessed are those servants (</a:t>
            </a:r>
            <a:r>
              <a:rPr lang="en-US" sz="1600" b="1" i="0" dirty="0">
                <a:effectLst/>
                <a:latin typeface="Times New Roman" panose="02020603050405020304" pitchFamily="18" charset="0"/>
                <a:cs typeface="Times New Roman" panose="02020603050405020304" pitchFamily="18" charset="0"/>
              </a:rPr>
              <a:t>pastors</a:t>
            </a:r>
            <a:r>
              <a:rPr lang="en-US" sz="1600" b="0" i="0" dirty="0">
                <a:effectLst/>
                <a:latin typeface="Times New Roman" panose="02020603050405020304" pitchFamily="18" charset="0"/>
                <a:cs typeface="Times New Roman" panose="02020603050405020304" pitchFamily="18" charset="0"/>
              </a:rPr>
              <a:t>) whom the master finds awake (</a:t>
            </a:r>
            <a:r>
              <a:rPr lang="en-US" sz="1600" b="1" dirty="0">
                <a:latin typeface="Times New Roman" panose="02020603050405020304" pitchFamily="18" charset="0"/>
                <a:cs typeface="Times New Roman" panose="02020603050405020304" pitchFamily="18" charset="0"/>
              </a:rPr>
              <a:t>faithful</a:t>
            </a:r>
            <a:r>
              <a:rPr lang="en-US" sz="1600" dirty="0">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when he comes. Truly, I say to you, he (</a:t>
            </a:r>
            <a:r>
              <a:rPr lang="en-US" sz="1600" b="1" i="0" dirty="0">
                <a:effectLst/>
                <a:latin typeface="Times New Roman" panose="02020603050405020304" pitchFamily="18" charset="0"/>
                <a:cs typeface="Times New Roman" panose="02020603050405020304" pitchFamily="18" charset="0"/>
              </a:rPr>
              <a:t>the master</a:t>
            </a:r>
            <a:r>
              <a:rPr lang="en-US" sz="1600" b="0" i="0" dirty="0">
                <a:effectLst/>
                <a:latin typeface="Times New Roman" panose="02020603050405020304" pitchFamily="18" charset="0"/>
                <a:cs typeface="Times New Roman" panose="02020603050405020304" pitchFamily="18" charset="0"/>
              </a:rPr>
              <a:t>) will dress himself for service and have them recline at table, and he will come and serve them. </a:t>
            </a:r>
            <a:r>
              <a:rPr lang="en-US" sz="1600" b="1" i="0" baseline="30000" dirty="0">
                <a:effectLst/>
                <a:latin typeface="Times New Roman" panose="02020603050405020304" pitchFamily="18" charset="0"/>
                <a:cs typeface="Times New Roman" panose="02020603050405020304" pitchFamily="18" charset="0"/>
              </a:rPr>
              <a:t>38 </a:t>
            </a:r>
            <a:r>
              <a:rPr lang="en-US" sz="1600" b="0" i="0" dirty="0">
                <a:effectLst/>
                <a:latin typeface="Times New Roman" panose="02020603050405020304" pitchFamily="18" charset="0"/>
                <a:cs typeface="Times New Roman" panose="02020603050405020304" pitchFamily="18" charset="0"/>
              </a:rPr>
              <a:t>If he comes in the second watch (</a:t>
            </a:r>
            <a:r>
              <a:rPr lang="en-US" sz="1600" b="1" i="0" dirty="0">
                <a:effectLst/>
                <a:latin typeface="Times New Roman" panose="02020603050405020304" pitchFamily="18" charset="0"/>
                <a:cs typeface="Times New Roman" panose="02020603050405020304" pitchFamily="18" charset="0"/>
              </a:rPr>
              <a:t>9:00 p.m.), </a:t>
            </a:r>
            <a:r>
              <a:rPr lang="en-US" sz="1600" b="0" i="0" dirty="0">
                <a:effectLst/>
                <a:latin typeface="Times New Roman" panose="02020603050405020304" pitchFamily="18" charset="0"/>
                <a:cs typeface="Times New Roman" panose="02020603050405020304" pitchFamily="18" charset="0"/>
              </a:rPr>
              <a:t>or in the third (</a:t>
            </a:r>
            <a:r>
              <a:rPr lang="en-US" sz="1600" b="1" i="0" dirty="0">
                <a:effectLst/>
                <a:latin typeface="Times New Roman" panose="02020603050405020304" pitchFamily="18" charset="0"/>
                <a:cs typeface="Times New Roman" panose="02020603050405020304" pitchFamily="18" charset="0"/>
              </a:rPr>
              <a:t>3:00 a.m.), </a:t>
            </a:r>
            <a:r>
              <a:rPr lang="en-US" sz="1600" b="0" i="0" dirty="0">
                <a:effectLst/>
                <a:latin typeface="Times New Roman" panose="02020603050405020304" pitchFamily="18" charset="0"/>
                <a:cs typeface="Times New Roman" panose="02020603050405020304" pitchFamily="18" charset="0"/>
              </a:rPr>
              <a:t>and finds them awake, blessed are those servants! </a:t>
            </a:r>
            <a:r>
              <a:rPr lang="en-US" sz="1600" b="1" i="0" baseline="30000" dirty="0">
                <a:effectLst/>
                <a:latin typeface="Times New Roman" panose="02020603050405020304" pitchFamily="18" charset="0"/>
                <a:cs typeface="Times New Roman" panose="02020603050405020304" pitchFamily="18" charset="0"/>
              </a:rPr>
              <a:t>39 </a:t>
            </a:r>
            <a:r>
              <a:rPr lang="en-US" sz="1600" b="0" i="0" dirty="0">
                <a:effectLst/>
                <a:latin typeface="Times New Roman" panose="02020603050405020304" pitchFamily="18" charset="0"/>
                <a:cs typeface="Times New Roman" panose="02020603050405020304" pitchFamily="18" charset="0"/>
              </a:rPr>
              <a:t>But know this, that if the master of the house (</a:t>
            </a:r>
            <a:r>
              <a:rPr lang="en-US" sz="1600" b="1" i="0" dirty="0">
                <a:effectLst/>
                <a:latin typeface="Times New Roman" panose="02020603050405020304" pitchFamily="18" charset="0"/>
                <a:cs typeface="Times New Roman" panose="02020603050405020304" pitchFamily="18" charset="0"/>
              </a:rPr>
              <a:t>Satan</a:t>
            </a:r>
            <a:r>
              <a:rPr lang="en-US" sz="1600" b="0" i="0" dirty="0">
                <a:effectLst/>
                <a:latin typeface="Times New Roman" panose="02020603050405020304" pitchFamily="18" charset="0"/>
                <a:cs typeface="Times New Roman" panose="02020603050405020304" pitchFamily="18" charset="0"/>
              </a:rPr>
              <a:t>) had known at what hour the thief (</a:t>
            </a:r>
            <a:r>
              <a:rPr lang="en-US" sz="1600" b="1" i="0" dirty="0">
                <a:effectLst/>
                <a:latin typeface="Times New Roman" panose="02020603050405020304" pitchFamily="18" charset="0"/>
                <a:cs typeface="Times New Roman" panose="02020603050405020304" pitchFamily="18" charset="0"/>
              </a:rPr>
              <a:t>Jesus</a:t>
            </a:r>
            <a:r>
              <a:rPr lang="en-US" sz="1600" b="0" i="0" dirty="0">
                <a:effectLst/>
                <a:latin typeface="Times New Roman" panose="02020603050405020304" pitchFamily="18" charset="0"/>
                <a:cs typeface="Times New Roman" panose="02020603050405020304" pitchFamily="18" charset="0"/>
              </a:rPr>
              <a:t>) was coming, he</a:t>
            </a:r>
            <a:r>
              <a:rPr lang="en-US" sz="1600" baseline="30000" dirty="0">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would not have left his house to be broken into. </a:t>
            </a:r>
            <a:r>
              <a:rPr lang="en-US" sz="1600" b="1" i="0" baseline="30000" dirty="0">
                <a:effectLst/>
                <a:latin typeface="Times New Roman" panose="02020603050405020304" pitchFamily="18" charset="0"/>
                <a:cs typeface="Times New Roman" panose="02020603050405020304" pitchFamily="18" charset="0"/>
              </a:rPr>
              <a:t>40 </a:t>
            </a:r>
            <a:r>
              <a:rPr lang="en-US" sz="1600" b="0" i="0" dirty="0">
                <a:effectLst/>
                <a:latin typeface="Times New Roman" panose="02020603050405020304" pitchFamily="18" charset="0"/>
                <a:cs typeface="Times New Roman" panose="02020603050405020304" pitchFamily="18" charset="0"/>
              </a:rPr>
              <a:t>You also must be ready (</a:t>
            </a:r>
            <a:r>
              <a:rPr lang="en-US" sz="1600" b="1" i="0" dirty="0">
                <a:effectLst/>
                <a:latin typeface="Times New Roman" panose="02020603050405020304" pitchFamily="18" charset="0"/>
                <a:cs typeface="Times New Roman" panose="02020603050405020304" pitchFamily="18" charset="0"/>
              </a:rPr>
              <a:t>remain in the faith</a:t>
            </a:r>
            <a:r>
              <a:rPr lang="en-US" sz="1600" b="0" i="0" dirty="0">
                <a:effectLst/>
                <a:latin typeface="Times New Roman" panose="02020603050405020304" pitchFamily="18" charset="0"/>
                <a:cs typeface="Times New Roman" panose="02020603050405020304" pitchFamily="18" charset="0"/>
              </a:rPr>
              <a:t>), for the Son of Man is coming at an hour you do not expect (</a:t>
            </a:r>
            <a:r>
              <a:rPr lang="en-US" sz="1600" b="1" dirty="0">
                <a:latin typeface="Times New Roman" panose="02020603050405020304" pitchFamily="18" charset="0"/>
                <a:cs typeface="Times New Roman" panose="02020603050405020304" pitchFamily="18" charset="0"/>
              </a:rPr>
              <a:t>l</a:t>
            </a:r>
            <a:r>
              <a:rPr lang="en-US" sz="1600" b="1" i="0" dirty="0">
                <a:effectLst/>
                <a:latin typeface="Times New Roman" panose="02020603050405020304" pitchFamily="18" charset="0"/>
                <a:cs typeface="Times New Roman" panose="02020603050405020304" pitchFamily="18" charset="0"/>
              </a:rPr>
              <a:t>ike a thief</a:t>
            </a:r>
            <a:r>
              <a:rPr lang="en-US" sz="1600" b="0" i="0" dirty="0">
                <a:effectLst/>
                <a:latin typeface="Times New Roman" panose="02020603050405020304" pitchFamily="18" charset="0"/>
                <a:cs typeface="Times New Roman" panose="02020603050405020304" pitchFamily="18" charset="0"/>
              </a:rPr>
              <a:t>)(Luke 12: 35-40).”</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Keep watch and remain in the faith</a:t>
            </a:r>
          </a:p>
        </p:txBody>
      </p:sp>
    </p:spTree>
    <p:extLst>
      <p:ext uri="{BB962C8B-B14F-4D97-AF65-F5344CB8AC3E}">
        <p14:creationId xmlns:p14="http://schemas.microsoft.com/office/powerpoint/2010/main" val="483946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9314E-FD7C-4A8A-9BF5-8361D5888B00}"/>
              </a:ext>
            </a:extLst>
          </p:cNvPr>
          <p:cNvSpPr>
            <a:spLocks noGrp="1"/>
          </p:cNvSpPr>
          <p:nvPr>
            <p:ph type="title"/>
          </p:nvPr>
        </p:nvSpPr>
        <p:spPr>
          <a:xfrm>
            <a:off x="1653363" y="365760"/>
            <a:ext cx="9367203" cy="1188720"/>
          </a:xfrm>
        </p:spPr>
        <p:txBody>
          <a:bodyPr>
            <a:normAutofit fontScale="90000"/>
          </a:bodyPr>
          <a:lstStyle/>
          <a:p>
            <a:r>
              <a:rPr lang="en-US" dirty="0"/>
              <a:t>Parable of The Faithful and Wicked Servants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D8B1326-23CF-4D77-99FD-E304C45FAC7B}"/>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45 </a:t>
            </a:r>
            <a:r>
              <a:rPr lang="en-US" sz="1600" b="0" i="0" dirty="0">
                <a:effectLst/>
                <a:latin typeface="Times New Roman" panose="02020603050405020304" pitchFamily="18" charset="0"/>
                <a:cs typeface="Times New Roman" panose="02020603050405020304" pitchFamily="18" charset="0"/>
              </a:rPr>
              <a:t>“Who then is the faithful and wise servant (</a:t>
            </a:r>
            <a:r>
              <a:rPr lang="en-US" sz="1600" b="1" i="0" dirty="0">
                <a:effectLst/>
                <a:latin typeface="Times New Roman" panose="02020603050405020304" pitchFamily="18" charset="0"/>
                <a:cs typeface="Times New Roman" panose="02020603050405020304" pitchFamily="18" charset="0"/>
              </a:rPr>
              <a:t>pastor</a:t>
            </a:r>
            <a:r>
              <a:rPr lang="en-US" sz="1600" b="0" i="0" dirty="0">
                <a:effectLst/>
                <a:latin typeface="Times New Roman" panose="02020603050405020304" pitchFamily="18" charset="0"/>
                <a:cs typeface="Times New Roman" panose="02020603050405020304" pitchFamily="18" charset="0"/>
              </a:rPr>
              <a:t>), whom his master (</a:t>
            </a:r>
            <a:r>
              <a:rPr lang="en-US" sz="1600" b="1" i="0" dirty="0">
                <a:effectLst/>
                <a:latin typeface="Times New Roman" panose="02020603050405020304" pitchFamily="18" charset="0"/>
                <a:cs typeface="Times New Roman" panose="02020603050405020304" pitchFamily="18" charset="0"/>
              </a:rPr>
              <a:t>Jesus</a:t>
            </a:r>
            <a:r>
              <a:rPr lang="en-US" sz="1600" b="0" i="0" dirty="0">
                <a:effectLst/>
                <a:latin typeface="Times New Roman" panose="02020603050405020304" pitchFamily="18" charset="0"/>
                <a:cs typeface="Times New Roman" panose="02020603050405020304" pitchFamily="18" charset="0"/>
              </a:rPr>
              <a:t>) has set over his household (</a:t>
            </a:r>
            <a:r>
              <a:rPr lang="en-US" sz="1600" b="1" i="0" dirty="0">
                <a:effectLst/>
                <a:latin typeface="Times New Roman" panose="02020603050405020304" pitchFamily="18" charset="0"/>
                <a:cs typeface="Times New Roman" panose="02020603050405020304" pitchFamily="18" charset="0"/>
              </a:rPr>
              <a:t>church</a:t>
            </a:r>
            <a:r>
              <a:rPr lang="en-US" sz="1600" b="0" i="0" dirty="0">
                <a:effectLst/>
                <a:latin typeface="Times New Roman" panose="02020603050405020304" pitchFamily="18" charset="0"/>
                <a:cs typeface="Times New Roman" panose="02020603050405020304" pitchFamily="18" charset="0"/>
              </a:rPr>
              <a:t>), to give them their food (</a:t>
            </a:r>
            <a:r>
              <a:rPr lang="en-US" sz="1600" b="1" i="0" dirty="0">
                <a:effectLst/>
                <a:latin typeface="Times New Roman" panose="02020603050405020304" pitchFamily="18" charset="0"/>
                <a:cs typeface="Times New Roman" panose="02020603050405020304" pitchFamily="18" charset="0"/>
              </a:rPr>
              <a:t>the Lord’s Supper</a:t>
            </a:r>
            <a:r>
              <a:rPr lang="en-US" sz="1600" b="0" i="0" dirty="0">
                <a:effectLst/>
                <a:latin typeface="Times New Roman" panose="02020603050405020304" pitchFamily="18" charset="0"/>
                <a:cs typeface="Times New Roman" panose="02020603050405020304" pitchFamily="18" charset="0"/>
              </a:rPr>
              <a:t>) at the proper time? </a:t>
            </a:r>
            <a:r>
              <a:rPr lang="en-US" sz="1600" b="1" i="0" baseline="30000" dirty="0">
                <a:effectLst/>
                <a:latin typeface="Times New Roman" panose="02020603050405020304" pitchFamily="18" charset="0"/>
                <a:cs typeface="Times New Roman" panose="02020603050405020304" pitchFamily="18" charset="0"/>
              </a:rPr>
              <a:t>46 </a:t>
            </a:r>
            <a:r>
              <a:rPr lang="en-US" sz="1600" b="0" i="0" dirty="0">
                <a:effectLst/>
                <a:latin typeface="Times New Roman" panose="02020603050405020304" pitchFamily="18" charset="0"/>
                <a:cs typeface="Times New Roman" panose="02020603050405020304" pitchFamily="18" charset="0"/>
              </a:rPr>
              <a:t>Blessed is that servant whom his master will find so doing (</a:t>
            </a:r>
            <a:r>
              <a:rPr lang="en-US" sz="1600" b="1" i="0" dirty="0">
                <a:effectLst/>
                <a:latin typeface="Times New Roman" panose="02020603050405020304" pitchFamily="18" charset="0"/>
                <a:cs typeface="Times New Roman" panose="02020603050405020304" pitchFamily="18" charset="0"/>
              </a:rPr>
              <a:t>in faith</a:t>
            </a:r>
            <a:r>
              <a:rPr lang="en-US" sz="1600" b="0" i="0" dirty="0">
                <a:effectLst/>
                <a:latin typeface="Times New Roman" panose="02020603050405020304" pitchFamily="18" charset="0"/>
                <a:cs typeface="Times New Roman" panose="02020603050405020304" pitchFamily="18" charset="0"/>
              </a:rPr>
              <a:t>) when he comes. </a:t>
            </a:r>
            <a:r>
              <a:rPr lang="en-US" sz="1600" b="1" i="0" baseline="30000" dirty="0">
                <a:effectLst/>
                <a:latin typeface="Times New Roman" panose="02020603050405020304" pitchFamily="18" charset="0"/>
                <a:cs typeface="Times New Roman" panose="02020603050405020304" pitchFamily="18" charset="0"/>
              </a:rPr>
              <a:t>47 </a:t>
            </a:r>
            <a:r>
              <a:rPr lang="en-US" sz="1600" b="0" i="0" dirty="0">
                <a:effectLst/>
                <a:latin typeface="Times New Roman" panose="02020603050405020304" pitchFamily="18" charset="0"/>
                <a:cs typeface="Times New Roman" panose="02020603050405020304" pitchFamily="18" charset="0"/>
              </a:rPr>
              <a:t>Truly, I say to you, he will set him over all his possessions (</a:t>
            </a:r>
            <a:r>
              <a:rPr lang="en-US" sz="1600" b="1" i="0" dirty="0">
                <a:effectLst/>
                <a:latin typeface="Times New Roman" panose="02020603050405020304" pitchFamily="18" charset="0"/>
                <a:cs typeface="Times New Roman" panose="02020603050405020304" pitchFamily="18" charset="0"/>
              </a:rPr>
              <a:t>during the Millennium</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48 </a:t>
            </a:r>
            <a:r>
              <a:rPr lang="en-US" sz="1600" b="0" i="0" dirty="0">
                <a:effectLst/>
                <a:latin typeface="Times New Roman" panose="02020603050405020304" pitchFamily="18" charset="0"/>
                <a:cs typeface="Times New Roman" panose="02020603050405020304" pitchFamily="18" charset="0"/>
              </a:rPr>
              <a:t>But if that wicked (</a:t>
            </a:r>
            <a:r>
              <a:rPr lang="en-US" sz="1600" b="1" i="0" dirty="0">
                <a:effectLst/>
                <a:latin typeface="Times New Roman" panose="02020603050405020304" pitchFamily="18" charset="0"/>
                <a:cs typeface="Times New Roman" panose="02020603050405020304" pitchFamily="18" charset="0"/>
              </a:rPr>
              <a:t>faithless</a:t>
            </a:r>
            <a:r>
              <a:rPr lang="en-US" sz="1600" b="0" i="0" dirty="0">
                <a:effectLst/>
                <a:latin typeface="Times New Roman" panose="02020603050405020304" pitchFamily="18" charset="0"/>
                <a:cs typeface="Times New Roman" panose="02020603050405020304" pitchFamily="18" charset="0"/>
              </a:rPr>
              <a:t>) servant says to himself, ‘My master is delayed (</a:t>
            </a:r>
            <a:r>
              <a:rPr lang="en-US" sz="1600" b="1" i="0" dirty="0">
                <a:effectLst/>
                <a:latin typeface="Times New Roman" panose="02020603050405020304" pitchFamily="18" charset="0"/>
                <a:cs typeface="Times New Roman" panose="02020603050405020304" pitchFamily="18" charset="0"/>
              </a:rPr>
              <a:t>and may not be returning</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49 </a:t>
            </a:r>
            <a:r>
              <a:rPr lang="en-US" sz="1600" b="0" i="0" dirty="0">
                <a:effectLst/>
                <a:latin typeface="Times New Roman" panose="02020603050405020304" pitchFamily="18" charset="0"/>
                <a:cs typeface="Times New Roman" panose="02020603050405020304" pitchFamily="18" charset="0"/>
              </a:rPr>
              <a:t>and begins to beat his fellow servants (</a:t>
            </a:r>
            <a:r>
              <a:rPr lang="en-US" sz="1600" b="1" i="0" dirty="0">
                <a:effectLst/>
                <a:latin typeface="Times New Roman" panose="02020603050405020304" pitchFamily="18" charset="0"/>
                <a:cs typeface="Times New Roman" panose="02020603050405020304" pitchFamily="18" charset="0"/>
              </a:rPr>
              <a:t>pastors</a:t>
            </a:r>
            <a:r>
              <a:rPr lang="en-US" sz="1600" b="0" i="0" dirty="0">
                <a:effectLst/>
                <a:latin typeface="Times New Roman" panose="02020603050405020304" pitchFamily="18" charset="0"/>
                <a:cs typeface="Times New Roman" panose="02020603050405020304" pitchFamily="18" charset="0"/>
              </a:rPr>
              <a:t>) and eats and drinks with drunkards, </a:t>
            </a:r>
            <a:r>
              <a:rPr lang="en-US" sz="1600" b="1" i="0" baseline="30000" dirty="0">
                <a:effectLst/>
                <a:latin typeface="Times New Roman" panose="02020603050405020304" pitchFamily="18" charset="0"/>
                <a:cs typeface="Times New Roman" panose="02020603050405020304" pitchFamily="18" charset="0"/>
              </a:rPr>
              <a:t>50 </a:t>
            </a:r>
            <a:r>
              <a:rPr lang="en-US" sz="1600" b="0" i="0" dirty="0">
                <a:effectLst/>
                <a:latin typeface="Times New Roman" panose="02020603050405020304" pitchFamily="18" charset="0"/>
                <a:cs typeface="Times New Roman" panose="02020603050405020304" pitchFamily="18" charset="0"/>
              </a:rPr>
              <a:t>the master of that servant will come on a day when he does not expect him and at an hour he does not know (</a:t>
            </a:r>
            <a:r>
              <a:rPr lang="en-US" sz="1600" b="1" i="0" dirty="0">
                <a:effectLst/>
                <a:latin typeface="Times New Roman" panose="02020603050405020304" pitchFamily="18" charset="0"/>
                <a:cs typeface="Times New Roman" panose="02020603050405020304" pitchFamily="18" charset="0"/>
              </a:rPr>
              <a:t>because he does not remain in the faith</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51 </a:t>
            </a:r>
            <a:r>
              <a:rPr lang="en-US" sz="1600" b="0" i="0" dirty="0">
                <a:effectLst/>
                <a:latin typeface="Times New Roman" panose="02020603050405020304" pitchFamily="18" charset="0"/>
                <a:cs typeface="Times New Roman" panose="02020603050405020304" pitchFamily="18" charset="0"/>
              </a:rPr>
              <a:t>and will cut him in pieces and put him with the hypocrites (</a:t>
            </a:r>
            <a:r>
              <a:rPr lang="en-US" sz="1600" b="1" i="0" dirty="0">
                <a:effectLst/>
                <a:latin typeface="Times New Roman" panose="02020603050405020304" pitchFamily="18" charset="0"/>
                <a:cs typeface="Times New Roman" panose="02020603050405020304" pitchFamily="18" charset="0"/>
              </a:rPr>
              <a:t>in hell</a:t>
            </a:r>
            <a:r>
              <a:rPr lang="en-US" sz="1600" b="0" i="0" dirty="0">
                <a:effectLst/>
                <a:latin typeface="Times New Roman" panose="02020603050405020304" pitchFamily="18" charset="0"/>
                <a:cs typeface="Times New Roman" panose="02020603050405020304" pitchFamily="18" charset="0"/>
              </a:rPr>
              <a:t>). In that place there will be weeping and gnashing of teeth (Matthew 24: 45-51).</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Worldly pastors will not be prepared for Christ’s return and will be judged</a:t>
            </a:r>
          </a:p>
        </p:txBody>
      </p:sp>
    </p:spTree>
    <p:extLst>
      <p:ext uri="{BB962C8B-B14F-4D97-AF65-F5344CB8AC3E}">
        <p14:creationId xmlns:p14="http://schemas.microsoft.com/office/powerpoint/2010/main" val="42278505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2039-EB8E-4834-B673-40B3D393D6F9}"/>
              </a:ext>
            </a:extLst>
          </p:cNvPr>
          <p:cNvSpPr>
            <a:spLocks noGrp="1"/>
          </p:cNvSpPr>
          <p:nvPr>
            <p:ph type="title"/>
          </p:nvPr>
        </p:nvSpPr>
        <p:spPr>
          <a:xfrm>
            <a:off x="1653363" y="365760"/>
            <a:ext cx="9367203" cy="1188720"/>
          </a:xfrm>
        </p:spPr>
        <p:txBody>
          <a:bodyPr>
            <a:normAutofit/>
          </a:bodyPr>
          <a:lstStyle/>
          <a:p>
            <a:r>
              <a:rPr lang="en-US" dirty="0"/>
              <a:t>The Parable of the Ten Virgins</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5DC31007-F4F3-478A-A347-D615F3E75160}"/>
              </a:ext>
            </a:extLst>
          </p:cNvPr>
          <p:cNvSpPr>
            <a:spLocks noGrp="1"/>
          </p:cNvSpPr>
          <p:nvPr>
            <p:ph idx="1"/>
          </p:nvPr>
        </p:nvSpPr>
        <p:spPr>
          <a:xfrm>
            <a:off x="1653363" y="2176272"/>
            <a:ext cx="9367204" cy="4041648"/>
          </a:xfrm>
        </p:spPr>
        <p:txBody>
          <a:bodyPr anchor="t">
            <a:normAutofit lnSpcReduction="10000"/>
          </a:bodyPr>
          <a:lstStyle/>
          <a:p>
            <a:pPr marL="0" marR="0" indent="0">
              <a:spcBef>
                <a:spcPts val="0"/>
              </a:spcBef>
              <a:spcAft>
                <a:spcPts val="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that time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(the end times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the kingdom of heaven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(or entrance into it)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will be like ten virgins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(pastors)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who took their lamps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(the Gospel</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went out to meet the bridegroom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Five of them were foolish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(proclaimed a different gospel-Galatians 1:7)</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five of them were wise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(proclaimed the Gospel of Christ).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The foolish ones took their lamps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(a different gospel</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but did not take any oil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(Holy Spirit)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with them.  The wise, however, took oil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(Holy Spirit)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in jars along with their lamps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(to ensure they remain in the faith).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The bridegroom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was a long time in coming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(2000 years),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they all became drowsy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(proclaimed the Gospel weakly)</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fell asleep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(lost their passion for preaching the Gospel and the soon return of Christ)</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midnight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(a late hour),</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the cry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(of someone associated with the wedding)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rang out: ‘Here’s the bridegroom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Come out to meet him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(arise from your slumber and get ready to welcome him-Matthew 24:33)!”</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Then all of the virgins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(pastors)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woke up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(in surprise)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trimmed their lamps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(examined themselves to see if they were in the faith-I Corinthians 13:5)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The foolish ones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(pastors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said to the wise, ‘Give us some of your oil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(God had not opened their minds to understand the Scripture-Luke 24:45)</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our lamps are going out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because we proclaimed a different Gospel</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indent="0">
              <a:spcBef>
                <a:spcPts val="0"/>
              </a:spcBef>
              <a:spcAft>
                <a:spcPts val="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“No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(you could not endure sound doctrine-II Timothy 4:3).</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They replied, ‘there may not be enough for both us and you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(we will not compromise the Gospel as you have)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Instead, go to those who sell oil and buy some for yourselves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(Go to the Lord in prayer and ask Him to open your minds to the Scriptures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indent="0">
              <a:spcBef>
                <a:spcPts val="0"/>
              </a:spcBef>
              <a:spcAft>
                <a:spcPts val="0"/>
              </a:spcAft>
              <a:buNone/>
            </a:pPr>
            <a:endParaRPr lang="en-US" sz="13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000" dirty="0"/>
          </a:p>
        </p:txBody>
      </p:sp>
    </p:spTree>
    <p:extLst>
      <p:ext uri="{BB962C8B-B14F-4D97-AF65-F5344CB8AC3E}">
        <p14:creationId xmlns:p14="http://schemas.microsoft.com/office/powerpoint/2010/main" val="4565586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9AB5C-040A-45A9-86F4-6A9A82584B69}"/>
              </a:ext>
            </a:extLst>
          </p:cNvPr>
          <p:cNvSpPr>
            <a:spLocks noGrp="1"/>
          </p:cNvSpPr>
          <p:nvPr>
            <p:ph type="title"/>
          </p:nvPr>
        </p:nvSpPr>
        <p:spPr>
          <a:xfrm>
            <a:off x="1653363" y="365760"/>
            <a:ext cx="9367203" cy="1188720"/>
          </a:xfrm>
        </p:spPr>
        <p:txBody>
          <a:bodyPr>
            <a:normAutofit/>
          </a:bodyPr>
          <a:lstStyle/>
          <a:p>
            <a:r>
              <a:rPr lang="en-US" dirty="0"/>
              <a:t>Parable of the Ten Virgins cont.</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62FAE91-534A-44B6-ACEC-3AF620C2398F}"/>
              </a:ext>
            </a:extLst>
          </p:cNvPr>
          <p:cNvSpPr>
            <a:spLocks noGrp="1"/>
          </p:cNvSpPr>
          <p:nvPr>
            <p:ph idx="1"/>
          </p:nvPr>
        </p:nvSpPr>
        <p:spPr>
          <a:xfrm>
            <a:off x="1653363" y="2176272"/>
            <a:ext cx="9367204" cy="4041648"/>
          </a:xfrm>
        </p:spPr>
        <p:txBody>
          <a:bodyPr anchor="t">
            <a:normAutofit/>
          </a:bodyPr>
          <a:lstStyle/>
          <a:p>
            <a:pPr marL="0" marR="0" indent="0">
              <a:spcBef>
                <a:spcPts val="0"/>
              </a:spcBef>
              <a:spcAft>
                <a:spcPts val="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But while they were on their way to buy the oil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(when they should have had it all along)</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the bridegroom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arrived.  The virgins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(wise pastors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who were ready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(remained in the faith-John 15:4</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went in with him to the wedding banquet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(Wedding Supper of the Lamb</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And the door was shut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(the rapture occurred and the foolish virgins were left behind).</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Special Note: The door was shut as the door of the ark was shut prior to God’s judgment.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Later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(while clinging to their false doctrines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the others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(foolish pastors)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also came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(in prayer).</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‘Sir!  Sir!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(this is the way they addressed the Savior they did not know)</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they said, ‘Open the door for us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(they had been left behind to go through the tribulation)!</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But he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(Jesus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replied, ‘I tell you the truth, I don’t know you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(because they were ashamed of the Gospel</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(Romans 1:16).  </a:t>
            </a:r>
          </a:p>
          <a:p>
            <a:pPr marL="0" marR="0" indent="0">
              <a:spcBef>
                <a:spcPts val="0"/>
              </a:spcBef>
              <a:spcAft>
                <a:spcPts val="0"/>
              </a:spcAft>
              <a:buNone/>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1000"/>
              </a:spcAft>
              <a:buNone/>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Watch, therefore </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(be vigilant and remain in the faith</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for you know neither the day nor the hour (Matthew 25:1-13)</a:t>
            </a:r>
          </a:p>
          <a:p>
            <a:pPr marL="0" marR="0" indent="0">
              <a:spcBef>
                <a:spcPts val="0"/>
              </a:spcBef>
              <a:spcAft>
                <a:spcPts val="1000"/>
              </a:spcAft>
              <a:buNone/>
            </a:pPr>
            <a:r>
              <a:rPr lang="en-US" sz="1600" b="1" dirty="0">
                <a:latin typeface="Times New Roman" panose="02020603050405020304" pitchFamily="18" charset="0"/>
                <a:ea typeface="Calibri" panose="020F0502020204030204" pitchFamily="34" charset="0"/>
                <a:cs typeface="Times New Roman" panose="02020603050405020304" pitchFamily="18" charset="0"/>
              </a:rPr>
              <a:t>Meaning: Keep watch and remain in the faith</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700" dirty="0"/>
          </a:p>
        </p:txBody>
      </p:sp>
    </p:spTree>
    <p:extLst>
      <p:ext uri="{BB962C8B-B14F-4D97-AF65-F5344CB8AC3E}">
        <p14:creationId xmlns:p14="http://schemas.microsoft.com/office/powerpoint/2010/main" val="17923482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69290-5570-4552-8780-EEBD1165C3E8}"/>
              </a:ext>
            </a:extLst>
          </p:cNvPr>
          <p:cNvSpPr>
            <a:spLocks noGrp="1"/>
          </p:cNvSpPr>
          <p:nvPr>
            <p:ph type="title"/>
          </p:nvPr>
        </p:nvSpPr>
        <p:spPr>
          <a:xfrm>
            <a:off x="1653363" y="365760"/>
            <a:ext cx="9367203" cy="1188720"/>
          </a:xfrm>
        </p:spPr>
        <p:txBody>
          <a:bodyPr>
            <a:normAutofit/>
          </a:bodyPr>
          <a:lstStyle/>
          <a:p>
            <a:r>
              <a:rPr lang="en-US" dirty="0"/>
              <a:t>Parable of the Ten Minas</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D6A0ADE-E504-4CFA-9C5D-2E4204B5AA94}"/>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12 </a:t>
            </a:r>
            <a:r>
              <a:rPr lang="en-US" sz="1600" b="0" i="0" dirty="0">
                <a:effectLst/>
                <a:latin typeface="Times New Roman" panose="02020603050405020304" pitchFamily="18" charset="0"/>
                <a:cs typeface="Times New Roman" panose="02020603050405020304" pitchFamily="18" charset="0"/>
              </a:rPr>
              <a:t>He said therefore, “A nobleman (</a:t>
            </a:r>
            <a:r>
              <a:rPr lang="en-US" sz="1600" b="1" i="0" dirty="0">
                <a:effectLst/>
                <a:latin typeface="Times New Roman" panose="02020603050405020304" pitchFamily="18" charset="0"/>
                <a:cs typeface="Times New Roman" panose="02020603050405020304" pitchFamily="18" charset="0"/>
              </a:rPr>
              <a:t>Jesus</a:t>
            </a:r>
            <a:r>
              <a:rPr lang="en-US" sz="1600" b="0" i="0" dirty="0">
                <a:effectLst/>
                <a:latin typeface="Times New Roman" panose="02020603050405020304" pitchFamily="18" charset="0"/>
                <a:cs typeface="Times New Roman" panose="02020603050405020304" pitchFamily="18" charset="0"/>
              </a:rPr>
              <a:t>) went into a far country (</a:t>
            </a:r>
            <a:r>
              <a:rPr lang="en-US" sz="1600" b="1" i="0" dirty="0">
                <a:effectLst/>
                <a:latin typeface="Times New Roman" panose="02020603050405020304" pitchFamily="18" charset="0"/>
                <a:cs typeface="Times New Roman" panose="02020603050405020304" pitchFamily="18" charset="0"/>
              </a:rPr>
              <a:t>Heaven</a:t>
            </a:r>
            <a:r>
              <a:rPr lang="en-US" sz="1600" b="0" i="0" dirty="0">
                <a:effectLst/>
                <a:latin typeface="Times New Roman" panose="02020603050405020304" pitchFamily="18" charset="0"/>
                <a:cs typeface="Times New Roman" panose="02020603050405020304" pitchFamily="18" charset="0"/>
              </a:rPr>
              <a:t>) to receive for himself a kingdom and then return. </a:t>
            </a:r>
            <a:r>
              <a:rPr lang="en-US" sz="1600" b="1" i="0" baseline="30000" dirty="0">
                <a:effectLst/>
                <a:latin typeface="Times New Roman" panose="02020603050405020304" pitchFamily="18" charset="0"/>
                <a:cs typeface="Times New Roman" panose="02020603050405020304" pitchFamily="18" charset="0"/>
              </a:rPr>
              <a:t>13 </a:t>
            </a:r>
            <a:r>
              <a:rPr lang="en-US" sz="1600" b="0" i="0" dirty="0">
                <a:effectLst/>
                <a:latin typeface="Times New Roman" panose="02020603050405020304" pitchFamily="18" charset="0"/>
                <a:cs typeface="Times New Roman" panose="02020603050405020304" pitchFamily="18" charset="0"/>
              </a:rPr>
              <a:t>Calling ten of his servants, he gave them ten minas (</a:t>
            </a:r>
            <a:r>
              <a:rPr lang="en-US" sz="1600" b="1" i="0" dirty="0">
                <a:effectLst/>
                <a:latin typeface="Times New Roman" panose="02020603050405020304" pitchFamily="18" charset="0"/>
                <a:cs typeface="Times New Roman" panose="02020603050405020304" pitchFamily="18" charset="0"/>
              </a:rPr>
              <a:t>A measure of Faith</a:t>
            </a:r>
            <a:r>
              <a:rPr lang="en-US" sz="1600" b="0" i="0" dirty="0">
                <a:effectLst/>
                <a:latin typeface="Times New Roman" panose="02020603050405020304" pitchFamily="18" charset="0"/>
                <a:cs typeface="Times New Roman" panose="02020603050405020304" pitchFamily="18" charset="0"/>
              </a:rPr>
              <a:t>), and said to them, ‘Engage in business (</a:t>
            </a:r>
            <a:r>
              <a:rPr lang="en-US" sz="1600" b="1" i="0" dirty="0">
                <a:effectLst/>
                <a:latin typeface="Times New Roman" panose="02020603050405020304" pitchFamily="18" charset="0"/>
                <a:cs typeface="Times New Roman" panose="02020603050405020304" pitchFamily="18" charset="0"/>
              </a:rPr>
              <a:t>Preach the Gospel</a:t>
            </a:r>
            <a:r>
              <a:rPr lang="en-US" sz="1600" b="0" i="0" dirty="0">
                <a:effectLst/>
                <a:latin typeface="Times New Roman" panose="02020603050405020304" pitchFamily="18" charset="0"/>
                <a:cs typeface="Times New Roman" panose="02020603050405020304" pitchFamily="18" charset="0"/>
              </a:rPr>
              <a:t>) until I come.’ </a:t>
            </a:r>
            <a:r>
              <a:rPr lang="en-US" sz="1600" b="1" i="0" baseline="30000" dirty="0">
                <a:effectLst/>
                <a:latin typeface="Times New Roman" panose="02020603050405020304" pitchFamily="18" charset="0"/>
                <a:cs typeface="Times New Roman" panose="02020603050405020304" pitchFamily="18" charset="0"/>
              </a:rPr>
              <a:t>14 </a:t>
            </a:r>
            <a:r>
              <a:rPr lang="en-US" sz="1600" b="0" i="0" dirty="0">
                <a:effectLst/>
                <a:latin typeface="Times New Roman" panose="02020603050405020304" pitchFamily="18" charset="0"/>
                <a:cs typeface="Times New Roman" panose="02020603050405020304" pitchFamily="18" charset="0"/>
              </a:rPr>
              <a:t>But his citizens (</a:t>
            </a:r>
            <a:r>
              <a:rPr lang="en-US" sz="1600" b="1" i="0" dirty="0">
                <a:effectLst/>
                <a:latin typeface="Times New Roman" panose="02020603050405020304" pitchFamily="18" charset="0"/>
                <a:cs typeface="Times New Roman" panose="02020603050405020304" pitchFamily="18" charset="0"/>
              </a:rPr>
              <a:t>Fellow </a:t>
            </a:r>
            <a:r>
              <a:rPr lang="en-US" sz="1600" b="1" dirty="0">
                <a:latin typeface="Times New Roman" panose="02020603050405020304" pitchFamily="18" charset="0"/>
                <a:cs typeface="Times New Roman" panose="02020603050405020304" pitchFamily="18" charset="0"/>
              </a:rPr>
              <a:t>Israelites</a:t>
            </a:r>
            <a:r>
              <a:rPr lang="en-US" sz="1600" dirty="0">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hated him and sent a delegation after him, saying, ‘We do not want this man (</a:t>
            </a:r>
            <a:r>
              <a:rPr lang="en-US" sz="1600" b="1" i="0" dirty="0">
                <a:effectLst/>
                <a:latin typeface="Times New Roman" panose="02020603050405020304" pitchFamily="18" charset="0"/>
                <a:cs typeface="Times New Roman" panose="02020603050405020304" pitchFamily="18" charset="0"/>
              </a:rPr>
              <a:t>Jesus</a:t>
            </a:r>
            <a:r>
              <a:rPr lang="en-US" sz="1600" b="0" i="0" dirty="0">
                <a:effectLst/>
                <a:latin typeface="Times New Roman" panose="02020603050405020304" pitchFamily="18" charset="0"/>
                <a:cs typeface="Times New Roman" panose="02020603050405020304" pitchFamily="18" charset="0"/>
              </a:rPr>
              <a:t>) to reign over us.’ </a:t>
            </a:r>
            <a:r>
              <a:rPr lang="en-US" sz="1600" b="1" i="0" baseline="30000" dirty="0">
                <a:effectLst/>
                <a:latin typeface="Times New Roman" panose="02020603050405020304" pitchFamily="18" charset="0"/>
                <a:cs typeface="Times New Roman" panose="02020603050405020304" pitchFamily="18" charset="0"/>
              </a:rPr>
              <a:t>15 </a:t>
            </a:r>
            <a:r>
              <a:rPr lang="en-US" sz="1600" b="0" i="0" dirty="0">
                <a:effectLst/>
                <a:latin typeface="Times New Roman" panose="02020603050405020304" pitchFamily="18" charset="0"/>
                <a:cs typeface="Times New Roman" panose="02020603050405020304" pitchFamily="18" charset="0"/>
              </a:rPr>
              <a:t>When he returned, having received the kingdom (</a:t>
            </a:r>
            <a:r>
              <a:rPr lang="en-US" sz="1600" b="1" i="0" dirty="0">
                <a:effectLst/>
                <a:latin typeface="Times New Roman" panose="02020603050405020304" pitchFamily="18" charset="0"/>
                <a:cs typeface="Times New Roman" panose="02020603050405020304" pitchFamily="18" charset="0"/>
              </a:rPr>
              <a:t>at the end of the age</a:t>
            </a:r>
            <a:r>
              <a:rPr lang="en-US" sz="1600" b="0" i="0" dirty="0">
                <a:effectLst/>
                <a:latin typeface="Times New Roman" panose="02020603050405020304" pitchFamily="18" charset="0"/>
                <a:cs typeface="Times New Roman" panose="02020603050405020304" pitchFamily="18" charset="0"/>
              </a:rPr>
              <a:t>), he ordered these servants to whom he had given the money to be called to him, that he might know what they had gained by doing business (</a:t>
            </a:r>
            <a:r>
              <a:rPr lang="en-US" sz="1600" b="1" i="0" dirty="0">
                <a:effectLst/>
                <a:latin typeface="Times New Roman" panose="02020603050405020304" pitchFamily="18" charset="0"/>
                <a:cs typeface="Times New Roman" panose="02020603050405020304" pitchFamily="18" charset="0"/>
              </a:rPr>
              <a:t>Did they spread the Faith</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16 </a:t>
            </a:r>
            <a:r>
              <a:rPr lang="en-US" sz="1600" b="0" i="0" dirty="0">
                <a:effectLst/>
                <a:latin typeface="Times New Roman" panose="02020603050405020304" pitchFamily="18" charset="0"/>
                <a:cs typeface="Times New Roman" panose="02020603050405020304" pitchFamily="18" charset="0"/>
              </a:rPr>
              <a:t>The first came before him, saying, ‘Lord, your mina has made ten minas more (</a:t>
            </a:r>
            <a:r>
              <a:rPr lang="en-US" sz="1600" b="1" i="0" dirty="0">
                <a:effectLst/>
                <a:latin typeface="Times New Roman" panose="02020603050405020304" pitchFamily="18" charset="0"/>
                <a:cs typeface="Times New Roman" panose="02020603050405020304" pitchFamily="18" charset="0"/>
              </a:rPr>
              <a:t>your proclaiming of the Gospel has increased the faith</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17 </a:t>
            </a:r>
            <a:r>
              <a:rPr lang="en-US" sz="1600" b="0" i="0" dirty="0">
                <a:effectLst/>
                <a:latin typeface="Times New Roman" panose="02020603050405020304" pitchFamily="18" charset="0"/>
                <a:cs typeface="Times New Roman" panose="02020603050405020304" pitchFamily="18" charset="0"/>
              </a:rPr>
              <a:t>And he said to him, ‘Well done, good servant!</a:t>
            </a:r>
            <a:r>
              <a:rPr lang="en-US" sz="1600" b="0" i="0" baseline="30000" dirty="0">
                <a:effectLst/>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Because you have been faithful in a very little, you shall have authority over ten cities (</a:t>
            </a:r>
            <a:r>
              <a:rPr lang="en-US" sz="1600" b="1" i="0" dirty="0">
                <a:effectLst/>
                <a:latin typeface="Times New Roman" panose="02020603050405020304" pitchFamily="18" charset="0"/>
                <a:cs typeface="Times New Roman" panose="02020603050405020304" pitchFamily="18" charset="0"/>
              </a:rPr>
              <a:t>During the Millennium</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18 </a:t>
            </a:r>
            <a:r>
              <a:rPr lang="en-US" sz="1600" b="0" i="0" dirty="0">
                <a:effectLst/>
                <a:latin typeface="Times New Roman" panose="02020603050405020304" pitchFamily="18" charset="0"/>
                <a:cs typeface="Times New Roman" panose="02020603050405020304" pitchFamily="18" charset="0"/>
              </a:rPr>
              <a:t>And the second came, saying, ‘Lord, your mina has made five minas.’ </a:t>
            </a:r>
            <a:r>
              <a:rPr lang="en-US" sz="1600" b="1" i="0" baseline="30000" dirty="0">
                <a:effectLst/>
                <a:latin typeface="Times New Roman" panose="02020603050405020304" pitchFamily="18" charset="0"/>
                <a:cs typeface="Times New Roman" panose="02020603050405020304" pitchFamily="18" charset="0"/>
              </a:rPr>
              <a:t>19 </a:t>
            </a:r>
            <a:r>
              <a:rPr lang="en-US" sz="1600" b="0" i="0" dirty="0">
                <a:effectLst/>
                <a:latin typeface="Times New Roman" panose="02020603050405020304" pitchFamily="18" charset="0"/>
                <a:cs typeface="Times New Roman" panose="02020603050405020304" pitchFamily="18" charset="0"/>
              </a:rPr>
              <a:t>And he said to him, ‘And you are to be over five cities.’</a:t>
            </a:r>
            <a:endParaRPr lang="en-US"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9055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9EAE0-4CFB-4D1C-BFB9-4F27BD6EA7C5}"/>
              </a:ext>
            </a:extLst>
          </p:cNvPr>
          <p:cNvSpPr>
            <a:spLocks noGrp="1"/>
          </p:cNvSpPr>
          <p:nvPr>
            <p:ph type="title"/>
          </p:nvPr>
        </p:nvSpPr>
        <p:spPr>
          <a:xfrm>
            <a:off x="1653363" y="365760"/>
            <a:ext cx="9367203" cy="1188720"/>
          </a:xfrm>
        </p:spPr>
        <p:txBody>
          <a:bodyPr>
            <a:normAutofit/>
          </a:bodyPr>
          <a:lstStyle/>
          <a:p>
            <a:r>
              <a:rPr lang="en-US" dirty="0"/>
              <a:t>Parable of the Ten Minas cont.</a:t>
            </a:r>
            <a:endParaRPr lang="en-US"/>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86696C18-1B96-4C8D-9859-A2FF3DEC4300}"/>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20 </a:t>
            </a:r>
            <a:r>
              <a:rPr lang="en-US" sz="1600" b="0" i="0" dirty="0">
                <a:effectLst/>
                <a:latin typeface="Times New Roman" panose="02020603050405020304" pitchFamily="18" charset="0"/>
                <a:cs typeface="Times New Roman" panose="02020603050405020304" pitchFamily="18" charset="0"/>
              </a:rPr>
              <a:t>Then another came, saying, ‘Lord, here is your mina, which I kept laid away in a handkerchief (</a:t>
            </a:r>
            <a:r>
              <a:rPr lang="en-US" sz="1600" b="1" i="0" dirty="0">
                <a:effectLst/>
                <a:latin typeface="Times New Roman" panose="02020603050405020304" pitchFamily="18" charset="0"/>
                <a:cs typeface="Times New Roman" panose="02020603050405020304" pitchFamily="18" charset="0"/>
              </a:rPr>
              <a:t>I hid the </a:t>
            </a:r>
            <a:r>
              <a:rPr lang="en-US" sz="1600" b="1" dirty="0">
                <a:latin typeface="Times New Roman" panose="02020603050405020304" pitchFamily="18" charset="0"/>
                <a:cs typeface="Times New Roman" panose="02020603050405020304" pitchFamily="18" charset="0"/>
              </a:rPr>
              <a:t>Gospel</a:t>
            </a:r>
            <a:r>
              <a:rPr lang="en-US" sz="1600" dirty="0">
                <a:latin typeface="Times New Roman" panose="02020603050405020304" pitchFamily="18" charset="0"/>
                <a:cs typeface="Times New Roman" panose="02020603050405020304" pitchFamily="18" charset="0"/>
              </a:rPr>
              <a:t>)</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21 </a:t>
            </a:r>
            <a:r>
              <a:rPr lang="en-US" sz="1600" b="0" i="0" dirty="0">
                <a:effectLst/>
                <a:latin typeface="Times New Roman" panose="02020603050405020304" pitchFamily="18" charset="0"/>
                <a:cs typeface="Times New Roman" panose="02020603050405020304" pitchFamily="18" charset="0"/>
              </a:rPr>
              <a:t>for I was afraid of you, because you are a severe man. You take what you did not deposit, and reap what you did not sow (</a:t>
            </a:r>
            <a:r>
              <a:rPr lang="en-US" sz="1600" b="1" i="0" dirty="0">
                <a:effectLst/>
                <a:latin typeface="Times New Roman" panose="02020603050405020304" pitchFamily="18" charset="0"/>
                <a:cs typeface="Times New Roman" panose="02020603050405020304" pitchFamily="18" charset="0"/>
              </a:rPr>
              <a:t>You are unjust</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22 </a:t>
            </a:r>
            <a:r>
              <a:rPr lang="en-US" sz="1600" b="0" i="0" dirty="0">
                <a:effectLst/>
                <a:latin typeface="Times New Roman" panose="02020603050405020304" pitchFamily="18" charset="0"/>
                <a:cs typeface="Times New Roman" panose="02020603050405020304" pitchFamily="18" charset="0"/>
              </a:rPr>
              <a:t>He said to him, ‘I will condemn you with your own words, you wicked servant! You knew that I was a severe man, taking what I did not deposit and reaping what I did not sow? </a:t>
            </a:r>
            <a:r>
              <a:rPr lang="en-US" sz="1600" b="1" i="0" baseline="30000" dirty="0">
                <a:effectLst/>
                <a:latin typeface="Times New Roman" panose="02020603050405020304" pitchFamily="18" charset="0"/>
                <a:cs typeface="Times New Roman" panose="02020603050405020304" pitchFamily="18" charset="0"/>
              </a:rPr>
              <a:t>23 </a:t>
            </a:r>
            <a:r>
              <a:rPr lang="en-US" sz="1600" b="0" i="0" dirty="0">
                <a:effectLst/>
                <a:latin typeface="Times New Roman" panose="02020603050405020304" pitchFamily="18" charset="0"/>
                <a:cs typeface="Times New Roman" panose="02020603050405020304" pitchFamily="18" charset="0"/>
              </a:rPr>
              <a:t>Why then did you not put my money in the bank (</a:t>
            </a:r>
            <a:r>
              <a:rPr lang="en-US" sz="1600" b="1" i="0" dirty="0">
                <a:effectLst/>
                <a:latin typeface="Times New Roman" panose="02020603050405020304" pitchFamily="18" charset="0"/>
                <a:cs typeface="Times New Roman" panose="02020603050405020304" pitchFamily="18" charset="0"/>
              </a:rPr>
              <a:t>deposit it with someone who would use it more wisely</a:t>
            </a:r>
            <a:r>
              <a:rPr lang="en-US" sz="1600" b="0" i="0" dirty="0">
                <a:effectLst/>
                <a:latin typeface="Times New Roman" panose="02020603050405020304" pitchFamily="18" charset="0"/>
                <a:cs typeface="Times New Roman" panose="02020603050405020304" pitchFamily="18" charset="0"/>
              </a:rPr>
              <a:t>), and at my coming I might have collected it with interest (</a:t>
            </a:r>
            <a:r>
              <a:rPr lang="en-US" sz="1600" b="1" i="0" dirty="0">
                <a:effectLst/>
                <a:latin typeface="Times New Roman" panose="02020603050405020304" pitchFamily="18" charset="0"/>
                <a:cs typeface="Times New Roman" panose="02020603050405020304" pitchFamily="18" charset="0"/>
              </a:rPr>
              <a:t>the faith would still have increased</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24 </a:t>
            </a:r>
            <a:r>
              <a:rPr lang="en-US" sz="1600" b="0" i="0" dirty="0">
                <a:effectLst/>
                <a:latin typeface="Times New Roman" panose="02020603050405020304" pitchFamily="18" charset="0"/>
                <a:cs typeface="Times New Roman" panose="02020603050405020304" pitchFamily="18" charset="0"/>
              </a:rPr>
              <a:t>And he said to those who stood by, ‘Take the mina from him, and give it to the one who has the ten minas.’ </a:t>
            </a:r>
            <a:r>
              <a:rPr lang="en-US" sz="1600" b="1" i="0" baseline="30000" dirty="0">
                <a:effectLst/>
                <a:latin typeface="Times New Roman" panose="02020603050405020304" pitchFamily="18" charset="0"/>
                <a:cs typeface="Times New Roman" panose="02020603050405020304" pitchFamily="18" charset="0"/>
              </a:rPr>
              <a:t>25 </a:t>
            </a:r>
            <a:r>
              <a:rPr lang="en-US" sz="1600" b="0" i="0" dirty="0">
                <a:effectLst/>
                <a:latin typeface="Times New Roman" panose="02020603050405020304" pitchFamily="18" charset="0"/>
                <a:cs typeface="Times New Roman" panose="02020603050405020304" pitchFamily="18" charset="0"/>
              </a:rPr>
              <a:t>And they said to him, ‘Lord, he has ten minas!’ </a:t>
            </a:r>
            <a:r>
              <a:rPr lang="en-US" sz="1600" b="1" i="0" baseline="30000" dirty="0">
                <a:effectLst/>
                <a:latin typeface="Times New Roman" panose="02020603050405020304" pitchFamily="18" charset="0"/>
                <a:cs typeface="Times New Roman" panose="02020603050405020304" pitchFamily="18" charset="0"/>
              </a:rPr>
              <a:t>26 </a:t>
            </a:r>
            <a:r>
              <a:rPr lang="en-US" sz="1600" b="0" i="0" dirty="0">
                <a:effectLst/>
                <a:latin typeface="Times New Roman" panose="02020603050405020304" pitchFamily="18" charset="0"/>
                <a:cs typeface="Times New Roman" panose="02020603050405020304" pitchFamily="18" charset="0"/>
              </a:rPr>
              <a:t>‘I tell you that to everyone who has (</a:t>
            </a:r>
            <a:r>
              <a:rPr lang="en-US" sz="1600" b="1" i="0" dirty="0">
                <a:effectLst/>
                <a:latin typeface="Times New Roman" panose="02020603050405020304" pitchFamily="18" charset="0"/>
                <a:cs typeface="Times New Roman" panose="02020603050405020304" pitchFamily="18" charset="0"/>
              </a:rPr>
              <a:t>Faith</a:t>
            </a:r>
            <a:r>
              <a:rPr lang="en-US" sz="1600" b="0" i="0" dirty="0">
                <a:effectLst/>
                <a:latin typeface="Times New Roman" panose="02020603050405020304" pitchFamily="18" charset="0"/>
                <a:cs typeface="Times New Roman" panose="02020603050405020304" pitchFamily="18" charset="0"/>
              </a:rPr>
              <a:t>), more will be given, but from the one who has not (</a:t>
            </a:r>
            <a:r>
              <a:rPr lang="en-US" sz="1600" b="1" i="0" dirty="0">
                <a:effectLst/>
                <a:latin typeface="Times New Roman" panose="02020603050405020304" pitchFamily="18" charset="0"/>
                <a:cs typeface="Times New Roman" panose="02020603050405020304" pitchFamily="18" charset="0"/>
              </a:rPr>
              <a:t>Faithless</a:t>
            </a:r>
            <a:r>
              <a:rPr lang="en-US" sz="1600" b="0" i="0" dirty="0">
                <a:effectLst/>
                <a:latin typeface="Times New Roman" panose="02020603050405020304" pitchFamily="18" charset="0"/>
                <a:cs typeface="Times New Roman" panose="02020603050405020304" pitchFamily="18" charset="0"/>
              </a:rPr>
              <a:t>), even what he has will be taken away. </a:t>
            </a:r>
            <a:r>
              <a:rPr lang="en-US" sz="1600" b="1" i="0" baseline="30000" dirty="0">
                <a:effectLst/>
                <a:latin typeface="Times New Roman" panose="02020603050405020304" pitchFamily="18" charset="0"/>
                <a:cs typeface="Times New Roman" panose="02020603050405020304" pitchFamily="18" charset="0"/>
              </a:rPr>
              <a:t>27 </a:t>
            </a:r>
            <a:r>
              <a:rPr lang="en-US" sz="1600" b="0" i="0" dirty="0">
                <a:effectLst/>
                <a:latin typeface="Times New Roman" panose="02020603050405020304" pitchFamily="18" charset="0"/>
                <a:cs typeface="Times New Roman" panose="02020603050405020304" pitchFamily="18" charset="0"/>
              </a:rPr>
              <a:t>But as for these enemies of mine, who did not want me to reign over them, bring them here and slaughter them before me (</a:t>
            </a:r>
            <a:r>
              <a:rPr lang="en-US" sz="1600" b="1" dirty="0">
                <a:latin typeface="Times New Roman" panose="02020603050405020304" pitchFamily="18" charset="0"/>
                <a:cs typeface="Times New Roman" panose="02020603050405020304" pitchFamily="18" charset="0"/>
              </a:rPr>
              <a:t>c</a:t>
            </a:r>
            <a:r>
              <a:rPr lang="en-US" sz="1600" b="1" i="0" dirty="0">
                <a:effectLst/>
                <a:latin typeface="Times New Roman" panose="02020603050405020304" pitchFamily="18" charset="0"/>
                <a:cs typeface="Times New Roman" panose="02020603050405020304" pitchFamily="18" charset="0"/>
              </a:rPr>
              <a:t>ast them into the lake of fire</a:t>
            </a:r>
            <a:r>
              <a:rPr lang="en-US" sz="1600" b="0" i="0" dirty="0">
                <a:effectLst/>
                <a:latin typeface="Times New Roman" panose="02020603050405020304" pitchFamily="18" charset="0"/>
                <a:cs typeface="Times New Roman" panose="02020603050405020304" pitchFamily="18" charset="0"/>
              </a:rPr>
              <a:t>)(Luke 19: 12-27).’</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Those pastors who refuse to proclaim Christ’s message of repentance for the forgiveness of sins in the name of Jesus, but instead preach a different Gospel, will be cast into the lake of fire</a:t>
            </a:r>
          </a:p>
          <a:p>
            <a:pPr marL="0" indent="0">
              <a:buNone/>
            </a:pPr>
            <a:endParaRPr lang="en-US" sz="1700" dirty="0"/>
          </a:p>
        </p:txBody>
      </p:sp>
    </p:spTree>
    <p:extLst>
      <p:ext uri="{BB962C8B-B14F-4D97-AF65-F5344CB8AC3E}">
        <p14:creationId xmlns:p14="http://schemas.microsoft.com/office/powerpoint/2010/main" val="12029569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15FB9-C5D3-4351-9D3A-C6A16EDF0243}"/>
              </a:ext>
            </a:extLst>
          </p:cNvPr>
          <p:cNvSpPr>
            <a:spLocks noGrp="1"/>
          </p:cNvSpPr>
          <p:nvPr>
            <p:ph type="title"/>
          </p:nvPr>
        </p:nvSpPr>
        <p:spPr>
          <a:xfrm>
            <a:off x="1653363" y="365760"/>
            <a:ext cx="9367203" cy="1188720"/>
          </a:xfrm>
        </p:spPr>
        <p:txBody>
          <a:bodyPr>
            <a:normAutofit/>
          </a:bodyPr>
          <a:lstStyle/>
          <a:p>
            <a:r>
              <a:rPr lang="en-US" dirty="0"/>
              <a:t>Parable of the Talents</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1BEDEA4-1022-4920-BAC7-64AEC3B6E45F}"/>
              </a:ext>
            </a:extLst>
          </p:cNvPr>
          <p:cNvSpPr>
            <a:spLocks noGrp="1"/>
          </p:cNvSpPr>
          <p:nvPr>
            <p:ph idx="1"/>
          </p:nvPr>
        </p:nvSpPr>
        <p:spPr>
          <a:xfrm>
            <a:off x="1653363" y="2176272"/>
            <a:ext cx="9367204" cy="4041648"/>
          </a:xfrm>
        </p:spPr>
        <p:txBody>
          <a:bodyPr anchor="t">
            <a:normAutofit/>
          </a:bodyPr>
          <a:lstStyle/>
          <a:p>
            <a:pPr marL="0" indent="0">
              <a:buNone/>
            </a:pPr>
            <a:r>
              <a:rPr lang="en-US" sz="1600" i="0" baseline="30000" dirty="0">
                <a:effectLst/>
                <a:latin typeface="Times New Roman" panose="02020603050405020304" pitchFamily="18" charset="0"/>
                <a:cs typeface="Times New Roman" panose="02020603050405020304" pitchFamily="18" charset="0"/>
              </a:rPr>
              <a:t>14 </a:t>
            </a:r>
            <a:r>
              <a:rPr lang="en-US" sz="1600" i="0" dirty="0">
                <a:effectLst/>
                <a:latin typeface="Times New Roman" panose="02020603050405020304" pitchFamily="18" charset="0"/>
                <a:cs typeface="Times New Roman" panose="02020603050405020304" pitchFamily="18" charset="0"/>
              </a:rPr>
              <a:t>“For it </a:t>
            </a:r>
            <a:r>
              <a:rPr lang="en-US" sz="1600" b="1" i="0" dirty="0">
                <a:effectLst/>
                <a:latin typeface="Times New Roman" panose="02020603050405020304" pitchFamily="18" charset="0"/>
                <a:cs typeface="Times New Roman" panose="02020603050405020304" pitchFamily="18" charset="0"/>
              </a:rPr>
              <a:t>(the kingdom of heaven) </a:t>
            </a:r>
            <a:r>
              <a:rPr lang="en-US" sz="1600" i="0" dirty="0">
                <a:effectLst/>
                <a:latin typeface="Times New Roman" panose="02020603050405020304" pitchFamily="18" charset="0"/>
                <a:cs typeface="Times New Roman" panose="02020603050405020304" pitchFamily="18" charset="0"/>
              </a:rPr>
              <a:t>will be like a man </a:t>
            </a:r>
            <a:r>
              <a:rPr lang="en-US" sz="1600" b="1" i="0" dirty="0">
                <a:effectLst/>
                <a:latin typeface="Times New Roman" panose="02020603050405020304" pitchFamily="18" charset="0"/>
                <a:cs typeface="Times New Roman" panose="02020603050405020304" pitchFamily="18" charset="0"/>
              </a:rPr>
              <a:t>(Jesus) </a:t>
            </a:r>
            <a:r>
              <a:rPr lang="en-US" sz="1600" i="0" dirty="0">
                <a:effectLst/>
                <a:latin typeface="Times New Roman" panose="02020603050405020304" pitchFamily="18" charset="0"/>
                <a:cs typeface="Times New Roman" panose="02020603050405020304" pitchFamily="18" charset="0"/>
              </a:rPr>
              <a:t>going on a journey, who called his servants </a:t>
            </a:r>
            <a:r>
              <a:rPr lang="en-US" sz="1600" b="1" i="0" dirty="0">
                <a:effectLst/>
                <a:latin typeface="Times New Roman" panose="02020603050405020304" pitchFamily="18" charset="0"/>
                <a:cs typeface="Times New Roman" panose="02020603050405020304" pitchFamily="18" charset="0"/>
              </a:rPr>
              <a:t>(pastors) </a:t>
            </a:r>
            <a:r>
              <a:rPr lang="en-US" sz="1600" i="0" dirty="0">
                <a:effectLst/>
                <a:latin typeface="Times New Roman" panose="02020603050405020304" pitchFamily="18" charset="0"/>
                <a:cs typeface="Times New Roman" panose="02020603050405020304" pitchFamily="18" charset="0"/>
              </a:rPr>
              <a:t>and entrusted to them his property </a:t>
            </a:r>
            <a:r>
              <a:rPr lang="en-US" sz="1600" b="1" i="0" dirty="0">
                <a:effectLst/>
                <a:latin typeface="Times New Roman" panose="02020603050405020304" pitchFamily="18" charset="0"/>
                <a:cs typeface="Times New Roman" panose="02020603050405020304" pitchFamily="18" charset="0"/>
              </a:rPr>
              <a:t>(church). </a:t>
            </a:r>
            <a:r>
              <a:rPr lang="en-US" sz="1600" i="0" baseline="30000" dirty="0">
                <a:effectLst/>
                <a:latin typeface="Times New Roman" panose="02020603050405020304" pitchFamily="18" charset="0"/>
                <a:cs typeface="Times New Roman" panose="02020603050405020304" pitchFamily="18" charset="0"/>
              </a:rPr>
              <a:t>15 </a:t>
            </a:r>
            <a:r>
              <a:rPr lang="en-US" sz="1600" i="0" dirty="0">
                <a:effectLst/>
                <a:latin typeface="Times New Roman" panose="02020603050405020304" pitchFamily="18" charset="0"/>
                <a:cs typeface="Times New Roman" panose="02020603050405020304" pitchFamily="18" charset="0"/>
              </a:rPr>
              <a:t>To one he gave five talents </a:t>
            </a:r>
            <a:r>
              <a:rPr lang="en-US" sz="1600" b="1" i="0" dirty="0">
                <a:effectLst/>
                <a:latin typeface="Times New Roman" panose="02020603050405020304" pitchFamily="18" charset="0"/>
                <a:cs typeface="Times New Roman" panose="02020603050405020304" pitchFamily="18" charset="0"/>
              </a:rPr>
              <a:t>(a measure of faith in the Gospel – Romans 12:3) </a:t>
            </a:r>
            <a:r>
              <a:rPr lang="en-US" sz="1600" i="0" dirty="0">
                <a:effectLst/>
                <a:latin typeface="Times New Roman" panose="02020603050405020304" pitchFamily="18" charset="0"/>
                <a:cs typeface="Times New Roman" panose="02020603050405020304" pitchFamily="18" charset="0"/>
              </a:rPr>
              <a:t>to another two, to another one, to each according to his ability. Then he went away </a:t>
            </a:r>
            <a:r>
              <a:rPr lang="en-US" sz="1600" b="1" i="0" dirty="0">
                <a:effectLst/>
                <a:latin typeface="Times New Roman" panose="02020603050405020304" pitchFamily="18" charset="0"/>
                <a:cs typeface="Times New Roman" panose="02020603050405020304" pitchFamily="18" charset="0"/>
              </a:rPr>
              <a:t>(returned to heaven for 2000 years). </a:t>
            </a:r>
            <a:r>
              <a:rPr lang="en-US" sz="1600" i="0" baseline="30000" dirty="0">
                <a:effectLst/>
                <a:latin typeface="Times New Roman" panose="02020603050405020304" pitchFamily="18" charset="0"/>
                <a:cs typeface="Times New Roman" panose="02020603050405020304" pitchFamily="18" charset="0"/>
              </a:rPr>
              <a:t>16 </a:t>
            </a:r>
            <a:r>
              <a:rPr lang="en-US" sz="1600" i="0" dirty="0">
                <a:effectLst/>
                <a:latin typeface="Times New Roman" panose="02020603050405020304" pitchFamily="18" charset="0"/>
                <a:cs typeface="Times New Roman" panose="02020603050405020304" pitchFamily="18" charset="0"/>
              </a:rPr>
              <a:t>He who had received the five talents went at once and traded with them </a:t>
            </a:r>
            <a:r>
              <a:rPr lang="en-US" sz="1600" b="1" i="0" dirty="0">
                <a:effectLst/>
                <a:latin typeface="Times New Roman" panose="02020603050405020304" pitchFamily="18" charset="0"/>
                <a:cs typeface="Times New Roman" panose="02020603050405020304" pitchFamily="18" charset="0"/>
              </a:rPr>
              <a:t>(preached the Gospel), </a:t>
            </a:r>
            <a:r>
              <a:rPr lang="en-US" sz="1600" i="0" dirty="0">
                <a:effectLst/>
                <a:latin typeface="Times New Roman" panose="02020603050405020304" pitchFamily="18" charset="0"/>
                <a:cs typeface="Times New Roman" panose="02020603050405020304" pitchFamily="18" charset="0"/>
              </a:rPr>
              <a:t>and he made five talents more </a:t>
            </a:r>
            <a:r>
              <a:rPr lang="en-US" sz="1600" b="1" i="0" dirty="0">
                <a:effectLst/>
                <a:latin typeface="Times New Roman" panose="02020603050405020304" pitchFamily="18" charset="0"/>
                <a:cs typeface="Times New Roman" panose="02020603050405020304" pitchFamily="18" charset="0"/>
              </a:rPr>
              <a:t>(brought more people to faith)</a:t>
            </a:r>
            <a:r>
              <a:rPr lang="en-US" sz="1600" i="0" dirty="0">
                <a:effectLst/>
                <a:latin typeface="Times New Roman" panose="02020603050405020304" pitchFamily="18" charset="0"/>
                <a:cs typeface="Times New Roman" panose="02020603050405020304" pitchFamily="18" charset="0"/>
              </a:rPr>
              <a:t>. </a:t>
            </a:r>
            <a:r>
              <a:rPr lang="en-US" sz="1600" i="0" baseline="30000" dirty="0">
                <a:effectLst/>
                <a:latin typeface="Times New Roman" panose="02020603050405020304" pitchFamily="18" charset="0"/>
                <a:cs typeface="Times New Roman" panose="02020603050405020304" pitchFamily="18" charset="0"/>
              </a:rPr>
              <a:t>17 </a:t>
            </a:r>
            <a:r>
              <a:rPr lang="en-US" sz="1600" i="0" dirty="0">
                <a:effectLst/>
                <a:latin typeface="Times New Roman" panose="02020603050405020304" pitchFamily="18" charset="0"/>
                <a:cs typeface="Times New Roman" panose="02020603050405020304" pitchFamily="18" charset="0"/>
              </a:rPr>
              <a:t>So also he who had the two talents made two talents more. </a:t>
            </a:r>
            <a:r>
              <a:rPr lang="en-US" sz="1600" i="0" baseline="30000" dirty="0">
                <a:effectLst/>
                <a:latin typeface="Times New Roman" panose="02020603050405020304" pitchFamily="18" charset="0"/>
                <a:cs typeface="Times New Roman" panose="02020603050405020304" pitchFamily="18" charset="0"/>
              </a:rPr>
              <a:t>18 </a:t>
            </a:r>
            <a:r>
              <a:rPr lang="en-US" sz="1600" i="0" dirty="0">
                <a:effectLst/>
                <a:latin typeface="Times New Roman" panose="02020603050405020304" pitchFamily="18" charset="0"/>
                <a:cs typeface="Times New Roman" panose="02020603050405020304" pitchFamily="18" charset="0"/>
              </a:rPr>
              <a:t>But he who had received the one talent went and dug in the ground and hid his master's money </a:t>
            </a:r>
            <a:r>
              <a:rPr lang="en-US" sz="1600" b="1" i="0" dirty="0">
                <a:effectLst/>
                <a:latin typeface="Times New Roman" panose="02020603050405020304" pitchFamily="18" charset="0"/>
                <a:cs typeface="Times New Roman" panose="02020603050405020304" pitchFamily="18" charset="0"/>
              </a:rPr>
              <a:t>(he had no faith in the Gospel/preached a different Gospel). </a:t>
            </a:r>
            <a:r>
              <a:rPr lang="en-US" sz="1600" i="0" baseline="30000" dirty="0">
                <a:effectLst/>
                <a:latin typeface="Times New Roman" panose="02020603050405020304" pitchFamily="18" charset="0"/>
                <a:cs typeface="Times New Roman" panose="02020603050405020304" pitchFamily="18" charset="0"/>
              </a:rPr>
              <a:t>19 </a:t>
            </a:r>
            <a:r>
              <a:rPr lang="en-US" sz="1600" i="0" dirty="0">
                <a:effectLst/>
                <a:latin typeface="Times New Roman" panose="02020603050405020304" pitchFamily="18" charset="0"/>
                <a:cs typeface="Times New Roman" panose="02020603050405020304" pitchFamily="18" charset="0"/>
              </a:rPr>
              <a:t>Now after a long time the master of those servants came and settled accounts with them. </a:t>
            </a:r>
            <a:r>
              <a:rPr lang="en-US" sz="1600" i="0" baseline="30000" dirty="0">
                <a:effectLst/>
                <a:latin typeface="Times New Roman" panose="02020603050405020304" pitchFamily="18" charset="0"/>
                <a:cs typeface="Times New Roman" panose="02020603050405020304" pitchFamily="18" charset="0"/>
              </a:rPr>
              <a:t>20 </a:t>
            </a:r>
            <a:r>
              <a:rPr lang="en-US" sz="1600" i="0" dirty="0">
                <a:effectLst/>
                <a:latin typeface="Times New Roman" panose="02020603050405020304" pitchFamily="18" charset="0"/>
                <a:cs typeface="Times New Roman" panose="02020603050405020304" pitchFamily="18" charset="0"/>
              </a:rPr>
              <a:t>And he who had received the five talents came forward, bringing five talents more, saying, ‘Master, you delivered to me five talents; here, I have made five talents more </a:t>
            </a:r>
            <a:r>
              <a:rPr lang="en-US" sz="1600" b="1" i="0" dirty="0">
                <a:effectLst/>
                <a:latin typeface="Times New Roman" panose="02020603050405020304" pitchFamily="18" charset="0"/>
                <a:cs typeface="Times New Roman" panose="02020603050405020304" pitchFamily="18" charset="0"/>
              </a:rPr>
              <a:t>(I have increased the faith)</a:t>
            </a:r>
            <a:r>
              <a:rPr lang="en-US" sz="1600" i="0" dirty="0">
                <a:effectLst/>
                <a:latin typeface="Times New Roman" panose="02020603050405020304" pitchFamily="18" charset="0"/>
                <a:cs typeface="Times New Roman" panose="02020603050405020304" pitchFamily="18" charset="0"/>
              </a:rPr>
              <a:t>.’ </a:t>
            </a:r>
            <a:r>
              <a:rPr lang="en-US" sz="1600" i="0" baseline="30000" dirty="0">
                <a:effectLst/>
                <a:latin typeface="Times New Roman" panose="02020603050405020304" pitchFamily="18" charset="0"/>
                <a:cs typeface="Times New Roman" panose="02020603050405020304" pitchFamily="18" charset="0"/>
              </a:rPr>
              <a:t>21 </a:t>
            </a:r>
            <a:r>
              <a:rPr lang="en-US" sz="1600" i="0" dirty="0">
                <a:effectLst/>
                <a:latin typeface="Times New Roman" panose="02020603050405020304" pitchFamily="18" charset="0"/>
                <a:cs typeface="Times New Roman" panose="02020603050405020304" pitchFamily="18" charset="0"/>
              </a:rPr>
              <a:t>His master said to him, ‘Well done, good and faithful servant. You have been faithful over a little; I will set you over much. Enter into the joy of your master.’ </a:t>
            </a:r>
            <a:r>
              <a:rPr lang="en-US" sz="1600" i="0" baseline="30000" dirty="0">
                <a:effectLst/>
                <a:latin typeface="Times New Roman" panose="02020603050405020304" pitchFamily="18" charset="0"/>
                <a:cs typeface="Times New Roman" panose="02020603050405020304" pitchFamily="18" charset="0"/>
              </a:rPr>
              <a:t>22 </a:t>
            </a:r>
            <a:r>
              <a:rPr lang="en-US" sz="1600" i="0" dirty="0">
                <a:effectLst/>
                <a:latin typeface="Times New Roman" panose="02020603050405020304" pitchFamily="18" charset="0"/>
                <a:cs typeface="Times New Roman" panose="02020603050405020304" pitchFamily="18" charset="0"/>
              </a:rPr>
              <a:t>And he also who had the two talents came forward, saying, ‘Master, you delivered to me two talents; here, I have made two talents more.’ </a:t>
            </a:r>
            <a:r>
              <a:rPr lang="en-US" sz="1600" i="0" baseline="30000" dirty="0">
                <a:effectLst/>
                <a:latin typeface="Times New Roman" panose="02020603050405020304" pitchFamily="18" charset="0"/>
                <a:cs typeface="Times New Roman" panose="02020603050405020304" pitchFamily="18" charset="0"/>
              </a:rPr>
              <a:t>23 </a:t>
            </a:r>
            <a:r>
              <a:rPr lang="en-US" sz="1600" i="0" dirty="0">
                <a:effectLst/>
                <a:latin typeface="Times New Roman" panose="02020603050405020304" pitchFamily="18" charset="0"/>
                <a:cs typeface="Times New Roman" panose="02020603050405020304" pitchFamily="18" charset="0"/>
              </a:rPr>
              <a:t>His master said to him, ‘Well done, good and faithful servant. You have been faithful over a little; I will set you over much. Enter into the joy of your master.’ </a:t>
            </a:r>
            <a:endParaRPr lang="en-US" sz="1600" dirty="0">
              <a:latin typeface="Times New Roman" panose="02020603050405020304" pitchFamily="18" charset="0"/>
              <a:cs typeface="Times New Roman" panose="02020603050405020304" pitchFamily="18" charset="0"/>
            </a:endParaRPr>
          </a:p>
          <a:p>
            <a:pPr marL="0" indent="0">
              <a:buNone/>
            </a:pPr>
            <a:endParaRPr lang="en-US" sz="1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26958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56DCD-9981-4520-8509-40502CAF84DC}"/>
              </a:ext>
            </a:extLst>
          </p:cNvPr>
          <p:cNvSpPr>
            <a:spLocks noGrp="1"/>
          </p:cNvSpPr>
          <p:nvPr>
            <p:ph type="title"/>
          </p:nvPr>
        </p:nvSpPr>
        <p:spPr>
          <a:xfrm>
            <a:off x="1653363" y="365760"/>
            <a:ext cx="9367203" cy="1188720"/>
          </a:xfrm>
        </p:spPr>
        <p:txBody>
          <a:bodyPr>
            <a:normAutofit/>
          </a:bodyPr>
          <a:lstStyle/>
          <a:p>
            <a:r>
              <a:rPr lang="en-US" dirty="0"/>
              <a:t>Parable of the Talents cont.</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0D18970-FF60-42D2-B450-EEDE452EE7E6}"/>
              </a:ext>
            </a:extLst>
          </p:cNvPr>
          <p:cNvSpPr>
            <a:spLocks noGrp="1"/>
          </p:cNvSpPr>
          <p:nvPr>
            <p:ph idx="1"/>
          </p:nvPr>
        </p:nvSpPr>
        <p:spPr>
          <a:xfrm>
            <a:off x="1653363" y="2176272"/>
            <a:ext cx="9367204" cy="4041648"/>
          </a:xfrm>
        </p:spPr>
        <p:txBody>
          <a:bodyPr anchor="t">
            <a:normAutofit/>
          </a:bodyPr>
          <a:lstStyle/>
          <a:p>
            <a:pPr marL="0" indent="0">
              <a:buNone/>
            </a:pPr>
            <a:r>
              <a:rPr lang="en-US" sz="1600" i="0" baseline="30000" dirty="0">
                <a:effectLst/>
                <a:latin typeface="Times New Roman" panose="02020603050405020304" pitchFamily="18" charset="0"/>
                <a:cs typeface="Times New Roman" panose="02020603050405020304" pitchFamily="18" charset="0"/>
              </a:rPr>
              <a:t>24 </a:t>
            </a:r>
            <a:r>
              <a:rPr lang="en-US" sz="1600" i="0" dirty="0">
                <a:effectLst/>
                <a:latin typeface="Times New Roman" panose="02020603050405020304" pitchFamily="18" charset="0"/>
                <a:cs typeface="Times New Roman" panose="02020603050405020304" pitchFamily="18" charset="0"/>
              </a:rPr>
              <a:t>He also who had received the one talent came forward, saying, ‘Master, I knew you to be a hard man, reaping where you did not sow, and gathering where you scattered no seed </a:t>
            </a:r>
            <a:r>
              <a:rPr lang="en-US" sz="1600" b="1" i="0" dirty="0">
                <a:effectLst/>
                <a:latin typeface="Times New Roman" panose="02020603050405020304" pitchFamily="18" charset="0"/>
                <a:cs typeface="Times New Roman" panose="02020603050405020304" pitchFamily="18" charset="0"/>
              </a:rPr>
              <a:t>(you are unjust), </a:t>
            </a:r>
            <a:r>
              <a:rPr lang="en-US" sz="1600" i="0" baseline="30000" dirty="0">
                <a:effectLst/>
                <a:latin typeface="Times New Roman" panose="02020603050405020304" pitchFamily="18" charset="0"/>
                <a:cs typeface="Times New Roman" panose="02020603050405020304" pitchFamily="18" charset="0"/>
              </a:rPr>
              <a:t>25 </a:t>
            </a:r>
            <a:r>
              <a:rPr lang="en-US" sz="1600" i="0" dirty="0">
                <a:effectLst/>
                <a:latin typeface="Times New Roman" panose="02020603050405020304" pitchFamily="18" charset="0"/>
                <a:cs typeface="Times New Roman" panose="02020603050405020304" pitchFamily="18" charset="0"/>
              </a:rPr>
              <a:t>so I was afraid </a:t>
            </a:r>
            <a:r>
              <a:rPr lang="en-US" sz="1600" b="1" i="0" dirty="0">
                <a:effectLst/>
                <a:latin typeface="Times New Roman" panose="02020603050405020304" pitchFamily="18" charset="0"/>
                <a:cs typeface="Times New Roman" panose="02020603050405020304" pitchFamily="18" charset="0"/>
              </a:rPr>
              <a:t>(I had no faith in you), </a:t>
            </a:r>
            <a:r>
              <a:rPr lang="en-US" sz="1600" i="0" dirty="0">
                <a:effectLst/>
                <a:latin typeface="Times New Roman" panose="02020603050405020304" pitchFamily="18" charset="0"/>
                <a:cs typeface="Times New Roman" panose="02020603050405020304" pitchFamily="18" charset="0"/>
              </a:rPr>
              <a:t>and I went and hid your talent in the ground (</a:t>
            </a:r>
            <a:r>
              <a:rPr lang="en-US" sz="1600" b="1" i="0" dirty="0">
                <a:effectLst/>
                <a:latin typeface="Times New Roman" panose="02020603050405020304" pitchFamily="18" charset="0"/>
                <a:cs typeface="Times New Roman" panose="02020603050405020304" pitchFamily="18" charset="0"/>
              </a:rPr>
              <a:t>refused to preach the Gospel</a:t>
            </a:r>
            <a:r>
              <a:rPr lang="en-US" sz="1600" i="0" dirty="0">
                <a:effectLst/>
                <a:latin typeface="Times New Roman" panose="02020603050405020304" pitchFamily="18" charset="0"/>
                <a:cs typeface="Times New Roman" panose="02020603050405020304" pitchFamily="18" charset="0"/>
              </a:rPr>
              <a:t>). Here, you have what is yours.’ </a:t>
            </a:r>
            <a:r>
              <a:rPr lang="en-US" sz="1600" i="0" baseline="30000" dirty="0">
                <a:effectLst/>
                <a:latin typeface="Times New Roman" panose="02020603050405020304" pitchFamily="18" charset="0"/>
                <a:cs typeface="Times New Roman" panose="02020603050405020304" pitchFamily="18" charset="0"/>
              </a:rPr>
              <a:t>26 </a:t>
            </a:r>
            <a:r>
              <a:rPr lang="en-US" sz="1600" i="0" dirty="0">
                <a:effectLst/>
                <a:latin typeface="Times New Roman" panose="02020603050405020304" pitchFamily="18" charset="0"/>
                <a:cs typeface="Times New Roman" panose="02020603050405020304" pitchFamily="18" charset="0"/>
              </a:rPr>
              <a:t>But his master answered him, ‘You wicked and slothful servant! You knew that I reap where I have not sown and gather where I scattered no seed? </a:t>
            </a:r>
            <a:r>
              <a:rPr lang="en-US" sz="1600" i="0" baseline="30000" dirty="0">
                <a:effectLst/>
                <a:latin typeface="Times New Roman" panose="02020603050405020304" pitchFamily="18" charset="0"/>
                <a:cs typeface="Times New Roman" panose="02020603050405020304" pitchFamily="18" charset="0"/>
              </a:rPr>
              <a:t>27 </a:t>
            </a:r>
            <a:r>
              <a:rPr lang="en-US" sz="1600" i="0" dirty="0">
                <a:effectLst/>
                <a:latin typeface="Times New Roman" panose="02020603050405020304" pitchFamily="18" charset="0"/>
                <a:cs typeface="Times New Roman" panose="02020603050405020304" pitchFamily="18" charset="0"/>
              </a:rPr>
              <a:t>Then you ought to have invested my money with the bankers </a:t>
            </a:r>
            <a:r>
              <a:rPr lang="en-US" sz="1600" b="1" i="0" dirty="0">
                <a:effectLst/>
                <a:latin typeface="Times New Roman" panose="02020603050405020304" pitchFamily="18" charset="0"/>
                <a:cs typeface="Times New Roman" panose="02020603050405020304" pitchFamily="18" charset="0"/>
              </a:rPr>
              <a:t>(You should have shared the Gospel with someone else who might have used it wisely), </a:t>
            </a:r>
            <a:r>
              <a:rPr lang="en-US" sz="1600" i="0" dirty="0">
                <a:effectLst/>
                <a:latin typeface="Times New Roman" panose="02020603050405020304" pitchFamily="18" charset="0"/>
                <a:cs typeface="Times New Roman" panose="02020603050405020304" pitchFamily="18" charset="0"/>
              </a:rPr>
              <a:t>and at my coming I should have received what was my own with interest. </a:t>
            </a:r>
            <a:r>
              <a:rPr lang="en-US" sz="1600" i="0" baseline="30000" dirty="0">
                <a:effectLst/>
                <a:latin typeface="Times New Roman" panose="02020603050405020304" pitchFamily="18" charset="0"/>
                <a:cs typeface="Times New Roman" panose="02020603050405020304" pitchFamily="18" charset="0"/>
              </a:rPr>
              <a:t>28 </a:t>
            </a:r>
            <a:r>
              <a:rPr lang="en-US" sz="1600" i="0" dirty="0">
                <a:effectLst/>
                <a:latin typeface="Times New Roman" panose="02020603050405020304" pitchFamily="18" charset="0"/>
                <a:cs typeface="Times New Roman" panose="02020603050405020304" pitchFamily="18" charset="0"/>
              </a:rPr>
              <a:t>So take the talent from him and give it to him who has the ten talents. </a:t>
            </a:r>
            <a:r>
              <a:rPr lang="en-US" sz="1600" i="0" baseline="30000" dirty="0">
                <a:effectLst/>
                <a:latin typeface="Times New Roman" panose="02020603050405020304" pitchFamily="18" charset="0"/>
                <a:cs typeface="Times New Roman" panose="02020603050405020304" pitchFamily="18" charset="0"/>
              </a:rPr>
              <a:t>29 </a:t>
            </a:r>
            <a:r>
              <a:rPr lang="en-US" sz="1600" i="0" dirty="0">
                <a:effectLst/>
                <a:latin typeface="Times New Roman" panose="02020603050405020304" pitchFamily="18" charset="0"/>
                <a:cs typeface="Times New Roman" panose="02020603050405020304" pitchFamily="18" charset="0"/>
              </a:rPr>
              <a:t>For to everyone who has (</a:t>
            </a:r>
            <a:r>
              <a:rPr lang="en-US" sz="1600" b="1" dirty="0">
                <a:latin typeface="Times New Roman" panose="02020603050405020304" pitchFamily="18" charset="0"/>
                <a:cs typeface="Times New Roman" panose="02020603050405020304" pitchFamily="18" charset="0"/>
              </a:rPr>
              <a:t>F</a:t>
            </a:r>
            <a:r>
              <a:rPr lang="en-US" sz="1600" b="1" i="0" dirty="0">
                <a:effectLst/>
                <a:latin typeface="Times New Roman" panose="02020603050405020304" pitchFamily="18" charset="0"/>
                <a:cs typeface="Times New Roman" panose="02020603050405020304" pitchFamily="18" charset="0"/>
              </a:rPr>
              <a:t>aith in the Gospel</a:t>
            </a:r>
            <a:r>
              <a:rPr lang="en-US" sz="1600" i="0" dirty="0">
                <a:effectLst/>
                <a:latin typeface="Times New Roman" panose="02020603050405020304" pitchFamily="18" charset="0"/>
                <a:cs typeface="Times New Roman" panose="02020603050405020304" pitchFamily="18" charset="0"/>
              </a:rPr>
              <a:t>) will more be given, and he will have an abundance (</a:t>
            </a:r>
            <a:r>
              <a:rPr lang="en-US" sz="1600" b="1" i="0" dirty="0">
                <a:effectLst/>
                <a:latin typeface="Times New Roman" panose="02020603050405020304" pitchFamily="18" charset="0"/>
                <a:cs typeface="Times New Roman" panose="02020603050405020304" pitchFamily="18" charset="0"/>
              </a:rPr>
              <a:t>He will inherit the Kingdom of Heaven</a:t>
            </a:r>
            <a:r>
              <a:rPr lang="en-US" sz="1600" i="0" dirty="0">
                <a:effectLst/>
                <a:latin typeface="Times New Roman" panose="02020603050405020304" pitchFamily="18" charset="0"/>
                <a:cs typeface="Times New Roman" panose="02020603050405020304" pitchFamily="18" charset="0"/>
              </a:rPr>
              <a:t>). But from the one who has not (</a:t>
            </a:r>
            <a:r>
              <a:rPr lang="en-US" sz="1600" b="1" i="0" dirty="0">
                <a:effectLst/>
                <a:latin typeface="Times New Roman" panose="02020603050405020304" pitchFamily="18" charset="0"/>
                <a:cs typeface="Times New Roman" panose="02020603050405020304" pitchFamily="18" charset="0"/>
              </a:rPr>
              <a:t>No Faith in the Gospel</a:t>
            </a:r>
            <a:r>
              <a:rPr lang="en-US" sz="1600" i="0" dirty="0">
                <a:effectLst/>
                <a:latin typeface="Times New Roman" panose="02020603050405020304" pitchFamily="18" charset="0"/>
                <a:cs typeface="Times New Roman" panose="02020603050405020304" pitchFamily="18" charset="0"/>
              </a:rPr>
              <a:t>), even what he has will be taken away. </a:t>
            </a:r>
            <a:r>
              <a:rPr lang="en-US" sz="1600" i="0" baseline="30000" dirty="0">
                <a:effectLst/>
                <a:latin typeface="Times New Roman" panose="02020603050405020304" pitchFamily="18" charset="0"/>
                <a:cs typeface="Times New Roman" panose="02020603050405020304" pitchFamily="18" charset="0"/>
              </a:rPr>
              <a:t>30 </a:t>
            </a:r>
            <a:r>
              <a:rPr lang="en-US" sz="1600" i="0" dirty="0">
                <a:effectLst/>
                <a:latin typeface="Times New Roman" panose="02020603050405020304" pitchFamily="18" charset="0"/>
                <a:cs typeface="Times New Roman" panose="02020603050405020304" pitchFamily="18" charset="0"/>
              </a:rPr>
              <a:t>And cast the worthless servant into the outer darkness </a:t>
            </a:r>
            <a:r>
              <a:rPr lang="en-US" sz="1600" b="1" i="0" dirty="0">
                <a:effectLst/>
                <a:latin typeface="Times New Roman" panose="02020603050405020304" pitchFamily="18" charset="0"/>
                <a:cs typeface="Times New Roman" panose="02020603050405020304" pitchFamily="18" charset="0"/>
              </a:rPr>
              <a:t>(Woe to me if I do not preach the Gospel). </a:t>
            </a:r>
            <a:r>
              <a:rPr lang="en-US" sz="1600" i="0" dirty="0">
                <a:effectLst/>
                <a:latin typeface="Times New Roman" panose="02020603050405020304" pitchFamily="18" charset="0"/>
                <a:cs typeface="Times New Roman" panose="02020603050405020304" pitchFamily="18" charset="0"/>
              </a:rPr>
              <a:t>In that place there will be weeping and gnashing of teeth (Matthew 25: 14-30).’</a:t>
            </a:r>
            <a:endParaRPr lang="en-US" sz="1600" dirty="0">
              <a:latin typeface="Times New Roman" panose="02020603050405020304" pitchFamily="18" charset="0"/>
              <a:cs typeface="Times New Roman" panose="02020603050405020304" pitchFamily="18" charset="0"/>
            </a:endParaRPr>
          </a:p>
          <a:p>
            <a:pPr marL="0" indent="0">
              <a:buNone/>
            </a:pPr>
            <a:endParaRPr lang="en-US" sz="2000" dirty="0"/>
          </a:p>
        </p:txBody>
      </p:sp>
    </p:spTree>
    <p:extLst>
      <p:ext uri="{BB962C8B-B14F-4D97-AF65-F5344CB8AC3E}">
        <p14:creationId xmlns:p14="http://schemas.microsoft.com/office/powerpoint/2010/main" val="31444774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18F80-7583-4A3D-A40B-610D139B95DA}"/>
              </a:ext>
            </a:extLst>
          </p:cNvPr>
          <p:cNvSpPr>
            <a:spLocks noGrp="1"/>
          </p:cNvSpPr>
          <p:nvPr>
            <p:ph type="title"/>
          </p:nvPr>
        </p:nvSpPr>
        <p:spPr>
          <a:xfrm>
            <a:off x="1653363" y="365760"/>
            <a:ext cx="9367203" cy="1188720"/>
          </a:xfrm>
        </p:spPr>
        <p:txBody>
          <a:bodyPr>
            <a:normAutofit/>
          </a:bodyPr>
          <a:lstStyle/>
          <a:p>
            <a:r>
              <a:rPr lang="en-US" dirty="0"/>
              <a:t>Parable of the Fig Tree</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8DC4D0B-295B-44FE-95A6-79F037E512D4}"/>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29 </a:t>
            </a:r>
            <a:r>
              <a:rPr lang="en-US" sz="1600" b="0" i="0" dirty="0">
                <a:effectLst/>
                <a:latin typeface="Times New Roman" panose="02020603050405020304" pitchFamily="18" charset="0"/>
                <a:cs typeface="Times New Roman" panose="02020603050405020304" pitchFamily="18" charset="0"/>
              </a:rPr>
              <a:t>And he told them a parable: “Look at the fig tree (</a:t>
            </a:r>
            <a:r>
              <a:rPr lang="en-US" sz="1600" b="1" i="0" dirty="0">
                <a:effectLst/>
                <a:latin typeface="Times New Roman" panose="02020603050405020304" pitchFamily="18" charset="0"/>
                <a:cs typeface="Times New Roman" panose="02020603050405020304" pitchFamily="18" charset="0"/>
              </a:rPr>
              <a:t>Israel</a:t>
            </a:r>
            <a:r>
              <a:rPr lang="en-US" sz="1600" b="0" i="0" dirty="0">
                <a:effectLst/>
                <a:latin typeface="Times New Roman" panose="02020603050405020304" pitchFamily="18" charset="0"/>
                <a:cs typeface="Times New Roman" panose="02020603050405020304" pitchFamily="18" charset="0"/>
              </a:rPr>
              <a:t>), and all the trees (</a:t>
            </a:r>
            <a:r>
              <a:rPr lang="en-US" sz="1600" b="1" i="0" dirty="0">
                <a:effectLst/>
                <a:latin typeface="Times New Roman" panose="02020603050405020304" pitchFamily="18" charset="0"/>
                <a:cs typeface="Times New Roman" panose="02020603050405020304" pitchFamily="18" charset="0"/>
              </a:rPr>
              <a:t>Nations</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30 </a:t>
            </a:r>
            <a:r>
              <a:rPr lang="en-US" sz="1600" b="0" i="0" dirty="0">
                <a:effectLst/>
                <a:latin typeface="Times New Roman" panose="02020603050405020304" pitchFamily="18" charset="0"/>
                <a:cs typeface="Times New Roman" panose="02020603050405020304" pitchFamily="18" charset="0"/>
              </a:rPr>
              <a:t>As soon as they come out in leaf, you see for yourselves and know that the summer is already near. </a:t>
            </a:r>
            <a:r>
              <a:rPr lang="en-US" sz="1600" b="1" i="0" baseline="30000" dirty="0">
                <a:effectLst/>
                <a:latin typeface="Times New Roman" panose="02020603050405020304" pitchFamily="18" charset="0"/>
                <a:cs typeface="Times New Roman" panose="02020603050405020304" pitchFamily="18" charset="0"/>
              </a:rPr>
              <a:t>31 </a:t>
            </a:r>
            <a:r>
              <a:rPr lang="en-US" sz="1600" b="0" i="0" dirty="0">
                <a:effectLst/>
                <a:latin typeface="Times New Roman" panose="02020603050405020304" pitchFamily="18" charset="0"/>
                <a:cs typeface="Times New Roman" panose="02020603050405020304" pitchFamily="18" charset="0"/>
              </a:rPr>
              <a:t>So also, when you see these things taking place (</a:t>
            </a:r>
            <a:r>
              <a:rPr lang="en-US" sz="1600" b="1" i="0" dirty="0">
                <a:effectLst/>
                <a:latin typeface="Times New Roman" panose="02020603050405020304" pitchFamily="18" charset="0"/>
                <a:cs typeface="Times New Roman" panose="02020603050405020304" pitchFamily="18" charset="0"/>
              </a:rPr>
              <a:t>Famines, Earthquakes, Signs in the Heavens, etc</a:t>
            </a:r>
            <a:r>
              <a:rPr lang="en-US" sz="1600" b="0" i="0" dirty="0">
                <a:effectLst/>
                <a:latin typeface="Times New Roman" panose="02020603050405020304" pitchFamily="18" charset="0"/>
                <a:cs typeface="Times New Roman" panose="02020603050405020304" pitchFamily="18" charset="0"/>
              </a:rPr>
              <a:t>.), you know that the kingdom of God (</a:t>
            </a:r>
            <a:r>
              <a:rPr lang="en-US" sz="1600" b="1" i="0" dirty="0">
                <a:effectLst/>
                <a:latin typeface="Times New Roman" panose="02020603050405020304" pitchFamily="18" charset="0"/>
                <a:cs typeface="Times New Roman" panose="02020603050405020304" pitchFamily="18" charset="0"/>
              </a:rPr>
              <a:t>the Millennium</a:t>
            </a:r>
            <a:r>
              <a:rPr lang="en-US" sz="1600" b="0" i="0" dirty="0">
                <a:effectLst/>
                <a:latin typeface="Times New Roman" panose="02020603050405020304" pitchFamily="18" charset="0"/>
                <a:cs typeface="Times New Roman" panose="02020603050405020304" pitchFamily="18" charset="0"/>
              </a:rPr>
              <a:t>) is near. </a:t>
            </a:r>
            <a:r>
              <a:rPr lang="en-US" sz="1600" b="1" i="0" baseline="30000" dirty="0">
                <a:effectLst/>
                <a:latin typeface="Times New Roman" panose="02020603050405020304" pitchFamily="18" charset="0"/>
                <a:cs typeface="Times New Roman" panose="02020603050405020304" pitchFamily="18" charset="0"/>
              </a:rPr>
              <a:t>32 </a:t>
            </a:r>
            <a:r>
              <a:rPr lang="en-US" sz="1600" b="0" i="0" dirty="0">
                <a:effectLst/>
                <a:latin typeface="Times New Roman" panose="02020603050405020304" pitchFamily="18" charset="0"/>
                <a:cs typeface="Times New Roman" panose="02020603050405020304" pitchFamily="18" charset="0"/>
              </a:rPr>
              <a:t>Truly, I say to you, this generation (</a:t>
            </a:r>
            <a:r>
              <a:rPr lang="en-US" sz="1600" b="1" i="0" dirty="0">
                <a:effectLst/>
                <a:latin typeface="Times New Roman" panose="02020603050405020304" pitchFamily="18" charset="0"/>
                <a:cs typeface="Times New Roman" panose="02020603050405020304" pitchFamily="18" charset="0"/>
              </a:rPr>
              <a:t>that sees these signs</a:t>
            </a:r>
            <a:r>
              <a:rPr lang="en-US" sz="1600" b="0" i="0" dirty="0">
                <a:effectLst/>
                <a:latin typeface="Times New Roman" panose="02020603050405020304" pitchFamily="18" charset="0"/>
                <a:cs typeface="Times New Roman" panose="02020603050405020304" pitchFamily="18" charset="0"/>
              </a:rPr>
              <a:t>) will not pass away until all has taken place. </a:t>
            </a:r>
            <a:r>
              <a:rPr lang="en-US" sz="1600" b="1" i="0" baseline="30000" dirty="0">
                <a:effectLst/>
                <a:latin typeface="Times New Roman" panose="02020603050405020304" pitchFamily="18" charset="0"/>
                <a:cs typeface="Times New Roman" panose="02020603050405020304" pitchFamily="18" charset="0"/>
              </a:rPr>
              <a:t>33 </a:t>
            </a:r>
            <a:r>
              <a:rPr lang="en-US" sz="1600" b="0" i="0" dirty="0">
                <a:effectLst/>
                <a:latin typeface="Times New Roman" panose="02020603050405020304" pitchFamily="18" charset="0"/>
                <a:cs typeface="Times New Roman" panose="02020603050405020304" pitchFamily="18" charset="0"/>
              </a:rPr>
              <a:t>Heaven and earth will pass away, but my words will not pass away.</a:t>
            </a:r>
          </a:p>
          <a:p>
            <a:pPr marL="0" indent="0">
              <a:buNone/>
            </a:pPr>
            <a:r>
              <a:rPr lang="en-US" sz="1600" b="1" i="0" dirty="0">
                <a:effectLst/>
                <a:latin typeface="Times New Roman" panose="02020603050405020304" pitchFamily="18" charset="0"/>
                <a:cs typeface="Times New Roman" panose="02020603050405020304" pitchFamily="18" charset="0"/>
              </a:rPr>
              <a:t>Watch Yourselves</a:t>
            </a:r>
          </a:p>
          <a:p>
            <a:pPr marL="0" indent="0">
              <a:buNone/>
            </a:pPr>
            <a:r>
              <a:rPr lang="en-US" sz="1600" b="1" i="0" baseline="30000" dirty="0">
                <a:effectLst/>
                <a:latin typeface="Times New Roman" panose="02020603050405020304" pitchFamily="18" charset="0"/>
                <a:cs typeface="Times New Roman" panose="02020603050405020304" pitchFamily="18" charset="0"/>
              </a:rPr>
              <a:t>34 </a:t>
            </a:r>
            <a:r>
              <a:rPr lang="en-US" sz="1600" b="0" i="0" dirty="0">
                <a:effectLst/>
                <a:latin typeface="Times New Roman" panose="02020603050405020304" pitchFamily="18" charset="0"/>
                <a:cs typeface="Times New Roman" panose="02020603050405020304" pitchFamily="18" charset="0"/>
              </a:rPr>
              <a:t>“But watch yourselves lest your hearts be weighed down with dissipation and drunkenness and cares of this life, and that day (</a:t>
            </a:r>
            <a:r>
              <a:rPr lang="en-US" sz="1600" b="1" i="0" dirty="0">
                <a:effectLst/>
                <a:latin typeface="Times New Roman" panose="02020603050405020304" pitchFamily="18" charset="0"/>
                <a:cs typeface="Times New Roman" panose="02020603050405020304" pitchFamily="18" charset="0"/>
              </a:rPr>
              <a:t>of the Lord</a:t>
            </a:r>
            <a:r>
              <a:rPr lang="en-US" sz="1600" b="0" i="0" dirty="0">
                <a:effectLst/>
                <a:latin typeface="Times New Roman" panose="02020603050405020304" pitchFamily="18" charset="0"/>
                <a:cs typeface="Times New Roman" panose="02020603050405020304" pitchFamily="18" charset="0"/>
              </a:rPr>
              <a:t>) come upon you suddenly like a trap. </a:t>
            </a:r>
            <a:r>
              <a:rPr lang="en-US" sz="1600" b="1" i="0" baseline="30000" dirty="0">
                <a:effectLst/>
                <a:latin typeface="Times New Roman" panose="02020603050405020304" pitchFamily="18" charset="0"/>
                <a:cs typeface="Times New Roman" panose="02020603050405020304" pitchFamily="18" charset="0"/>
              </a:rPr>
              <a:t>35 </a:t>
            </a:r>
            <a:r>
              <a:rPr lang="en-US" sz="1600" b="0" i="0" dirty="0">
                <a:effectLst/>
                <a:latin typeface="Times New Roman" panose="02020603050405020304" pitchFamily="18" charset="0"/>
                <a:cs typeface="Times New Roman" panose="02020603050405020304" pitchFamily="18" charset="0"/>
              </a:rPr>
              <a:t>For it will come upon all who dwell on the face of the whole earth. </a:t>
            </a:r>
            <a:r>
              <a:rPr lang="en-US" sz="1600" b="1" i="0" baseline="30000" dirty="0">
                <a:effectLst/>
                <a:latin typeface="Times New Roman" panose="02020603050405020304" pitchFamily="18" charset="0"/>
                <a:cs typeface="Times New Roman" panose="02020603050405020304" pitchFamily="18" charset="0"/>
              </a:rPr>
              <a:t>36 </a:t>
            </a:r>
            <a:r>
              <a:rPr lang="en-US" sz="1600" b="0" i="0" dirty="0">
                <a:effectLst/>
                <a:latin typeface="Times New Roman" panose="02020603050405020304" pitchFamily="18" charset="0"/>
                <a:cs typeface="Times New Roman" panose="02020603050405020304" pitchFamily="18" charset="0"/>
              </a:rPr>
              <a:t>But stay awake at all times, praying that you may have strength to escape all these things that are going to take place, and to stand before the Son of Man (Luke 21: 29-36).”</a:t>
            </a:r>
          </a:p>
          <a:p>
            <a:pPr marL="0" indent="0">
              <a:buNone/>
            </a:pPr>
            <a:endParaRPr lang="en-US" sz="2000" dirty="0"/>
          </a:p>
        </p:txBody>
      </p:sp>
    </p:spTree>
    <p:extLst>
      <p:ext uri="{BB962C8B-B14F-4D97-AF65-F5344CB8AC3E}">
        <p14:creationId xmlns:p14="http://schemas.microsoft.com/office/powerpoint/2010/main" val="41398976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19324-9250-46BD-AB66-FAAF551F8FC0}"/>
              </a:ext>
            </a:extLst>
          </p:cNvPr>
          <p:cNvSpPr>
            <a:spLocks noGrp="1"/>
          </p:cNvSpPr>
          <p:nvPr>
            <p:ph type="title"/>
          </p:nvPr>
        </p:nvSpPr>
        <p:spPr>
          <a:xfrm>
            <a:off x="1653363" y="365760"/>
            <a:ext cx="9367203" cy="1188720"/>
          </a:xfrm>
        </p:spPr>
        <p:txBody>
          <a:bodyPr>
            <a:normAutofit/>
          </a:bodyPr>
          <a:lstStyle/>
          <a:p>
            <a:r>
              <a:rPr lang="en-US" dirty="0"/>
              <a:t>Parable of The Sheep and the Goats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C4228A9-863C-4A31-8B1C-9F63D98664BC}"/>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31 </a:t>
            </a:r>
            <a:r>
              <a:rPr lang="en-US" sz="1600" b="0" i="0" dirty="0">
                <a:effectLst/>
                <a:latin typeface="Times New Roman" panose="02020603050405020304" pitchFamily="18" charset="0"/>
                <a:cs typeface="Times New Roman" panose="02020603050405020304" pitchFamily="18" charset="0"/>
              </a:rPr>
              <a:t>“When the Son of Man comes in his glory, and all the angels with him (</a:t>
            </a:r>
            <a:r>
              <a:rPr lang="en-US" sz="1600" b="1" i="0" dirty="0">
                <a:effectLst/>
                <a:latin typeface="Times New Roman" panose="02020603050405020304" pitchFamily="18" charset="0"/>
                <a:cs typeface="Times New Roman" panose="02020603050405020304" pitchFamily="18" charset="0"/>
              </a:rPr>
              <a:t>Revelation 14: 14-20</a:t>
            </a:r>
            <a:r>
              <a:rPr lang="en-US" sz="1600" b="0" i="0" dirty="0">
                <a:effectLst/>
                <a:latin typeface="Times New Roman" panose="02020603050405020304" pitchFamily="18" charset="0"/>
                <a:cs typeface="Times New Roman" panose="02020603050405020304" pitchFamily="18" charset="0"/>
              </a:rPr>
              <a:t>), then he will sit on his glorious throne. </a:t>
            </a:r>
            <a:r>
              <a:rPr lang="en-US" sz="1600" b="1" i="0" baseline="30000" dirty="0">
                <a:effectLst/>
                <a:latin typeface="Times New Roman" panose="02020603050405020304" pitchFamily="18" charset="0"/>
                <a:cs typeface="Times New Roman" panose="02020603050405020304" pitchFamily="18" charset="0"/>
              </a:rPr>
              <a:t>32 </a:t>
            </a:r>
            <a:r>
              <a:rPr lang="en-US" sz="1600" b="0" i="0" dirty="0">
                <a:effectLst/>
                <a:latin typeface="Times New Roman" panose="02020603050405020304" pitchFamily="18" charset="0"/>
                <a:cs typeface="Times New Roman" panose="02020603050405020304" pitchFamily="18" charset="0"/>
              </a:rPr>
              <a:t>Before him will be gathered all the nations, and he will separate people one from another as a shepherd separates the sheep (</a:t>
            </a:r>
            <a:r>
              <a:rPr lang="en-US" sz="1600" b="1" i="0" dirty="0">
                <a:effectLst/>
                <a:latin typeface="Times New Roman" panose="02020603050405020304" pitchFamily="18" charset="0"/>
                <a:cs typeface="Times New Roman" panose="02020603050405020304" pitchFamily="18" charset="0"/>
              </a:rPr>
              <a:t>faithful</a:t>
            </a:r>
            <a:r>
              <a:rPr lang="en-US" sz="1600" b="0" i="0" dirty="0">
                <a:effectLst/>
                <a:latin typeface="Times New Roman" panose="02020603050405020304" pitchFamily="18" charset="0"/>
                <a:cs typeface="Times New Roman" panose="02020603050405020304" pitchFamily="18" charset="0"/>
              </a:rPr>
              <a:t>) from the goats (</a:t>
            </a:r>
            <a:r>
              <a:rPr lang="en-US" sz="1600" b="1" i="0" dirty="0">
                <a:effectLst/>
                <a:latin typeface="Times New Roman" panose="02020603050405020304" pitchFamily="18" charset="0"/>
                <a:cs typeface="Times New Roman" panose="02020603050405020304" pitchFamily="18" charset="0"/>
              </a:rPr>
              <a:t>unfaithful</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33 </a:t>
            </a:r>
            <a:r>
              <a:rPr lang="en-US" sz="1600" b="0" i="0" dirty="0">
                <a:effectLst/>
                <a:latin typeface="Times New Roman" panose="02020603050405020304" pitchFamily="18" charset="0"/>
                <a:cs typeface="Times New Roman" panose="02020603050405020304" pitchFamily="18" charset="0"/>
              </a:rPr>
              <a:t>And he will place the sheep on his right, but the goats on the left. </a:t>
            </a:r>
            <a:r>
              <a:rPr lang="en-US" sz="1600" b="1" i="0" baseline="30000" dirty="0">
                <a:effectLst/>
                <a:latin typeface="Times New Roman" panose="02020603050405020304" pitchFamily="18" charset="0"/>
                <a:cs typeface="Times New Roman" panose="02020603050405020304" pitchFamily="18" charset="0"/>
              </a:rPr>
              <a:t>34 </a:t>
            </a:r>
            <a:r>
              <a:rPr lang="en-US" sz="1600" b="0" i="0" dirty="0">
                <a:effectLst/>
                <a:latin typeface="Times New Roman" panose="02020603050405020304" pitchFamily="18" charset="0"/>
                <a:cs typeface="Times New Roman" panose="02020603050405020304" pitchFamily="18" charset="0"/>
              </a:rPr>
              <a:t>Then the King will say to those on his right, ‘Come, you who are blessed by my Father, inherit the kingdom prepared for you from the foundation of the world (</a:t>
            </a:r>
            <a:r>
              <a:rPr lang="en-US" sz="1600" b="1" i="0" dirty="0">
                <a:effectLst/>
                <a:latin typeface="Times New Roman" panose="02020603050405020304" pitchFamily="18" charset="0"/>
                <a:cs typeface="Times New Roman" panose="02020603050405020304" pitchFamily="18" charset="0"/>
              </a:rPr>
              <a:t>enter into my Millennial rule</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35 </a:t>
            </a:r>
            <a:r>
              <a:rPr lang="en-US" sz="1600" b="0" i="0" dirty="0">
                <a:effectLst/>
                <a:latin typeface="Times New Roman" panose="02020603050405020304" pitchFamily="18" charset="0"/>
                <a:cs typeface="Times New Roman" panose="02020603050405020304" pitchFamily="18" charset="0"/>
              </a:rPr>
              <a:t>For I (</a:t>
            </a:r>
            <a:r>
              <a:rPr lang="en-US" sz="1600" b="1" i="0" dirty="0">
                <a:effectLst/>
                <a:latin typeface="Times New Roman" panose="02020603050405020304" pitchFamily="18" charset="0"/>
                <a:cs typeface="Times New Roman" panose="02020603050405020304" pitchFamily="18" charset="0"/>
              </a:rPr>
              <a:t>my pastor</a:t>
            </a:r>
            <a:r>
              <a:rPr lang="en-US" sz="1600" b="0" i="0" dirty="0">
                <a:effectLst/>
                <a:latin typeface="Times New Roman" panose="02020603050405020304" pitchFamily="18" charset="0"/>
                <a:cs typeface="Times New Roman" panose="02020603050405020304" pitchFamily="18" charset="0"/>
              </a:rPr>
              <a:t>) was hungry and you gave me food, I was thirsty and you gave me drink, I was a stranger and you welcomed me, </a:t>
            </a:r>
            <a:r>
              <a:rPr lang="en-US" sz="1600" b="1" i="0" baseline="30000" dirty="0">
                <a:effectLst/>
                <a:latin typeface="Times New Roman" panose="02020603050405020304" pitchFamily="18" charset="0"/>
                <a:cs typeface="Times New Roman" panose="02020603050405020304" pitchFamily="18" charset="0"/>
              </a:rPr>
              <a:t>36 </a:t>
            </a:r>
            <a:r>
              <a:rPr lang="en-US" sz="1600" b="0" i="0" dirty="0">
                <a:effectLst/>
                <a:latin typeface="Times New Roman" panose="02020603050405020304" pitchFamily="18" charset="0"/>
                <a:cs typeface="Times New Roman" panose="02020603050405020304" pitchFamily="18" charset="0"/>
              </a:rPr>
              <a:t>I was naked and you clothed me, I was sick and you visited me, I was in prison and you came to me.’ </a:t>
            </a:r>
            <a:r>
              <a:rPr lang="en-US" sz="1600" b="1" i="0" baseline="30000" dirty="0">
                <a:effectLst/>
                <a:latin typeface="Times New Roman" panose="02020603050405020304" pitchFamily="18" charset="0"/>
                <a:cs typeface="Times New Roman" panose="02020603050405020304" pitchFamily="18" charset="0"/>
              </a:rPr>
              <a:t>37 </a:t>
            </a:r>
            <a:r>
              <a:rPr lang="en-US" sz="1600" b="0" i="0" dirty="0">
                <a:effectLst/>
                <a:latin typeface="Times New Roman" panose="02020603050405020304" pitchFamily="18" charset="0"/>
                <a:cs typeface="Times New Roman" panose="02020603050405020304" pitchFamily="18" charset="0"/>
              </a:rPr>
              <a:t>Then the righteous will answer him, saying, ‘Lord, when did we see you hungry and feed you, or thirsty and give you drink? </a:t>
            </a:r>
            <a:r>
              <a:rPr lang="en-US" sz="1600" b="1" i="0" baseline="30000" dirty="0">
                <a:effectLst/>
                <a:latin typeface="Times New Roman" panose="02020603050405020304" pitchFamily="18" charset="0"/>
                <a:cs typeface="Times New Roman" panose="02020603050405020304" pitchFamily="18" charset="0"/>
              </a:rPr>
              <a:t>38 </a:t>
            </a:r>
            <a:r>
              <a:rPr lang="en-US" sz="1600" b="0" i="0" dirty="0">
                <a:effectLst/>
                <a:latin typeface="Times New Roman" panose="02020603050405020304" pitchFamily="18" charset="0"/>
                <a:cs typeface="Times New Roman" panose="02020603050405020304" pitchFamily="18" charset="0"/>
              </a:rPr>
              <a:t>And when did we see you a stranger and welcome you, or naked and clothe you? </a:t>
            </a:r>
            <a:r>
              <a:rPr lang="en-US" sz="1600" b="1" i="0" baseline="30000" dirty="0">
                <a:effectLst/>
                <a:latin typeface="Times New Roman" panose="02020603050405020304" pitchFamily="18" charset="0"/>
                <a:cs typeface="Times New Roman" panose="02020603050405020304" pitchFamily="18" charset="0"/>
              </a:rPr>
              <a:t>39 </a:t>
            </a:r>
            <a:r>
              <a:rPr lang="en-US" sz="1600" b="0" i="0" dirty="0">
                <a:effectLst/>
                <a:latin typeface="Times New Roman" panose="02020603050405020304" pitchFamily="18" charset="0"/>
                <a:cs typeface="Times New Roman" panose="02020603050405020304" pitchFamily="18" charset="0"/>
              </a:rPr>
              <a:t>And when did we see you sick or in prison and visit you?’ </a:t>
            </a:r>
            <a:r>
              <a:rPr lang="en-US" sz="1600" b="1" i="0" baseline="30000" dirty="0">
                <a:effectLst/>
                <a:latin typeface="Times New Roman" panose="02020603050405020304" pitchFamily="18" charset="0"/>
                <a:cs typeface="Times New Roman" panose="02020603050405020304" pitchFamily="18" charset="0"/>
              </a:rPr>
              <a:t>40 </a:t>
            </a:r>
            <a:r>
              <a:rPr lang="en-US" sz="1600" b="0" i="0" dirty="0">
                <a:effectLst/>
                <a:latin typeface="Times New Roman" panose="02020603050405020304" pitchFamily="18" charset="0"/>
                <a:cs typeface="Times New Roman" panose="02020603050405020304" pitchFamily="18" charset="0"/>
              </a:rPr>
              <a:t>And the King will answer them, ‘Truly, I say to you, as you did it to one of the least of these my brothers (</a:t>
            </a:r>
            <a:r>
              <a:rPr lang="en-US" sz="1600" b="1" i="0" dirty="0">
                <a:effectLst/>
                <a:latin typeface="Times New Roman" panose="02020603050405020304" pitchFamily="18" charset="0"/>
                <a:cs typeface="Times New Roman" panose="02020603050405020304" pitchFamily="18" charset="0"/>
              </a:rPr>
              <a:t>pastors</a:t>
            </a:r>
            <a:r>
              <a:rPr lang="en-US" sz="1600" b="0" i="0" dirty="0">
                <a:effectLst/>
                <a:latin typeface="Times New Roman" panose="02020603050405020304" pitchFamily="18" charset="0"/>
                <a:cs typeface="Times New Roman" panose="02020603050405020304" pitchFamily="18" charset="0"/>
              </a:rPr>
              <a:t>) you did it to me.</a:t>
            </a:r>
          </a:p>
          <a:p>
            <a:pPr marL="0" indent="0">
              <a:buNone/>
            </a:pPr>
            <a:endParaRPr lang="en-US" sz="1300" dirty="0"/>
          </a:p>
        </p:txBody>
      </p:sp>
    </p:spTree>
    <p:extLst>
      <p:ext uri="{BB962C8B-B14F-4D97-AF65-F5344CB8AC3E}">
        <p14:creationId xmlns:p14="http://schemas.microsoft.com/office/powerpoint/2010/main" val="2369747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4478F-0812-47F0-921D-F3ECBEFED287}"/>
              </a:ext>
            </a:extLst>
          </p:cNvPr>
          <p:cNvSpPr>
            <a:spLocks noGrp="1"/>
          </p:cNvSpPr>
          <p:nvPr>
            <p:ph type="title"/>
          </p:nvPr>
        </p:nvSpPr>
        <p:spPr>
          <a:xfrm>
            <a:off x="1653363" y="365760"/>
            <a:ext cx="9367203" cy="1188720"/>
          </a:xfrm>
        </p:spPr>
        <p:txBody>
          <a:bodyPr>
            <a:normAutofit/>
          </a:bodyPr>
          <a:lstStyle/>
          <a:p>
            <a:r>
              <a:rPr lang="en-US" dirty="0"/>
              <a:t>The Unclean Spirit</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E86A462-B80D-47EA-8E90-EC8875F79C30}"/>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43 </a:t>
            </a:r>
            <a:r>
              <a:rPr lang="en-US" sz="1600" b="0" i="0" dirty="0">
                <a:effectLst/>
                <a:latin typeface="Times New Roman" panose="02020603050405020304" pitchFamily="18" charset="0"/>
                <a:cs typeface="Times New Roman" panose="02020603050405020304" pitchFamily="18" charset="0"/>
              </a:rPr>
              <a:t>“When the unclean spirit (</a:t>
            </a:r>
            <a:r>
              <a:rPr lang="en-US" sz="1600" b="1" i="0" dirty="0">
                <a:effectLst/>
                <a:latin typeface="Times New Roman" panose="02020603050405020304" pitchFamily="18" charset="0"/>
                <a:cs typeface="Times New Roman" panose="02020603050405020304" pitchFamily="18" charset="0"/>
              </a:rPr>
              <a:t>Idolatry</a:t>
            </a:r>
            <a:r>
              <a:rPr lang="en-US" sz="1600" b="0" i="0" dirty="0">
                <a:effectLst/>
                <a:latin typeface="Times New Roman" panose="02020603050405020304" pitchFamily="18" charset="0"/>
                <a:cs typeface="Times New Roman" panose="02020603050405020304" pitchFamily="18" charset="0"/>
              </a:rPr>
              <a:t>) has gone out of a person (</a:t>
            </a:r>
            <a:r>
              <a:rPr lang="en-US" sz="1600" b="1" i="0" dirty="0">
                <a:effectLst/>
                <a:latin typeface="Times New Roman" panose="02020603050405020304" pitchFamily="18" charset="0"/>
                <a:cs typeface="Times New Roman" panose="02020603050405020304" pitchFamily="18" charset="0"/>
              </a:rPr>
              <a:t>Israel</a:t>
            </a:r>
            <a:r>
              <a:rPr lang="en-US" sz="1600" b="0" i="0" dirty="0">
                <a:effectLst/>
                <a:latin typeface="Times New Roman" panose="02020603050405020304" pitchFamily="18" charset="0"/>
                <a:cs typeface="Times New Roman" panose="02020603050405020304" pitchFamily="18" charset="0"/>
              </a:rPr>
              <a:t>), it passes through waterless places (</a:t>
            </a:r>
            <a:r>
              <a:rPr lang="en-US" sz="1600" b="1" i="0" dirty="0">
                <a:effectLst/>
                <a:latin typeface="Times New Roman" panose="02020603050405020304" pitchFamily="18" charset="0"/>
                <a:cs typeface="Times New Roman" panose="02020603050405020304" pitchFamily="18" charset="0"/>
              </a:rPr>
              <a:t>of desolation</a:t>
            </a:r>
            <a:r>
              <a:rPr lang="en-US" sz="1600" b="0" i="0" dirty="0">
                <a:effectLst/>
                <a:latin typeface="Times New Roman" panose="02020603050405020304" pitchFamily="18" charset="0"/>
                <a:cs typeface="Times New Roman" panose="02020603050405020304" pitchFamily="18" charset="0"/>
              </a:rPr>
              <a:t>) seeking rest, but finds none (</a:t>
            </a:r>
            <a:r>
              <a:rPr lang="en-US" sz="1600" b="1" i="0" dirty="0">
                <a:effectLst/>
                <a:latin typeface="Times New Roman" panose="02020603050405020304" pitchFamily="18" charset="0"/>
                <a:cs typeface="Times New Roman" panose="02020603050405020304" pitchFamily="18" charset="0"/>
              </a:rPr>
              <a:t>Idolatry requires a home</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44 </a:t>
            </a:r>
            <a:r>
              <a:rPr lang="en-US" sz="1600" b="0" i="0" dirty="0">
                <a:effectLst/>
                <a:latin typeface="Times New Roman" panose="02020603050405020304" pitchFamily="18" charset="0"/>
                <a:cs typeface="Times New Roman" panose="02020603050405020304" pitchFamily="18" charset="0"/>
              </a:rPr>
              <a:t>Then it says, ‘I will return to my house (</a:t>
            </a:r>
            <a:r>
              <a:rPr lang="en-US" sz="1600" b="1" i="0" dirty="0">
                <a:effectLst/>
                <a:latin typeface="Times New Roman" panose="02020603050405020304" pitchFamily="18" charset="0"/>
                <a:cs typeface="Times New Roman" panose="02020603050405020304" pitchFamily="18" charset="0"/>
              </a:rPr>
              <a:t>Israel,</a:t>
            </a:r>
            <a:r>
              <a:rPr lang="en-US" sz="1600" b="0" i="0" dirty="0">
                <a:effectLst/>
                <a:latin typeface="Times New Roman" panose="02020603050405020304" pitchFamily="18" charset="0"/>
                <a:cs typeface="Times New Roman" panose="02020603050405020304" pitchFamily="18" charset="0"/>
              </a:rPr>
              <a:t> </a:t>
            </a:r>
            <a:r>
              <a:rPr lang="en-US" sz="1600" b="1" i="0" dirty="0">
                <a:effectLst/>
                <a:latin typeface="Times New Roman" panose="02020603050405020304" pitchFamily="18" charset="0"/>
                <a:cs typeface="Times New Roman" panose="02020603050405020304" pitchFamily="18" charset="0"/>
              </a:rPr>
              <a:t>of which Jesus was the proper occupant</a:t>
            </a:r>
            <a:r>
              <a:rPr lang="en-US" sz="1600" b="0" i="0" dirty="0">
                <a:effectLst/>
                <a:latin typeface="Times New Roman" panose="02020603050405020304" pitchFamily="18" charset="0"/>
                <a:cs typeface="Times New Roman" panose="02020603050405020304" pitchFamily="18" charset="0"/>
              </a:rPr>
              <a:t>) from which I came.’ And when it comes, it finds the house empty, swept, and put in order (</a:t>
            </a:r>
            <a:r>
              <a:rPr lang="en-US" sz="1600" b="1" i="0" dirty="0">
                <a:effectLst/>
                <a:latin typeface="Times New Roman" panose="02020603050405020304" pitchFamily="18" charset="0"/>
                <a:cs typeface="Times New Roman" panose="02020603050405020304" pitchFamily="18" charset="0"/>
              </a:rPr>
              <a:t>Idolatry was driven out of Israel by God’s judgment</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45 </a:t>
            </a:r>
            <a:r>
              <a:rPr lang="en-US" sz="1600" b="0" i="0" dirty="0">
                <a:effectLst/>
                <a:latin typeface="Times New Roman" panose="02020603050405020304" pitchFamily="18" charset="0"/>
                <a:cs typeface="Times New Roman" panose="02020603050405020304" pitchFamily="18" charset="0"/>
              </a:rPr>
              <a:t>Then it goes and brings with it seven other spirits more evil than itself (</a:t>
            </a:r>
            <a:r>
              <a:rPr lang="en-US" sz="1600" b="1" i="0" dirty="0">
                <a:effectLst/>
                <a:latin typeface="Times New Roman" panose="02020603050405020304" pitchFamily="18" charset="0"/>
                <a:cs typeface="Times New Roman" panose="02020603050405020304" pitchFamily="18" charset="0"/>
              </a:rPr>
              <a:t>the seven deadly sins (Proverbs 6:16-19)</a:t>
            </a:r>
            <a:r>
              <a:rPr lang="en-US" sz="1600" b="0" i="0" dirty="0">
                <a:effectLst/>
                <a:latin typeface="Times New Roman" panose="02020603050405020304" pitchFamily="18" charset="0"/>
                <a:cs typeface="Times New Roman" panose="02020603050405020304" pitchFamily="18" charset="0"/>
              </a:rPr>
              <a:t>), and they enter and dwell there, and the last state of that person is worse than the first (</a:t>
            </a:r>
            <a:r>
              <a:rPr lang="en-US" sz="1600" b="1" i="0" dirty="0">
                <a:effectLst/>
                <a:latin typeface="Times New Roman" panose="02020603050405020304" pitchFamily="18" charset="0"/>
                <a:cs typeface="Times New Roman" panose="02020603050405020304" pitchFamily="18" charset="0"/>
              </a:rPr>
              <a:t>he becomes even more depraved than before</a:t>
            </a:r>
            <a:r>
              <a:rPr lang="en-US" sz="1600" b="0" i="0" dirty="0">
                <a:effectLst/>
                <a:latin typeface="Times New Roman" panose="02020603050405020304" pitchFamily="18" charset="0"/>
                <a:cs typeface="Times New Roman" panose="02020603050405020304" pitchFamily="18" charset="0"/>
              </a:rPr>
              <a:t>). So also will it be with this evil generation (</a:t>
            </a:r>
            <a:r>
              <a:rPr lang="en-US" sz="1600" b="1" i="0" dirty="0">
                <a:effectLst/>
                <a:latin typeface="Times New Roman" panose="02020603050405020304" pitchFamily="18" charset="0"/>
                <a:cs typeface="Times New Roman" panose="02020603050405020304" pitchFamily="18" charset="0"/>
              </a:rPr>
              <a:t>this generation is as evil as the previous generations who killed the prophets</a:t>
            </a:r>
            <a:r>
              <a:rPr lang="en-US" sz="1600" b="0" i="0" dirty="0">
                <a:effectLst/>
                <a:latin typeface="Times New Roman" panose="02020603050405020304" pitchFamily="18" charset="0"/>
                <a:cs typeface="Times New Roman" panose="02020603050405020304" pitchFamily="18" charset="0"/>
              </a:rPr>
              <a:t>)(Matthew 12: 43-45).”</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Evil takes up residence where Christ is absent</a:t>
            </a:r>
          </a:p>
        </p:txBody>
      </p:sp>
    </p:spTree>
    <p:extLst>
      <p:ext uri="{BB962C8B-B14F-4D97-AF65-F5344CB8AC3E}">
        <p14:creationId xmlns:p14="http://schemas.microsoft.com/office/powerpoint/2010/main" val="38965375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D727C-17B1-49E5-91A5-B6C6271F7447}"/>
              </a:ext>
            </a:extLst>
          </p:cNvPr>
          <p:cNvSpPr>
            <a:spLocks noGrp="1"/>
          </p:cNvSpPr>
          <p:nvPr>
            <p:ph type="title"/>
          </p:nvPr>
        </p:nvSpPr>
        <p:spPr>
          <a:xfrm>
            <a:off x="1653363" y="365760"/>
            <a:ext cx="9367203" cy="1188720"/>
          </a:xfrm>
        </p:spPr>
        <p:txBody>
          <a:bodyPr>
            <a:normAutofit/>
          </a:bodyPr>
          <a:lstStyle/>
          <a:p>
            <a:r>
              <a:rPr lang="en-US" dirty="0"/>
              <a:t>Parable of the Sheep and Goats cont.</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0CAD29B-2CAF-465D-B3C5-A287234B1B85}"/>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41 </a:t>
            </a:r>
            <a:r>
              <a:rPr lang="en-US" sz="1600" b="0" i="0" dirty="0">
                <a:effectLst/>
                <a:latin typeface="Times New Roman" panose="02020603050405020304" pitchFamily="18" charset="0"/>
                <a:cs typeface="Times New Roman" panose="02020603050405020304" pitchFamily="18" charset="0"/>
              </a:rPr>
              <a:t>“Then he will say to those on his left, ‘Depart from me, you cursed, into the eternal fire prepared for the devil and his angels. </a:t>
            </a:r>
            <a:r>
              <a:rPr lang="en-US" sz="1600" b="1" i="0" baseline="30000" dirty="0">
                <a:effectLst/>
                <a:latin typeface="Times New Roman" panose="02020603050405020304" pitchFamily="18" charset="0"/>
                <a:cs typeface="Times New Roman" panose="02020603050405020304" pitchFamily="18" charset="0"/>
              </a:rPr>
              <a:t>42 </a:t>
            </a:r>
            <a:r>
              <a:rPr lang="en-US" sz="1600" b="0" i="0" dirty="0">
                <a:effectLst/>
                <a:latin typeface="Times New Roman" panose="02020603050405020304" pitchFamily="18" charset="0"/>
                <a:cs typeface="Times New Roman" panose="02020603050405020304" pitchFamily="18" charset="0"/>
              </a:rPr>
              <a:t>For I (</a:t>
            </a:r>
            <a:r>
              <a:rPr lang="en-US" sz="1600" b="1" dirty="0">
                <a:latin typeface="Times New Roman" panose="02020603050405020304" pitchFamily="18" charset="0"/>
                <a:cs typeface="Times New Roman" panose="02020603050405020304" pitchFamily="18" charset="0"/>
              </a:rPr>
              <a:t>my pastor</a:t>
            </a:r>
            <a:r>
              <a:rPr lang="en-US" sz="1600" dirty="0">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was hungry and you gave me no food, I was thirsty and you gave me no drink, </a:t>
            </a:r>
            <a:r>
              <a:rPr lang="en-US" sz="1600" b="1" i="0" baseline="30000" dirty="0">
                <a:effectLst/>
                <a:latin typeface="Times New Roman" panose="02020603050405020304" pitchFamily="18" charset="0"/>
                <a:cs typeface="Times New Roman" panose="02020603050405020304" pitchFamily="18" charset="0"/>
              </a:rPr>
              <a:t>43 </a:t>
            </a:r>
            <a:r>
              <a:rPr lang="en-US" sz="1600" b="0" i="0" dirty="0">
                <a:effectLst/>
                <a:latin typeface="Times New Roman" panose="02020603050405020304" pitchFamily="18" charset="0"/>
                <a:cs typeface="Times New Roman" panose="02020603050405020304" pitchFamily="18" charset="0"/>
              </a:rPr>
              <a:t>I was a stranger and you did not welcome me, naked and you did not clothe me, sick and in prison and you did not visit me.’ </a:t>
            </a:r>
            <a:r>
              <a:rPr lang="en-US" sz="1600" b="1" i="0" baseline="30000" dirty="0">
                <a:effectLst/>
                <a:latin typeface="Times New Roman" panose="02020603050405020304" pitchFamily="18" charset="0"/>
                <a:cs typeface="Times New Roman" panose="02020603050405020304" pitchFamily="18" charset="0"/>
              </a:rPr>
              <a:t>44 </a:t>
            </a:r>
            <a:r>
              <a:rPr lang="en-US" sz="1600" b="0" i="0" dirty="0">
                <a:effectLst/>
                <a:latin typeface="Times New Roman" panose="02020603050405020304" pitchFamily="18" charset="0"/>
                <a:cs typeface="Times New Roman" panose="02020603050405020304" pitchFamily="18" charset="0"/>
              </a:rPr>
              <a:t>Then they also will answer, saying, ‘Lord, when did we see you hungry or thirsty or a stranger or naked or sick or in prison, and did not minister to you?’ </a:t>
            </a:r>
            <a:r>
              <a:rPr lang="en-US" sz="1600" b="1" i="0" baseline="30000" dirty="0">
                <a:effectLst/>
                <a:latin typeface="Times New Roman" panose="02020603050405020304" pitchFamily="18" charset="0"/>
                <a:cs typeface="Times New Roman" panose="02020603050405020304" pitchFamily="18" charset="0"/>
              </a:rPr>
              <a:t>45 </a:t>
            </a:r>
            <a:r>
              <a:rPr lang="en-US" sz="1600" b="0" i="0" dirty="0">
                <a:effectLst/>
                <a:latin typeface="Times New Roman" panose="02020603050405020304" pitchFamily="18" charset="0"/>
                <a:cs typeface="Times New Roman" panose="02020603050405020304" pitchFamily="18" charset="0"/>
              </a:rPr>
              <a:t>Then he will answer them, saying, ‘Truly, I say to you, as you did not do it to one of the least of these, you did not do it to me.’ </a:t>
            </a:r>
            <a:r>
              <a:rPr lang="en-US" sz="1600" b="1" i="0" baseline="30000" dirty="0">
                <a:effectLst/>
                <a:latin typeface="Times New Roman" panose="02020603050405020304" pitchFamily="18" charset="0"/>
                <a:cs typeface="Times New Roman" panose="02020603050405020304" pitchFamily="18" charset="0"/>
              </a:rPr>
              <a:t>46 </a:t>
            </a:r>
            <a:r>
              <a:rPr lang="en-US" sz="1600" b="0" i="0" dirty="0">
                <a:effectLst/>
                <a:latin typeface="Times New Roman" panose="02020603050405020304" pitchFamily="18" charset="0"/>
                <a:cs typeface="Times New Roman" panose="02020603050405020304" pitchFamily="18" charset="0"/>
              </a:rPr>
              <a:t>And these will go away into eternal punishment (</a:t>
            </a:r>
            <a:r>
              <a:rPr lang="en-US" sz="1600" b="1" i="0" dirty="0">
                <a:effectLst/>
                <a:latin typeface="Times New Roman" panose="02020603050405020304" pitchFamily="18" charset="0"/>
                <a:cs typeface="Times New Roman" panose="02020603050405020304" pitchFamily="18" charset="0"/>
              </a:rPr>
              <a:t>in the lake of fire</a:t>
            </a:r>
            <a:r>
              <a:rPr lang="en-US" sz="1600" b="0" i="0" dirty="0">
                <a:effectLst/>
                <a:latin typeface="Times New Roman" panose="02020603050405020304" pitchFamily="18" charset="0"/>
                <a:cs typeface="Times New Roman" panose="02020603050405020304" pitchFamily="18" charset="0"/>
              </a:rPr>
              <a:t>), but the righteous into eternal life (</a:t>
            </a:r>
            <a:r>
              <a:rPr lang="en-US" sz="1600" b="1" i="0" dirty="0">
                <a:effectLst/>
                <a:latin typeface="Times New Roman" panose="02020603050405020304" pitchFamily="18" charset="0"/>
                <a:cs typeface="Times New Roman" panose="02020603050405020304" pitchFamily="18" charset="0"/>
              </a:rPr>
              <a:t>into eternity</a:t>
            </a:r>
            <a:r>
              <a:rPr lang="en-US" sz="1600" b="0" i="0" dirty="0">
                <a:effectLst/>
                <a:latin typeface="Times New Roman" panose="02020603050405020304" pitchFamily="18" charset="0"/>
                <a:cs typeface="Times New Roman" panose="02020603050405020304" pitchFamily="18" charset="0"/>
              </a:rPr>
              <a:t>) (Matthew 25: 31-46).”</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i="0" dirty="0">
                <a:effectLst/>
                <a:latin typeface="Times New Roman" panose="02020603050405020304" pitchFamily="18" charset="0"/>
                <a:cs typeface="Times New Roman" panose="02020603050405020304" pitchFamily="18" charset="0"/>
              </a:rPr>
              <a:t>Meaning: The Lord has commanded that those who proclaim the Gospel should get their living by the Gospel (I Corinthians 9:14).</a:t>
            </a:r>
          </a:p>
          <a:p>
            <a:pPr marL="0" indent="0">
              <a:buNone/>
            </a:pPr>
            <a:endParaRPr lang="en-US" sz="2000" dirty="0"/>
          </a:p>
        </p:txBody>
      </p:sp>
    </p:spTree>
    <p:extLst>
      <p:ext uri="{BB962C8B-B14F-4D97-AF65-F5344CB8AC3E}">
        <p14:creationId xmlns:p14="http://schemas.microsoft.com/office/powerpoint/2010/main" val="3464430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87A77-95D0-4EA0-A8EB-60378A276788}"/>
              </a:ext>
            </a:extLst>
          </p:cNvPr>
          <p:cNvSpPr>
            <a:spLocks noGrp="1"/>
          </p:cNvSpPr>
          <p:nvPr>
            <p:ph type="title"/>
          </p:nvPr>
        </p:nvSpPr>
        <p:spPr>
          <a:xfrm>
            <a:off x="1653363" y="365760"/>
            <a:ext cx="9367203" cy="1188720"/>
          </a:xfrm>
        </p:spPr>
        <p:txBody>
          <a:bodyPr>
            <a:normAutofit/>
          </a:bodyPr>
          <a:lstStyle/>
          <a:p>
            <a:r>
              <a:rPr lang="en-US" dirty="0"/>
              <a:t>Parable of A House Divided</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BDF3387-4556-46E4-9214-54251D5A0472}"/>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23 </a:t>
            </a:r>
            <a:r>
              <a:rPr lang="en-US" sz="1600" b="0" i="0" dirty="0">
                <a:effectLst/>
                <a:latin typeface="Times New Roman" panose="02020603050405020304" pitchFamily="18" charset="0"/>
                <a:cs typeface="Times New Roman" panose="02020603050405020304" pitchFamily="18" charset="0"/>
              </a:rPr>
              <a:t>And he called them to him and said to them in parables, “How can Satan (</a:t>
            </a:r>
            <a:r>
              <a:rPr lang="en-US" sz="1600" b="1" i="0" dirty="0">
                <a:effectLst/>
                <a:latin typeface="Times New Roman" panose="02020603050405020304" pitchFamily="18" charset="0"/>
                <a:cs typeface="Times New Roman" panose="02020603050405020304" pitchFamily="18" charset="0"/>
              </a:rPr>
              <a:t>The Pharisees called Jesus Satan</a:t>
            </a:r>
            <a:r>
              <a:rPr lang="en-US" sz="1600" b="0" i="0" dirty="0">
                <a:effectLst/>
                <a:latin typeface="Times New Roman" panose="02020603050405020304" pitchFamily="18" charset="0"/>
                <a:cs typeface="Times New Roman" panose="02020603050405020304" pitchFamily="18" charset="0"/>
              </a:rPr>
              <a:t>) cast out Satan? </a:t>
            </a:r>
            <a:r>
              <a:rPr lang="en-US" sz="1600" b="1" i="0" baseline="30000" dirty="0">
                <a:effectLst/>
                <a:latin typeface="Times New Roman" panose="02020603050405020304" pitchFamily="18" charset="0"/>
                <a:cs typeface="Times New Roman" panose="02020603050405020304" pitchFamily="18" charset="0"/>
              </a:rPr>
              <a:t>24 </a:t>
            </a:r>
            <a:r>
              <a:rPr lang="en-US" sz="1600" b="0" i="0" dirty="0">
                <a:effectLst/>
                <a:latin typeface="Times New Roman" panose="02020603050405020304" pitchFamily="18" charset="0"/>
                <a:cs typeface="Times New Roman" panose="02020603050405020304" pitchFamily="18" charset="0"/>
              </a:rPr>
              <a:t>If a kingdom is divided against itself, that kingdom cannot stand. </a:t>
            </a:r>
            <a:r>
              <a:rPr lang="en-US" sz="1600" b="1" i="0" baseline="30000" dirty="0">
                <a:effectLst/>
                <a:latin typeface="Times New Roman" panose="02020603050405020304" pitchFamily="18" charset="0"/>
                <a:cs typeface="Times New Roman" panose="02020603050405020304" pitchFamily="18" charset="0"/>
              </a:rPr>
              <a:t>25 </a:t>
            </a:r>
            <a:r>
              <a:rPr lang="en-US" sz="1600" b="0" i="0" dirty="0">
                <a:effectLst/>
                <a:latin typeface="Times New Roman" panose="02020603050405020304" pitchFamily="18" charset="0"/>
                <a:cs typeface="Times New Roman" panose="02020603050405020304" pitchFamily="18" charset="0"/>
              </a:rPr>
              <a:t>And if a house is divided against itself, that house will not be able to stand. </a:t>
            </a:r>
            <a:r>
              <a:rPr lang="en-US" sz="1600" b="1" i="0" baseline="30000" dirty="0">
                <a:effectLst/>
                <a:latin typeface="Times New Roman" panose="02020603050405020304" pitchFamily="18" charset="0"/>
                <a:cs typeface="Times New Roman" panose="02020603050405020304" pitchFamily="18" charset="0"/>
              </a:rPr>
              <a:t>26 </a:t>
            </a:r>
            <a:r>
              <a:rPr lang="en-US" sz="1600" b="0" i="0" dirty="0">
                <a:effectLst/>
                <a:latin typeface="Times New Roman" panose="02020603050405020304" pitchFamily="18" charset="0"/>
                <a:cs typeface="Times New Roman" panose="02020603050405020304" pitchFamily="18" charset="0"/>
              </a:rPr>
              <a:t>And if Satan has risen up against himself and is divided, he cannot stand, but is coming to an end. </a:t>
            </a:r>
            <a:r>
              <a:rPr lang="en-US" sz="1600" b="1" i="0" baseline="30000" dirty="0">
                <a:effectLst/>
                <a:latin typeface="Times New Roman" panose="02020603050405020304" pitchFamily="18" charset="0"/>
                <a:cs typeface="Times New Roman" panose="02020603050405020304" pitchFamily="18" charset="0"/>
              </a:rPr>
              <a:t>27 </a:t>
            </a:r>
            <a:r>
              <a:rPr lang="en-US" sz="1600" b="0" i="0" dirty="0">
                <a:effectLst/>
                <a:latin typeface="Times New Roman" panose="02020603050405020304" pitchFamily="18" charset="0"/>
                <a:cs typeface="Times New Roman" panose="02020603050405020304" pitchFamily="18" charset="0"/>
              </a:rPr>
              <a:t>But no one can enter a strong man’s (</a:t>
            </a:r>
            <a:r>
              <a:rPr lang="en-US" sz="1600" b="1" i="0" dirty="0">
                <a:effectLst/>
                <a:latin typeface="Times New Roman" panose="02020603050405020304" pitchFamily="18" charset="0"/>
                <a:cs typeface="Times New Roman" panose="02020603050405020304" pitchFamily="18" charset="0"/>
              </a:rPr>
              <a:t>Satan’s</a:t>
            </a:r>
            <a:r>
              <a:rPr lang="en-US" sz="1600" b="0" i="0" dirty="0">
                <a:effectLst/>
                <a:latin typeface="Times New Roman" panose="02020603050405020304" pitchFamily="18" charset="0"/>
                <a:cs typeface="Times New Roman" panose="02020603050405020304" pitchFamily="18" charset="0"/>
              </a:rPr>
              <a:t>) house and plunder his goods (</a:t>
            </a:r>
            <a:r>
              <a:rPr lang="en-US" sz="1600" b="1" i="0" dirty="0">
                <a:effectLst/>
                <a:latin typeface="Times New Roman" panose="02020603050405020304" pitchFamily="18" charset="0"/>
                <a:cs typeface="Times New Roman" panose="02020603050405020304" pitchFamily="18" charset="0"/>
              </a:rPr>
              <a:t>Steal the souls he has taken</a:t>
            </a:r>
            <a:r>
              <a:rPr lang="en-US" sz="1600" b="0" i="0" dirty="0">
                <a:effectLst/>
                <a:latin typeface="Times New Roman" panose="02020603050405020304" pitchFamily="18" charset="0"/>
                <a:cs typeface="Times New Roman" panose="02020603050405020304" pitchFamily="18" charset="0"/>
              </a:rPr>
              <a:t>), unless he (</a:t>
            </a:r>
            <a:r>
              <a:rPr lang="en-US" sz="1600" b="1" i="0" dirty="0">
                <a:effectLst/>
                <a:latin typeface="Times New Roman" panose="02020603050405020304" pitchFamily="18" charset="0"/>
                <a:cs typeface="Times New Roman" panose="02020603050405020304" pitchFamily="18" charset="0"/>
              </a:rPr>
              <a:t>Jesus</a:t>
            </a:r>
            <a:r>
              <a:rPr lang="en-US" sz="1600" b="0" i="0" dirty="0">
                <a:effectLst/>
                <a:latin typeface="Times New Roman" panose="02020603050405020304" pitchFamily="18" charset="0"/>
                <a:cs typeface="Times New Roman" panose="02020603050405020304" pitchFamily="18" charset="0"/>
              </a:rPr>
              <a:t>) first binds (</a:t>
            </a:r>
            <a:r>
              <a:rPr lang="en-US" sz="1600" b="1" i="0" dirty="0">
                <a:effectLst/>
                <a:latin typeface="Times New Roman" panose="02020603050405020304" pitchFamily="18" charset="0"/>
                <a:cs typeface="Times New Roman" panose="02020603050405020304" pitchFamily="18" charset="0"/>
              </a:rPr>
              <a:t>through the Holy Spirit</a:t>
            </a:r>
            <a:r>
              <a:rPr lang="en-US" sz="1600" b="0" i="0" dirty="0">
                <a:effectLst/>
                <a:latin typeface="Times New Roman" panose="02020603050405020304" pitchFamily="18" charset="0"/>
                <a:cs typeface="Times New Roman" panose="02020603050405020304" pitchFamily="18" charset="0"/>
              </a:rPr>
              <a:t>) the strong man (</a:t>
            </a:r>
            <a:r>
              <a:rPr lang="en-US" sz="1600" b="1" dirty="0">
                <a:latin typeface="Times New Roman" panose="02020603050405020304" pitchFamily="18" charset="0"/>
                <a:cs typeface="Times New Roman" panose="02020603050405020304" pitchFamily="18" charset="0"/>
              </a:rPr>
              <a:t>a</a:t>
            </a:r>
            <a:r>
              <a:rPr lang="en-US" sz="1600" b="1" i="0" dirty="0">
                <a:effectLst/>
                <a:latin typeface="Times New Roman" panose="02020603050405020304" pitchFamily="18" charset="0"/>
                <a:cs typeface="Times New Roman" panose="02020603050405020304" pitchFamily="18" charset="0"/>
              </a:rPr>
              <a:t>t the Cross</a:t>
            </a:r>
            <a:r>
              <a:rPr lang="en-US" sz="1600" b="0" i="0" dirty="0">
                <a:effectLst/>
                <a:latin typeface="Times New Roman" panose="02020603050405020304" pitchFamily="18" charset="0"/>
                <a:cs typeface="Times New Roman" panose="02020603050405020304" pitchFamily="18" charset="0"/>
              </a:rPr>
              <a:t>). Then indeed he may plunder his house (</a:t>
            </a:r>
            <a:r>
              <a:rPr lang="en-US" sz="1600" b="1" dirty="0">
                <a:latin typeface="Times New Roman" panose="02020603050405020304" pitchFamily="18" charset="0"/>
                <a:cs typeface="Times New Roman" panose="02020603050405020304" pitchFamily="18" charset="0"/>
              </a:rPr>
              <a:t>p</a:t>
            </a:r>
            <a:r>
              <a:rPr lang="en-US" sz="1600" b="1" i="0" dirty="0">
                <a:effectLst/>
                <a:latin typeface="Times New Roman" panose="02020603050405020304" pitchFamily="18" charset="0"/>
                <a:cs typeface="Times New Roman" panose="02020603050405020304" pitchFamily="18" charset="0"/>
              </a:rPr>
              <a:t>ilfer the souls Satan has taken</a:t>
            </a:r>
            <a:r>
              <a:rPr lang="en-US" sz="1600" b="0" i="0" dirty="0">
                <a:effectLst/>
                <a:latin typeface="Times New Roman" panose="02020603050405020304" pitchFamily="18" charset="0"/>
                <a:cs typeface="Times New Roman" panose="02020603050405020304" pitchFamily="18" charset="0"/>
              </a:rPr>
              <a:t>).</a:t>
            </a:r>
          </a:p>
          <a:p>
            <a:pPr marL="0" indent="0">
              <a:buNone/>
            </a:pPr>
            <a:r>
              <a:rPr lang="en-US" sz="1600" b="1" i="0" baseline="30000" dirty="0">
                <a:effectLst/>
                <a:latin typeface="Times New Roman" panose="02020603050405020304" pitchFamily="18" charset="0"/>
                <a:cs typeface="Times New Roman" panose="02020603050405020304" pitchFamily="18" charset="0"/>
              </a:rPr>
              <a:t>28 </a:t>
            </a:r>
            <a:r>
              <a:rPr lang="en-US" sz="1600" b="0" i="0" dirty="0">
                <a:effectLst/>
                <a:latin typeface="Times New Roman" panose="02020603050405020304" pitchFamily="18" charset="0"/>
                <a:cs typeface="Times New Roman" panose="02020603050405020304" pitchFamily="18" charset="0"/>
              </a:rPr>
              <a:t>“Truly, I say to you, all sins will be forgiven the children of man, and whatever blasphemies they utter (</a:t>
            </a:r>
            <a:r>
              <a:rPr lang="en-US" sz="1600" b="1" i="0" dirty="0">
                <a:effectLst/>
                <a:latin typeface="Times New Roman" panose="02020603050405020304" pitchFamily="18" charset="0"/>
                <a:cs typeface="Times New Roman" panose="02020603050405020304" pitchFamily="18" charset="0"/>
              </a:rPr>
              <a:t>in my name</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29 </a:t>
            </a:r>
            <a:r>
              <a:rPr lang="en-US" sz="1600" b="0" i="0" dirty="0">
                <a:effectLst/>
                <a:latin typeface="Times New Roman" panose="02020603050405020304" pitchFamily="18" charset="0"/>
                <a:cs typeface="Times New Roman" panose="02020603050405020304" pitchFamily="18" charset="0"/>
              </a:rPr>
              <a:t>but whoever blasphemes against the Holy Spirit (</a:t>
            </a:r>
            <a:r>
              <a:rPr lang="en-US" sz="1600" b="1" dirty="0">
                <a:latin typeface="Times New Roman" panose="02020603050405020304" pitchFamily="18" charset="0"/>
                <a:cs typeface="Times New Roman" panose="02020603050405020304" pitchFamily="18" charset="0"/>
              </a:rPr>
              <a:t>c</a:t>
            </a:r>
            <a:r>
              <a:rPr lang="en-US" sz="1600" b="1" i="0" dirty="0">
                <a:effectLst/>
                <a:latin typeface="Times New Roman" panose="02020603050405020304" pitchFamily="18" charset="0"/>
                <a:cs typeface="Times New Roman" panose="02020603050405020304" pitchFamily="18" charset="0"/>
              </a:rPr>
              <a:t>alls the righteous works of the Holy Spirit evil</a:t>
            </a:r>
            <a:r>
              <a:rPr lang="en-US" sz="1600" b="0" i="0" dirty="0">
                <a:effectLst/>
                <a:latin typeface="Times New Roman" panose="02020603050405020304" pitchFamily="18" charset="0"/>
                <a:cs typeface="Times New Roman" panose="02020603050405020304" pitchFamily="18" charset="0"/>
              </a:rPr>
              <a:t>) never has forgiveness (</a:t>
            </a:r>
            <a:r>
              <a:rPr lang="en-US" sz="1600" b="1" dirty="0">
                <a:latin typeface="Times New Roman" panose="02020603050405020304" pitchFamily="18" charset="0"/>
                <a:cs typeface="Times New Roman" panose="02020603050405020304" pitchFamily="18" charset="0"/>
              </a:rPr>
              <a:t>b</a:t>
            </a:r>
            <a:r>
              <a:rPr lang="en-US" sz="1600" b="1" i="0" dirty="0">
                <a:effectLst/>
                <a:latin typeface="Times New Roman" panose="02020603050405020304" pitchFamily="18" charset="0"/>
                <a:cs typeface="Times New Roman" panose="02020603050405020304" pitchFamily="18" charset="0"/>
              </a:rPr>
              <a:t>ecause he belongs to the house of Satan)</a:t>
            </a:r>
            <a:r>
              <a:rPr lang="en-US" sz="1600" b="0" i="0" dirty="0">
                <a:effectLst/>
                <a:latin typeface="Times New Roman" panose="02020603050405020304" pitchFamily="18" charset="0"/>
                <a:cs typeface="Times New Roman" panose="02020603050405020304" pitchFamily="18" charset="0"/>
              </a:rPr>
              <a:t>, but is guilty of an eternal sin (</a:t>
            </a:r>
            <a:r>
              <a:rPr lang="en-US" sz="1600" b="1" dirty="0">
                <a:latin typeface="Times New Roman" panose="02020603050405020304" pitchFamily="18" charset="0"/>
                <a:cs typeface="Times New Roman" panose="02020603050405020304" pitchFamily="18" charset="0"/>
              </a:rPr>
              <a:t>woe to those who call good evil and evil good</a:t>
            </a:r>
            <a:r>
              <a:rPr lang="en-US" sz="1600" b="0" i="0" dirty="0">
                <a:effectLst/>
                <a:latin typeface="Times New Roman" panose="02020603050405020304" pitchFamily="18" charset="0"/>
                <a:cs typeface="Times New Roman" panose="02020603050405020304" pitchFamily="18" charset="0"/>
              </a:rPr>
              <a:t>)” (Mark 2: 23-29)— </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i="0" dirty="0">
                <a:effectLst/>
                <a:latin typeface="Times New Roman" panose="02020603050405020304" pitchFamily="18" charset="0"/>
                <a:cs typeface="Times New Roman" panose="02020603050405020304" pitchFamily="18" charset="0"/>
              </a:rPr>
              <a:t>Meaning: A house divided is doomed as is the man who calls good evil and evil good</a:t>
            </a:r>
            <a:endParaRPr lang="en-US" sz="1600" dirty="0"/>
          </a:p>
        </p:txBody>
      </p:sp>
    </p:spTree>
    <p:extLst>
      <p:ext uri="{BB962C8B-B14F-4D97-AF65-F5344CB8AC3E}">
        <p14:creationId xmlns:p14="http://schemas.microsoft.com/office/powerpoint/2010/main" val="2929672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BEEE1-2C62-48C0-A042-6091237FCEAC}"/>
              </a:ext>
            </a:extLst>
          </p:cNvPr>
          <p:cNvSpPr>
            <a:spLocks noGrp="1"/>
          </p:cNvSpPr>
          <p:nvPr>
            <p:ph type="title"/>
          </p:nvPr>
        </p:nvSpPr>
        <p:spPr>
          <a:xfrm>
            <a:off x="1653363" y="365760"/>
            <a:ext cx="9367203" cy="1188720"/>
          </a:xfrm>
        </p:spPr>
        <p:txBody>
          <a:bodyPr>
            <a:normAutofit/>
          </a:bodyPr>
          <a:lstStyle/>
          <a:p>
            <a:r>
              <a:rPr lang="en-US" dirty="0"/>
              <a:t>Parable of the Growing Seed</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00C486C8-CA85-4356-897B-DAFFA538E3CA}"/>
              </a:ext>
            </a:extLst>
          </p:cNvPr>
          <p:cNvSpPr>
            <a:spLocks noGrp="1"/>
          </p:cNvSpPr>
          <p:nvPr>
            <p:ph idx="1"/>
          </p:nvPr>
        </p:nvSpPr>
        <p:spPr>
          <a:xfrm>
            <a:off x="1653363" y="2176272"/>
            <a:ext cx="9367204" cy="4041648"/>
          </a:xfrm>
        </p:spPr>
        <p:txBody>
          <a:bodyPr anchor="t">
            <a:norm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26 </a:t>
            </a:r>
            <a:r>
              <a:rPr lang="en-US" sz="1600" b="0" i="0" dirty="0">
                <a:effectLst/>
                <a:latin typeface="Times New Roman" panose="02020603050405020304" pitchFamily="18" charset="0"/>
                <a:cs typeface="Times New Roman" panose="02020603050405020304" pitchFamily="18" charset="0"/>
              </a:rPr>
              <a:t>And he said, “The kingdom of God is as if a man (</a:t>
            </a:r>
            <a:r>
              <a:rPr lang="en-US" sz="1600" b="1" dirty="0">
                <a:latin typeface="Times New Roman" panose="02020603050405020304" pitchFamily="18" charset="0"/>
                <a:cs typeface="Times New Roman" panose="02020603050405020304" pitchFamily="18" charset="0"/>
              </a:rPr>
              <a:t>p</a:t>
            </a:r>
            <a:r>
              <a:rPr lang="en-US" sz="1600" b="1" i="0" dirty="0">
                <a:effectLst/>
                <a:latin typeface="Times New Roman" panose="02020603050405020304" pitchFamily="18" charset="0"/>
                <a:cs typeface="Times New Roman" panose="02020603050405020304" pitchFamily="18" charset="0"/>
              </a:rPr>
              <a:t>astor</a:t>
            </a:r>
            <a:r>
              <a:rPr lang="en-US" sz="1600" b="0" i="0" dirty="0">
                <a:effectLst/>
                <a:latin typeface="Times New Roman" panose="02020603050405020304" pitchFamily="18" charset="0"/>
                <a:cs typeface="Times New Roman" panose="02020603050405020304" pitchFamily="18" charset="0"/>
              </a:rPr>
              <a:t>) should scatter seed (</a:t>
            </a:r>
            <a:r>
              <a:rPr lang="en-US" sz="1600" b="1" i="0" dirty="0">
                <a:effectLst/>
                <a:latin typeface="Times New Roman" panose="02020603050405020304" pitchFamily="18" charset="0"/>
                <a:cs typeface="Times New Roman" panose="02020603050405020304" pitchFamily="18" charset="0"/>
              </a:rPr>
              <a:t>the Gospel</a:t>
            </a:r>
            <a:r>
              <a:rPr lang="en-US" sz="1600" b="0" i="0" dirty="0">
                <a:effectLst/>
                <a:latin typeface="Times New Roman" panose="02020603050405020304" pitchFamily="18" charset="0"/>
                <a:cs typeface="Times New Roman" panose="02020603050405020304" pitchFamily="18" charset="0"/>
              </a:rPr>
              <a:t>) on the ground (</a:t>
            </a:r>
            <a:r>
              <a:rPr lang="en-US" sz="1600" b="1" dirty="0">
                <a:latin typeface="Times New Roman" panose="02020603050405020304" pitchFamily="18" charset="0"/>
                <a:cs typeface="Times New Roman" panose="02020603050405020304" pitchFamily="18" charset="0"/>
              </a:rPr>
              <a:t>o</a:t>
            </a:r>
            <a:r>
              <a:rPr lang="en-US" sz="1600" b="1" i="0" dirty="0">
                <a:effectLst/>
                <a:latin typeface="Times New Roman" panose="02020603050405020304" pitchFamily="18" charset="0"/>
                <a:cs typeface="Times New Roman" panose="02020603050405020304" pitchFamily="18" charset="0"/>
              </a:rPr>
              <a:t>ver the earth)</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27 </a:t>
            </a:r>
            <a:r>
              <a:rPr lang="en-US" sz="1600" b="0" i="0" dirty="0">
                <a:effectLst/>
                <a:latin typeface="Times New Roman" panose="02020603050405020304" pitchFamily="18" charset="0"/>
                <a:cs typeface="Times New Roman" panose="02020603050405020304" pitchFamily="18" charset="0"/>
              </a:rPr>
              <a:t>He sleeps and rises night and day, and the seed sprouts and grows; he knows not how (</a:t>
            </a:r>
            <a:r>
              <a:rPr lang="en-US" sz="1600" b="1" dirty="0">
                <a:latin typeface="Times New Roman" panose="02020603050405020304" pitchFamily="18" charset="0"/>
                <a:cs typeface="Times New Roman" panose="02020603050405020304" pitchFamily="18" charset="0"/>
              </a:rPr>
              <a:t>n</a:t>
            </a:r>
            <a:r>
              <a:rPr lang="en-US" sz="1600" b="1" i="0" dirty="0">
                <a:effectLst/>
                <a:latin typeface="Times New Roman" panose="02020603050405020304" pitchFamily="18" charset="0"/>
                <a:cs typeface="Times New Roman" panose="02020603050405020304" pitchFamily="18" charset="0"/>
              </a:rPr>
              <a:t>ot by his power</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28 </a:t>
            </a:r>
            <a:r>
              <a:rPr lang="en-US" sz="1600" b="0" i="0" dirty="0">
                <a:effectLst/>
                <a:latin typeface="Times New Roman" panose="02020603050405020304" pitchFamily="18" charset="0"/>
                <a:cs typeface="Times New Roman" panose="02020603050405020304" pitchFamily="18" charset="0"/>
              </a:rPr>
              <a:t>The earth produces by itself, first the blade, then the ear, then the full grain in the ear. </a:t>
            </a:r>
            <a:r>
              <a:rPr lang="en-US" sz="1600" b="1" i="0" baseline="30000" dirty="0">
                <a:effectLst/>
                <a:latin typeface="Times New Roman" panose="02020603050405020304" pitchFamily="18" charset="0"/>
                <a:cs typeface="Times New Roman" panose="02020603050405020304" pitchFamily="18" charset="0"/>
              </a:rPr>
              <a:t>29 </a:t>
            </a:r>
            <a:r>
              <a:rPr lang="en-US" sz="1600" b="0" i="0" dirty="0">
                <a:effectLst/>
                <a:latin typeface="Times New Roman" panose="02020603050405020304" pitchFamily="18" charset="0"/>
                <a:cs typeface="Times New Roman" panose="02020603050405020304" pitchFamily="18" charset="0"/>
              </a:rPr>
              <a:t>But when the grain is ripe (</a:t>
            </a:r>
            <a:r>
              <a:rPr lang="en-US" sz="1600" b="1" i="0" dirty="0">
                <a:effectLst/>
                <a:latin typeface="Times New Roman" panose="02020603050405020304" pitchFamily="18" charset="0"/>
                <a:cs typeface="Times New Roman" panose="02020603050405020304" pitchFamily="18" charset="0"/>
              </a:rPr>
              <a:t>when the Gospel has been proclaimed throughout the world)</a:t>
            </a:r>
            <a:r>
              <a:rPr lang="en-US" sz="1600" b="0" i="0" dirty="0">
                <a:effectLst/>
                <a:latin typeface="Times New Roman" panose="02020603050405020304" pitchFamily="18" charset="0"/>
                <a:cs typeface="Times New Roman" panose="02020603050405020304" pitchFamily="18" charset="0"/>
              </a:rPr>
              <a:t>, at once he puts in the sickle, because the harvest has come (</a:t>
            </a:r>
            <a:r>
              <a:rPr lang="en-US" sz="1600" b="1" i="0" dirty="0">
                <a:effectLst/>
                <a:latin typeface="Times New Roman" panose="02020603050405020304" pitchFamily="18" charset="0"/>
                <a:cs typeface="Times New Roman" panose="02020603050405020304" pitchFamily="18" charset="0"/>
              </a:rPr>
              <a:t>at the end times</a:t>
            </a:r>
            <a:r>
              <a:rPr lang="en-US" sz="1600" b="0" i="0" dirty="0">
                <a:effectLst/>
                <a:latin typeface="Times New Roman" panose="02020603050405020304" pitchFamily="18" charset="0"/>
                <a:cs typeface="Times New Roman" panose="02020603050405020304" pitchFamily="18" charset="0"/>
              </a:rPr>
              <a:t>)(Mark 4: 26-29).”</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The Gospel is of humble origin, but it is the power of God unto salvation (eternal life)</a:t>
            </a:r>
          </a:p>
        </p:txBody>
      </p:sp>
    </p:spTree>
    <p:extLst>
      <p:ext uri="{BB962C8B-B14F-4D97-AF65-F5344CB8AC3E}">
        <p14:creationId xmlns:p14="http://schemas.microsoft.com/office/powerpoint/2010/main" val="1869480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60BF2-DE22-4CB5-A67B-3141B4978950}"/>
              </a:ext>
            </a:extLst>
          </p:cNvPr>
          <p:cNvSpPr>
            <a:spLocks noGrp="1"/>
          </p:cNvSpPr>
          <p:nvPr>
            <p:ph type="title"/>
          </p:nvPr>
        </p:nvSpPr>
        <p:spPr>
          <a:xfrm>
            <a:off x="1653363" y="365760"/>
            <a:ext cx="9367203" cy="1188720"/>
          </a:xfrm>
        </p:spPr>
        <p:txBody>
          <a:bodyPr>
            <a:normAutofit/>
          </a:bodyPr>
          <a:lstStyle/>
          <a:p>
            <a:r>
              <a:rPr lang="en-US" dirty="0"/>
              <a:t>The Parable of the Sower</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863546A6-363D-4EB5-9EF5-1393FF3A2CA6}"/>
              </a:ext>
            </a:extLst>
          </p:cNvPr>
          <p:cNvSpPr>
            <a:spLocks noGrp="1"/>
          </p:cNvSpPr>
          <p:nvPr>
            <p:ph idx="1"/>
          </p:nvPr>
        </p:nvSpPr>
        <p:spPr>
          <a:xfrm>
            <a:off x="1653363" y="2176272"/>
            <a:ext cx="9367204" cy="4041648"/>
          </a:xfrm>
        </p:spPr>
        <p:txBody>
          <a:bodyPr anchor="t">
            <a:noAutofit/>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3 </a:t>
            </a:r>
            <a:r>
              <a:rPr lang="en-US" sz="1600" b="0" i="0" dirty="0">
                <a:effectLst/>
                <a:latin typeface="Times New Roman" panose="02020603050405020304" pitchFamily="18" charset="0"/>
                <a:cs typeface="Times New Roman" panose="02020603050405020304" pitchFamily="18" charset="0"/>
              </a:rPr>
              <a:t>And he told them many things in parables, saying: “A </a:t>
            </a:r>
            <a:r>
              <a:rPr lang="en-US" sz="1600" b="0" i="0" dirty="0" err="1">
                <a:effectLst/>
                <a:latin typeface="Times New Roman" panose="02020603050405020304" pitchFamily="18" charset="0"/>
                <a:cs typeface="Times New Roman" panose="02020603050405020304" pitchFamily="18" charset="0"/>
              </a:rPr>
              <a:t>sower</a:t>
            </a:r>
            <a:r>
              <a:rPr lang="en-US" sz="1600" b="0" i="0" dirty="0">
                <a:effectLst/>
                <a:latin typeface="Times New Roman" panose="02020603050405020304" pitchFamily="18" charset="0"/>
                <a:cs typeface="Times New Roman" panose="02020603050405020304" pitchFamily="18" charset="0"/>
              </a:rPr>
              <a:t> (</a:t>
            </a:r>
            <a:r>
              <a:rPr lang="en-US" sz="1600" b="1" i="0" dirty="0">
                <a:effectLst/>
                <a:latin typeface="Times New Roman" panose="02020603050405020304" pitchFamily="18" charset="0"/>
                <a:cs typeface="Times New Roman" panose="02020603050405020304" pitchFamily="18" charset="0"/>
              </a:rPr>
              <a:t>God</a:t>
            </a:r>
            <a:r>
              <a:rPr lang="en-US" sz="1600" b="0" i="0" dirty="0">
                <a:effectLst/>
                <a:latin typeface="Times New Roman" panose="02020603050405020304" pitchFamily="18" charset="0"/>
                <a:cs typeface="Times New Roman" panose="02020603050405020304" pitchFamily="18" charset="0"/>
              </a:rPr>
              <a:t>) went out to sow (</a:t>
            </a:r>
            <a:r>
              <a:rPr lang="en-US" sz="1600" b="1" i="0" dirty="0">
                <a:effectLst/>
                <a:latin typeface="Times New Roman" panose="02020603050405020304" pitchFamily="18" charset="0"/>
                <a:cs typeface="Times New Roman" panose="02020603050405020304" pitchFamily="18" charset="0"/>
              </a:rPr>
              <a:t>the Gospel</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4 </a:t>
            </a:r>
            <a:r>
              <a:rPr lang="en-US" sz="1600" b="0" i="0" dirty="0">
                <a:effectLst/>
                <a:latin typeface="Times New Roman" panose="02020603050405020304" pitchFamily="18" charset="0"/>
                <a:cs typeface="Times New Roman" panose="02020603050405020304" pitchFamily="18" charset="0"/>
              </a:rPr>
              <a:t>And as he sowed (</a:t>
            </a:r>
            <a:r>
              <a:rPr lang="en-US" sz="1600" b="1" dirty="0">
                <a:latin typeface="Times New Roman" panose="02020603050405020304" pitchFamily="18" charset="0"/>
                <a:cs typeface="Times New Roman" panose="02020603050405020304" pitchFamily="18" charset="0"/>
              </a:rPr>
              <a:t>indiscriminately</a:t>
            </a:r>
            <a:r>
              <a:rPr lang="en-US" sz="1600" b="0" i="0" dirty="0">
                <a:effectLst/>
                <a:latin typeface="Times New Roman" panose="02020603050405020304" pitchFamily="18" charset="0"/>
                <a:cs typeface="Times New Roman" panose="02020603050405020304" pitchFamily="18" charset="0"/>
              </a:rPr>
              <a:t>), some seeds (</a:t>
            </a:r>
            <a:r>
              <a:rPr lang="en-US" sz="1600" b="1" i="0" dirty="0">
                <a:effectLst/>
                <a:latin typeface="Times New Roman" panose="02020603050405020304" pitchFamily="18" charset="0"/>
                <a:cs typeface="Times New Roman" panose="02020603050405020304" pitchFamily="18" charset="0"/>
              </a:rPr>
              <a:t>message of the Gospel</a:t>
            </a:r>
            <a:r>
              <a:rPr lang="en-US" sz="1600" b="0" i="0" dirty="0">
                <a:effectLst/>
                <a:latin typeface="Times New Roman" panose="02020603050405020304" pitchFamily="18" charset="0"/>
                <a:cs typeface="Times New Roman" panose="02020603050405020304" pitchFamily="18" charset="0"/>
              </a:rPr>
              <a:t>) fell along the path (</a:t>
            </a:r>
            <a:r>
              <a:rPr lang="en-US" sz="1600" b="1" i="0" dirty="0">
                <a:effectLst/>
                <a:latin typeface="Times New Roman" panose="02020603050405020304" pitchFamily="18" charset="0"/>
                <a:cs typeface="Times New Roman" panose="02020603050405020304" pitchFamily="18" charset="0"/>
              </a:rPr>
              <a:t>it fell among those whose faith was weak and who followed the crowd</a:t>
            </a:r>
            <a:r>
              <a:rPr lang="en-US" sz="1600" b="0" i="0" dirty="0">
                <a:effectLst/>
                <a:latin typeface="Times New Roman" panose="02020603050405020304" pitchFamily="18" charset="0"/>
                <a:cs typeface="Times New Roman" panose="02020603050405020304" pitchFamily="18" charset="0"/>
              </a:rPr>
              <a:t>), and the birds (</a:t>
            </a:r>
            <a:r>
              <a:rPr lang="en-US" sz="1600" b="1" i="0" dirty="0">
                <a:effectLst/>
                <a:latin typeface="Times New Roman" panose="02020603050405020304" pitchFamily="18" charset="0"/>
                <a:cs typeface="Times New Roman" panose="02020603050405020304" pitchFamily="18" charset="0"/>
              </a:rPr>
              <a:t>the evil one</a:t>
            </a:r>
            <a:r>
              <a:rPr lang="en-US" sz="1600" b="0" i="0" dirty="0">
                <a:effectLst/>
                <a:latin typeface="Times New Roman" panose="02020603050405020304" pitchFamily="18" charset="0"/>
                <a:cs typeface="Times New Roman" panose="02020603050405020304" pitchFamily="18" charset="0"/>
              </a:rPr>
              <a:t>) came and devoured them (</a:t>
            </a:r>
            <a:r>
              <a:rPr lang="en-US" sz="1600" b="1" i="0" dirty="0">
                <a:effectLst/>
                <a:latin typeface="Times New Roman" panose="02020603050405020304" pitchFamily="18" charset="0"/>
                <a:cs typeface="Times New Roman" panose="02020603050405020304" pitchFamily="18" charset="0"/>
              </a:rPr>
              <a:t>consumed their faith</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5 </a:t>
            </a:r>
            <a:r>
              <a:rPr lang="en-US" sz="1600" b="0" i="0" dirty="0">
                <a:effectLst/>
                <a:latin typeface="Times New Roman" panose="02020603050405020304" pitchFamily="18" charset="0"/>
                <a:cs typeface="Times New Roman" panose="02020603050405020304" pitchFamily="18" charset="0"/>
              </a:rPr>
              <a:t>Other seeds fell on rocky ground where they did not have much soil, and immediately they sprang up (</a:t>
            </a:r>
            <a:r>
              <a:rPr lang="en-US" sz="1600" b="1" i="0" dirty="0">
                <a:effectLst/>
                <a:latin typeface="Times New Roman" panose="02020603050405020304" pitchFamily="18" charset="0"/>
                <a:cs typeface="Times New Roman" panose="02020603050405020304" pitchFamily="18" charset="0"/>
              </a:rPr>
              <a:t>in faith</a:t>
            </a:r>
            <a:r>
              <a:rPr lang="en-US" sz="1600" b="0" i="0" dirty="0">
                <a:effectLst/>
                <a:latin typeface="Times New Roman" panose="02020603050405020304" pitchFamily="18" charset="0"/>
                <a:cs typeface="Times New Roman" panose="02020603050405020304" pitchFamily="18" charset="0"/>
              </a:rPr>
              <a:t>), since they had no depth of soil (</a:t>
            </a:r>
            <a:r>
              <a:rPr lang="en-US" sz="1600" b="1" i="0" dirty="0">
                <a:effectLst/>
                <a:latin typeface="Times New Roman" panose="02020603050405020304" pitchFamily="18" charset="0"/>
                <a:cs typeface="Times New Roman" panose="02020603050405020304" pitchFamily="18" charset="0"/>
              </a:rPr>
              <a:t>the seed of the Gospel did not seep into the hard (hearted) ground and could bear no fruit</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6 </a:t>
            </a:r>
            <a:r>
              <a:rPr lang="en-US" sz="1600" b="0" i="0" dirty="0">
                <a:effectLst/>
                <a:latin typeface="Times New Roman" panose="02020603050405020304" pitchFamily="18" charset="0"/>
                <a:cs typeface="Times New Roman" panose="02020603050405020304" pitchFamily="18" charset="0"/>
              </a:rPr>
              <a:t>but when the sun rose (</a:t>
            </a:r>
            <a:r>
              <a:rPr lang="en-US" sz="1600" b="1" i="0" dirty="0">
                <a:effectLst/>
                <a:latin typeface="Times New Roman" panose="02020603050405020304" pitchFamily="18" charset="0"/>
                <a:cs typeface="Times New Roman" panose="02020603050405020304" pitchFamily="18" charset="0"/>
              </a:rPr>
              <a:t>in persecution</a:t>
            </a:r>
            <a:r>
              <a:rPr lang="en-US" sz="1600" b="0" i="0" dirty="0">
                <a:effectLst/>
                <a:latin typeface="Times New Roman" panose="02020603050405020304" pitchFamily="18" charset="0"/>
                <a:cs typeface="Times New Roman" panose="02020603050405020304" pitchFamily="18" charset="0"/>
              </a:rPr>
              <a:t>) they were scorched (</a:t>
            </a:r>
            <a:r>
              <a:rPr lang="en-US" sz="1600" b="1" i="0" dirty="0">
                <a:effectLst/>
                <a:latin typeface="Times New Roman" panose="02020603050405020304" pitchFamily="18" charset="0"/>
                <a:cs typeface="Times New Roman" panose="02020603050405020304" pitchFamily="18" charset="0"/>
              </a:rPr>
              <a:t>could not bear the heat</a:t>
            </a:r>
            <a:r>
              <a:rPr lang="en-US" sz="1600" b="0" i="0" dirty="0">
                <a:effectLst/>
                <a:latin typeface="Times New Roman" panose="02020603050405020304" pitchFamily="18" charset="0"/>
                <a:cs typeface="Times New Roman" panose="02020603050405020304" pitchFamily="18" charset="0"/>
              </a:rPr>
              <a:t>). And since they had no root, they withered away (</a:t>
            </a:r>
            <a:r>
              <a:rPr lang="en-US" sz="1600" b="1" i="0" dirty="0">
                <a:effectLst/>
                <a:latin typeface="Times New Roman" panose="02020603050405020304" pitchFamily="18" charset="0"/>
                <a:cs typeface="Times New Roman" panose="02020603050405020304" pitchFamily="18" charset="0"/>
              </a:rPr>
              <a:t>fell away from the faith and bore no fruit</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7 </a:t>
            </a:r>
            <a:r>
              <a:rPr lang="en-US" sz="1600" b="0" i="0" dirty="0">
                <a:effectLst/>
                <a:latin typeface="Times New Roman" panose="02020603050405020304" pitchFamily="18" charset="0"/>
                <a:cs typeface="Times New Roman" panose="02020603050405020304" pitchFamily="18" charset="0"/>
              </a:rPr>
              <a:t>Other seeds fell among thorns (</a:t>
            </a:r>
            <a:r>
              <a:rPr lang="en-US" sz="1600" b="1" i="0" dirty="0">
                <a:effectLst/>
                <a:latin typeface="Times New Roman" panose="02020603050405020304" pitchFamily="18" charset="0"/>
                <a:cs typeface="Times New Roman" panose="02020603050405020304" pitchFamily="18" charset="0"/>
              </a:rPr>
              <a:t>those who </a:t>
            </a:r>
            <a:r>
              <a:rPr lang="en-US" sz="1600" b="1" dirty="0">
                <a:latin typeface="Times New Roman" panose="02020603050405020304" pitchFamily="18" charset="0"/>
                <a:cs typeface="Times New Roman" panose="02020603050405020304" pitchFamily="18" charset="0"/>
              </a:rPr>
              <a:t>are </a:t>
            </a:r>
            <a:r>
              <a:rPr lang="en-US" sz="1600" b="1" i="0" dirty="0">
                <a:effectLst/>
                <a:latin typeface="Times New Roman" panose="02020603050405020304" pitchFamily="18" charset="0"/>
                <a:cs typeface="Times New Roman" panose="02020603050405020304" pitchFamily="18" charset="0"/>
              </a:rPr>
              <a:t>consumed by the desire for wealth or the worries of life</a:t>
            </a:r>
            <a:r>
              <a:rPr lang="en-US" sz="1600" b="0" i="0" dirty="0">
                <a:effectLst/>
                <a:latin typeface="Times New Roman" panose="02020603050405020304" pitchFamily="18" charset="0"/>
                <a:cs typeface="Times New Roman" panose="02020603050405020304" pitchFamily="18" charset="0"/>
              </a:rPr>
              <a:t>), and the thorns grew up and choked them (</a:t>
            </a:r>
            <a:r>
              <a:rPr lang="en-US" sz="1600" b="1" i="0" dirty="0">
                <a:effectLst/>
                <a:latin typeface="Times New Roman" panose="02020603050405020304" pitchFamily="18" charset="0"/>
                <a:cs typeface="Times New Roman" panose="02020603050405020304" pitchFamily="18" charset="0"/>
              </a:rPr>
              <a:t>worldly desires took precedence over faith and bore no fruit</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8 </a:t>
            </a:r>
            <a:r>
              <a:rPr lang="en-US" sz="1600" b="0" i="0" dirty="0">
                <a:effectLst/>
                <a:latin typeface="Times New Roman" panose="02020603050405020304" pitchFamily="18" charset="0"/>
                <a:cs typeface="Times New Roman" panose="02020603050405020304" pitchFamily="18" charset="0"/>
              </a:rPr>
              <a:t>Other seeds fell on good soil (</a:t>
            </a:r>
            <a:r>
              <a:rPr lang="en-US" sz="1600" b="1" i="0" dirty="0">
                <a:effectLst/>
                <a:latin typeface="Times New Roman" panose="02020603050405020304" pitchFamily="18" charset="0"/>
                <a:cs typeface="Times New Roman" panose="02020603050405020304" pitchFamily="18" charset="0"/>
              </a:rPr>
              <a:t>was received as the Word of God</a:t>
            </a:r>
            <a:r>
              <a:rPr lang="en-US" sz="1600" b="0" i="0" dirty="0">
                <a:effectLst/>
                <a:latin typeface="Times New Roman" panose="02020603050405020304" pitchFamily="18" charset="0"/>
                <a:cs typeface="Times New Roman" panose="02020603050405020304" pitchFamily="18" charset="0"/>
              </a:rPr>
              <a:t>) and produced grain (</a:t>
            </a:r>
            <a:r>
              <a:rPr lang="en-US" sz="1600" b="1" i="0" dirty="0">
                <a:effectLst/>
                <a:latin typeface="Times New Roman" panose="02020603050405020304" pitchFamily="18" charset="0"/>
                <a:cs typeface="Times New Roman" panose="02020603050405020304" pitchFamily="18" charset="0"/>
              </a:rPr>
              <a:t>bore fruit</a:t>
            </a:r>
            <a:r>
              <a:rPr lang="en-US" sz="1600" b="0" i="0" dirty="0">
                <a:effectLst/>
                <a:latin typeface="Times New Roman" panose="02020603050405020304" pitchFamily="18" charset="0"/>
                <a:cs typeface="Times New Roman" panose="02020603050405020304" pitchFamily="18" charset="0"/>
              </a:rPr>
              <a:t>), some a hundredfold, some sixty, some thirty (</a:t>
            </a:r>
            <a:r>
              <a:rPr lang="en-US" sz="1600" b="1" i="0" dirty="0">
                <a:effectLst/>
                <a:latin typeface="Times New Roman" panose="02020603050405020304" pitchFamily="18" charset="0"/>
                <a:cs typeface="Times New Roman" panose="02020603050405020304" pitchFamily="18" charset="0"/>
              </a:rPr>
              <a:t>the faith spread)</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9 </a:t>
            </a:r>
            <a:r>
              <a:rPr lang="en-US" sz="1600" b="0" i="0" dirty="0">
                <a:effectLst/>
                <a:latin typeface="Times New Roman" panose="02020603050405020304" pitchFamily="18" charset="0"/>
                <a:cs typeface="Times New Roman" panose="02020603050405020304" pitchFamily="18" charset="0"/>
              </a:rPr>
              <a:t>He who has ears, let him hear (Matthew 13: 3-9).”</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dirty="0">
                <a:latin typeface="Times New Roman" panose="02020603050405020304" pitchFamily="18" charset="0"/>
                <a:cs typeface="Times New Roman" panose="02020603050405020304" pitchFamily="18" charset="0"/>
              </a:rPr>
              <a:t>Meaning: The Kingdom of God is composed of those who stand firm on the Gospel and cause the faith to multiply</a:t>
            </a:r>
          </a:p>
        </p:txBody>
      </p:sp>
    </p:spTree>
    <p:extLst>
      <p:ext uri="{BB962C8B-B14F-4D97-AF65-F5344CB8AC3E}">
        <p14:creationId xmlns:p14="http://schemas.microsoft.com/office/powerpoint/2010/main" val="3215033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AEB40-F0C4-45E4-A5E0-A1CDD39D93E9}"/>
              </a:ext>
            </a:extLst>
          </p:cNvPr>
          <p:cNvSpPr>
            <a:spLocks noGrp="1"/>
          </p:cNvSpPr>
          <p:nvPr>
            <p:ph type="title"/>
          </p:nvPr>
        </p:nvSpPr>
        <p:spPr>
          <a:xfrm>
            <a:off x="1653363" y="365760"/>
            <a:ext cx="9367203" cy="1188720"/>
          </a:xfrm>
        </p:spPr>
        <p:txBody>
          <a:bodyPr>
            <a:normAutofit/>
          </a:bodyPr>
          <a:lstStyle/>
          <a:p>
            <a:r>
              <a:rPr lang="en-US" dirty="0"/>
              <a:t>Parable of the Weeds</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3EC0A8A-894C-4B3D-9605-83526C162E6A}"/>
              </a:ext>
            </a:extLst>
          </p:cNvPr>
          <p:cNvSpPr>
            <a:spLocks noGrp="1"/>
          </p:cNvSpPr>
          <p:nvPr>
            <p:ph idx="1"/>
          </p:nvPr>
        </p:nvSpPr>
        <p:spPr>
          <a:xfrm>
            <a:off x="1653363" y="2176272"/>
            <a:ext cx="9367204" cy="4041648"/>
          </a:xfrm>
        </p:spPr>
        <p:txBody>
          <a:bodyPr anchor="t">
            <a:normAutofit lnSpcReduction="10000"/>
          </a:bodyPr>
          <a:lstStyle/>
          <a:p>
            <a:pPr marL="0" indent="0">
              <a:buNone/>
            </a:pPr>
            <a:r>
              <a:rPr lang="en-US" sz="1600" b="1" i="0" baseline="30000" dirty="0">
                <a:effectLst/>
                <a:latin typeface="Times New Roman" panose="02020603050405020304" pitchFamily="18" charset="0"/>
                <a:cs typeface="Times New Roman" panose="02020603050405020304" pitchFamily="18" charset="0"/>
              </a:rPr>
              <a:t>24 </a:t>
            </a:r>
            <a:r>
              <a:rPr lang="en-US" sz="1600" b="0" i="0" dirty="0">
                <a:effectLst/>
                <a:latin typeface="Times New Roman" panose="02020603050405020304" pitchFamily="18" charset="0"/>
                <a:cs typeface="Times New Roman" panose="02020603050405020304" pitchFamily="18" charset="0"/>
              </a:rPr>
              <a:t>He put another parable before them, saying, “The kingdom of heaven may be compared to a man (</a:t>
            </a:r>
            <a:r>
              <a:rPr lang="en-US" sz="1600" b="1" i="0" dirty="0">
                <a:effectLst/>
                <a:latin typeface="Times New Roman" panose="02020603050405020304" pitchFamily="18" charset="0"/>
                <a:cs typeface="Times New Roman" panose="02020603050405020304" pitchFamily="18" charset="0"/>
              </a:rPr>
              <a:t>Son of Man) </a:t>
            </a:r>
            <a:r>
              <a:rPr lang="en-US" sz="1600" b="0" i="0" dirty="0">
                <a:effectLst/>
                <a:latin typeface="Times New Roman" panose="02020603050405020304" pitchFamily="18" charset="0"/>
                <a:cs typeface="Times New Roman" panose="02020603050405020304" pitchFamily="18" charset="0"/>
              </a:rPr>
              <a:t>who sowed good seed (</a:t>
            </a:r>
            <a:r>
              <a:rPr lang="en-US" sz="1600" b="1" i="0" dirty="0">
                <a:effectLst/>
                <a:latin typeface="Times New Roman" panose="02020603050405020304" pitchFamily="18" charset="0"/>
                <a:cs typeface="Times New Roman" panose="02020603050405020304" pitchFamily="18" charset="0"/>
              </a:rPr>
              <a:t>the Gospel</a:t>
            </a:r>
            <a:r>
              <a:rPr lang="en-US" sz="1600" b="0" i="0" dirty="0">
                <a:effectLst/>
                <a:latin typeface="Times New Roman" panose="02020603050405020304" pitchFamily="18" charset="0"/>
                <a:cs typeface="Times New Roman" panose="02020603050405020304" pitchFamily="18" charset="0"/>
              </a:rPr>
              <a:t>) in his field (</a:t>
            </a:r>
            <a:r>
              <a:rPr lang="en-US" sz="1600" b="1" i="0" dirty="0">
                <a:effectLst/>
                <a:latin typeface="Times New Roman" panose="02020603050405020304" pitchFamily="18" charset="0"/>
                <a:cs typeface="Times New Roman" panose="02020603050405020304" pitchFamily="18" charset="0"/>
              </a:rPr>
              <a:t>the world</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25 </a:t>
            </a:r>
            <a:r>
              <a:rPr lang="en-US" sz="1600" b="0" i="0" dirty="0">
                <a:effectLst/>
                <a:latin typeface="Times New Roman" panose="02020603050405020304" pitchFamily="18" charset="0"/>
                <a:cs typeface="Times New Roman" panose="02020603050405020304" pitchFamily="18" charset="0"/>
              </a:rPr>
              <a:t>but while his men (</a:t>
            </a:r>
            <a:r>
              <a:rPr lang="en-US" sz="1600" b="1" dirty="0">
                <a:latin typeface="Times New Roman" panose="02020603050405020304" pitchFamily="18" charset="0"/>
                <a:cs typeface="Times New Roman" panose="02020603050405020304" pitchFamily="18" charset="0"/>
              </a:rPr>
              <a:t>p</a:t>
            </a:r>
            <a:r>
              <a:rPr lang="en-US" sz="1600" b="1" i="0" dirty="0">
                <a:effectLst/>
                <a:latin typeface="Times New Roman" panose="02020603050405020304" pitchFamily="18" charset="0"/>
                <a:cs typeface="Times New Roman" panose="02020603050405020304" pitchFamily="18" charset="0"/>
              </a:rPr>
              <a:t>astors</a:t>
            </a:r>
            <a:r>
              <a:rPr lang="en-US" sz="1600" b="0" i="0" dirty="0">
                <a:effectLst/>
                <a:latin typeface="Times New Roman" panose="02020603050405020304" pitchFamily="18" charset="0"/>
                <a:cs typeface="Times New Roman" panose="02020603050405020304" pitchFamily="18" charset="0"/>
              </a:rPr>
              <a:t>) were sleeping, his enemy (</a:t>
            </a:r>
            <a:r>
              <a:rPr lang="en-US" sz="1600" b="1" i="0" dirty="0">
                <a:effectLst/>
                <a:latin typeface="Times New Roman" panose="02020603050405020304" pitchFamily="18" charset="0"/>
                <a:cs typeface="Times New Roman" panose="02020603050405020304" pitchFamily="18" charset="0"/>
              </a:rPr>
              <a:t>Satan</a:t>
            </a:r>
            <a:r>
              <a:rPr lang="en-US" sz="1600" b="0" i="0" dirty="0">
                <a:effectLst/>
                <a:latin typeface="Times New Roman" panose="02020603050405020304" pitchFamily="18" charset="0"/>
                <a:cs typeface="Times New Roman" panose="02020603050405020304" pitchFamily="18" charset="0"/>
              </a:rPr>
              <a:t>) came and sowed weeds (</a:t>
            </a:r>
            <a:r>
              <a:rPr lang="en-US" sz="1600" b="1" i="0" dirty="0">
                <a:effectLst/>
                <a:latin typeface="Times New Roman" panose="02020603050405020304" pitchFamily="18" charset="0"/>
                <a:cs typeface="Times New Roman" panose="02020603050405020304" pitchFamily="18" charset="0"/>
              </a:rPr>
              <a:t>a different Gospel</a:t>
            </a:r>
            <a:r>
              <a:rPr lang="en-US" sz="1600" b="0" i="0" dirty="0">
                <a:effectLst/>
                <a:latin typeface="Times New Roman" panose="02020603050405020304" pitchFamily="18" charset="0"/>
                <a:cs typeface="Times New Roman" panose="02020603050405020304" pitchFamily="18" charset="0"/>
              </a:rPr>
              <a:t>) among the wheat (</a:t>
            </a:r>
            <a:r>
              <a:rPr lang="en-US" sz="1600" b="1" i="0" dirty="0">
                <a:effectLst/>
                <a:latin typeface="Times New Roman" panose="02020603050405020304" pitchFamily="18" charset="0"/>
                <a:cs typeface="Times New Roman" panose="02020603050405020304" pitchFamily="18" charset="0"/>
              </a:rPr>
              <a:t>those who believed the Gospel</a:t>
            </a:r>
            <a:r>
              <a:rPr lang="en-US" sz="1600" b="0" i="0" dirty="0">
                <a:effectLst/>
                <a:latin typeface="Times New Roman" panose="02020603050405020304" pitchFamily="18" charset="0"/>
                <a:cs typeface="Times New Roman" panose="02020603050405020304" pitchFamily="18" charset="0"/>
              </a:rPr>
              <a:t>) and went away. </a:t>
            </a:r>
            <a:r>
              <a:rPr lang="en-US" sz="1600" b="1" i="0" baseline="30000" dirty="0">
                <a:effectLst/>
                <a:latin typeface="Times New Roman" panose="02020603050405020304" pitchFamily="18" charset="0"/>
                <a:cs typeface="Times New Roman" panose="02020603050405020304" pitchFamily="18" charset="0"/>
              </a:rPr>
              <a:t>26 </a:t>
            </a:r>
            <a:r>
              <a:rPr lang="en-US" sz="1600" b="0" i="0" dirty="0">
                <a:effectLst/>
                <a:latin typeface="Times New Roman" panose="02020603050405020304" pitchFamily="18" charset="0"/>
                <a:cs typeface="Times New Roman" panose="02020603050405020304" pitchFamily="18" charset="0"/>
              </a:rPr>
              <a:t>So when the plants came up and bore grain (</a:t>
            </a:r>
            <a:r>
              <a:rPr lang="en-US" sz="1600" b="1" i="0" dirty="0">
                <a:effectLst/>
                <a:latin typeface="Times New Roman" panose="02020603050405020304" pitchFamily="18" charset="0"/>
                <a:cs typeface="Times New Roman" panose="02020603050405020304" pitchFamily="18" charset="0"/>
              </a:rPr>
              <a:t>the Gospel produced its fruit</a:t>
            </a:r>
            <a:r>
              <a:rPr lang="en-US" sz="1600" b="0" i="0" dirty="0">
                <a:effectLst/>
                <a:latin typeface="Times New Roman" panose="02020603050405020304" pitchFamily="18" charset="0"/>
                <a:cs typeface="Times New Roman" panose="02020603050405020304" pitchFamily="18" charset="0"/>
              </a:rPr>
              <a:t>), then the weeds (</a:t>
            </a:r>
            <a:r>
              <a:rPr lang="en-US" sz="1600" b="1" i="0" dirty="0">
                <a:effectLst/>
                <a:latin typeface="Times New Roman" panose="02020603050405020304" pitchFamily="18" charset="0"/>
                <a:cs typeface="Times New Roman" panose="02020603050405020304" pitchFamily="18" charset="0"/>
              </a:rPr>
              <a:t>those who </a:t>
            </a:r>
            <a:r>
              <a:rPr lang="en-US" sz="1600" b="1" dirty="0">
                <a:latin typeface="Times New Roman" panose="02020603050405020304" pitchFamily="18" charset="0"/>
                <a:cs typeface="Times New Roman" panose="02020603050405020304" pitchFamily="18" charset="0"/>
              </a:rPr>
              <a:t>believed a different Gospel/sons of the Satan</a:t>
            </a:r>
            <a:r>
              <a:rPr lang="en-US" sz="1600" dirty="0">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appeared also. </a:t>
            </a:r>
            <a:r>
              <a:rPr lang="en-US" sz="1600" b="1" i="0" baseline="30000" dirty="0">
                <a:effectLst/>
                <a:latin typeface="Times New Roman" panose="02020603050405020304" pitchFamily="18" charset="0"/>
                <a:cs typeface="Times New Roman" panose="02020603050405020304" pitchFamily="18" charset="0"/>
              </a:rPr>
              <a:t>27 </a:t>
            </a:r>
            <a:r>
              <a:rPr lang="en-US" sz="1600" b="0" i="0" dirty="0">
                <a:effectLst/>
                <a:latin typeface="Times New Roman" panose="02020603050405020304" pitchFamily="18" charset="0"/>
                <a:cs typeface="Times New Roman" panose="02020603050405020304" pitchFamily="18" charset="0"/>
              </a:rPr>
              <a:t>And the servants (</a:t>
            </a:r>
            <a:r>
              <a:rPr lang="en-US" sz="1600" b="1" i="0" dirty="0">
                <a:effectLst/>
                <a:latin typeface="Times New Roman" panose="02020603050405020304" pitchFamily="18" charset="0"/>
                <a:cs typeface="Times New Roman" panose="02020603050405020304" pitchFamily="18" charset="0"/>
              </a:rPr>
              <a:t>a</a:t>
            </a:r>
            <a:r>
              <a:rPr lang="en-US" sz="1600" b="1" dirty="0">
                <a:latin typeface="Times New Roman" panose="02020603050405020304" pitchFamily="18" charset="0"/>
                <a:cs typeface="Times New Roman" panose="02020603050405020304" pitchFamily="18" charset="0"/>
              </a:rPr>
              <a:t>ngels</a:t>
            </a:r>
            <a:r>
              <a:rPr lang="en-US" sz="1600" dirty="0">
                <a:latin typeface="Times New Roman" panose="02020603050405020304" pitchFamily="18" charset="0"/>
                <a:cs typeface="Times New Roman" panose="02020603050405020304" pitchFamily="18" charset="0"/>
              </a:rPr>
              <a:t>) </a:t>
            </a:r>
            <a:r>
              <a:rPr lang="en-US" sz="1600" b="0" i="0" dirty="0">
                <a:effectLst/>
                <a:latin typeface="Times New Roman" panose="02020603050405020304" pitchFamily="18" charset="0"/>
                <a:cs typeface="Times New Roman" panose="02020603050405020304" pitchFamily="18" charset="0"/>
              </a:rPr>
              <a:t>of the master of the house came and said to him, ‘Master, did you not sow good seed in your field? How then does it have weeds?’ </a:t>
            </a:r>
            <a:r>
              <a:rPr lang="en-US" sz="1600" b="1" i="0" baseline="30000" dirty="0">
                <a:effectLst/>
                <a:latin typeface="Times New Roman" panose="02020603050405020304" pitchFamily="18" charset="0"/>
                <a:cs typeface="Times New Roman" panose="02020603050405020304" pitchFamily="18" charset="0"/>
              </a:rPr>
              <a:t>28 </a:t>
            </a:r>
            <a:r>
              <a:rPr lang="en-US" sz="1600" b="0" i="0" dirty="0">
                <a:effectLst/>
                <a:latin typeface="Times New Roman" panose="02020603050405020304" pitchFamily="18" charset="0"/>
                <a:cs typeface="Times New Roman" panose="02020603050405020304" pitchFamily="18" charset="0"/>
              </a:rPr>
              <a:t>He said to them, ‘An enemy has done this.’ So the servants said to him, ‘Then do you want us to go and gather them (</a:t>
            </a:r>
            <a:r>
              <a:rPr lang="en-US" sz="1600" b="1" i="0" dirty="0">
                <a:effectLst/>
                <a:latin typeface="Times New Roman" panose="02020603050405020304" pitchFamily="18" charset="0"/>
                <a:cs typeface="Times New Roman" panose="02020603050405020304" pitchFamily="18" charset="0"/>
              </a:rPr>
              <a:t>to execute your judgment</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29 </a:t>
            </a:r>
            <a:r>
              <a:rPr lang="en-US" sz="1600" b="0" i="0" dirty="0">
                <a:effectLst/>
                <a:latin typeface="Times New Roman" panose="02020603050405020304" pitchFamily="18" charset="0"/>
                <a:cs typeface="Times New Roman" panose="02020603050405020304" pitchFamily="18" charset="0"/>
              </a:rPr>
              <a:t>But he said, ‘No (</a:t>
            </a:r>
            <a:r>
              <a:rPr lang="en-US" sz="1600" b="1" i="0" dirty="0">
                <a:effectLst/>
                <a:latin typeface="Times New Roman" panose="02020603050405020304" pitchFamily="18" charset="0"/>
                <a:cs typeface="Times New Roman" panose="02020603050405020304" pitchFamily="18" charset="0"/>
              </a:rPr>
              <a:t>it is not yet time</a:t>
            </a:r>
            <a:r>
              <a:rPr lang="en-US" sz="1600" b="0" i="0" dirty="0">
                <a:effectLst/>
                <a:latin typeface="Times New Roman" panose="02020603050405020304" pitchFamily="18" charset="0"/>
                <a:cs typeface="Times New Roman" panose="02020603050405020304" pitchFamily="18" charset="0"/>
              </a:rPr>
              <a:t>), lest in gathering the weeds you root up the wheat along with them (</a:t>
            </a:r>
            <a:r>
              <a:rPr lang="en-US" sz="1600" b="1" i="0" dirty="0">
                <a:effectLst/>
                <a:latin typeface="Times New Roman" panose="02020603050405020304" pitchFamily="18" charset="0"/>
                <a:cs typeface="Times New Roman" panose="02020603050405020304" pitchFamily="18" charset="0"/>
              </a:rPr>
              <a:t>pullin</a:t>
            </a:r>
            <a:r>
              <a:rPr lang="en-US" sz="1600" b="1" dirty="0">
                <a:latin typeface="Times New Roman" panose="02020603050405020304" pitchFamily="18" charset="0"/>
                <a:cs typeface="Times New Roman" panose="02020603050405020304" pitchFamily="18" charset="0"/>
              </a:rPr>
              <a:t>g up the weeds might damage the wheat</a:t>
            </a:r>
            <a:r>
              <a:rPr lang="en-US" sz="1600" dirty="0">
                <a:latin typeface="Times New Roman" panose="02020603050405020304" pitchFamily="18" charset="0"/>
                <a:cs typeface="Times New Roman" panose="02020603050405020304" pitchFamily="18" charset="0"/>
              </a:rPr>
              <a:t>)</a:t>
            </a:r>
            <a:r>
              <a:rPr lang="en-US" sz="1600" b="0" i="0" dirty="0">
                <a:effectLst/>
                <a:latin typeface="Times New Roman" panose="02020603050405020304" pitchFamily="18" charset="0"/>
                <a:cs typeface="Times New Roman" panose="02020603050405020304" pitchFamily="18" charset="0"/>
              </a:rPr>
              <a:t>. </a:t>
            </a:r>
            <a:r>
              <a:rPr lang="en-US" sz="1600" b="1" i="0" baseline="30000" dirty="0">
                <a:effectLst/>
                <a:latin typeface="Times New Roman" panose="02020603050405020304" pitchFamily="18" charset="0"/>
                <a:cs typeface="Times New Roman" panose="02020603050405020304" pitchFamily="18" charset="0"/>
              </a:rPr>
              <a:t>30 </a:t>
            </a:r>
            <a:r>
              <a:rPr lang="en-US" sz="1600" b="0" i="0" dirty="0">
                <a:effectLst/>
                <a:latin typeface="Times New Roman" panose="02020603050405020304" pitchFamily="18" charset="0"/>
                <a:cs typeface="Times New Roman" panose="02020603050405020304" pitchFamily="18" charset="0"/>
              </a:rPr>
              <a:t>Let both grow together until the harvest (</a:t>
            </a:r>
            <a:r>
              <a:rPr lang="en-US" sz="1600" b="1" i="0" dirty="0">
                <a:effectLst/>
                <a:latin typeface="Times New Roman" panose="02020603050405020304" pitchFamily="18" charset="0"/>
                <a:cs typeface="Times New Roman" panose="02020603050405020304" pitchFamily="18" charset="0"/>
              </a:rPr>
              <a:t>the end of the age</a:t>
            </a:r>
            <a:r>
              <a:rPr lang="en-US" sz="1600" b="0" i="0" dirty="0">
                <a:effectLst/>
                <a:latin typeface="Times New Roman" panose="02020603050405020304" pitchFamily="18" charset="0"/>
                <a:cs typeface="Times New Roman" panose="02020603050405020304" pitchFamily="18" charset="0"/>
              </a:rPr>
              <a:t>), and at harvest time I will tell the reapers, “Gather the weeds first and bind them in bundles to be burned (</a:t>
            </a:r>
            <a:r>
              <a:rPr lang="en-US" sz="1600" b="1" i="0" dirty="0">
                <a:effectLst/>
                <a:latin typeface="Times New Roman" panose="02020603050405020304" pitchFamily="18" charset="0"/>
                <a:cs typeface="Times New Roman" panose="02020603050405020304" pitchFamily="18" charset="0"/>
              </a:rPr>
              <a:t>in the lake of fire</a:t>
            </a:r>
            <a:r>
              <a:rPr lang="en-US" sz="1600" b="0" i="0" dirty="0">
                <a:effectLst/>
                <a:latin typeface="Times New Roman" panose="02020603050405020304" pitchFamily="18" charset="0"/>
                <a:cs typeface="Times New Roman" panose="02020603050405020304" pitchFamily="18" charset="0"/>
              </a:rPr>
              <a:t>) but gather the wheat into my barn (</a:t>
            </a:r>
            <a:r>
              <a:rPr lang="en-US" sz="1600" b="1" i="0" dirty="0">
                <a:effectLst/>
                <a:latin typeface="Times New Roman" panose="02020603050405020304" pitchFamily="18" charset="0"/>
                <a:cs typeface="Times New Roman" panose="02020603050405020304" pitchFamily="18" charset="0"/>
              </a:rPr>
              <a:t>th</a:t>
            </a:r>
            <a:r>
              <a:rPr lang="en-US" sz="1600" b="1" dirty="0">
                <a:latin typeface="Times New Roman" panose="02020603050405020304" pitchFamily="18" charset="0"/>
                <a:cs typeface="Times New Roman" panose="02020603050405020304" pitchFamily="18" charset="0"/>
              </a:rPr>
              <a:t>e kingdom of heaven</a:t>
            </a:r>
            <a:r>
              <a:rPr lang="en-US" sz="1600" dirty="0">
                <a:latin typeface="Times New Roman" panose="02020603050405020304" pitchFamily="18" charset="0"/>
                <a:cs typeface="Times New Roman" panose="02020603050405020304" pitchFamily="18" charset="0"/>
              </a:rPr>
              <a:t>)</a:t>
            </a:r>
            <a:r>
              <a:rPr lang="en-US" sz="1600" b="0" i="0" dirty="0">
                <a:effectLst/>
                <a:latin typeface="Times New Roman" panose="02020603050405020304" pitchFamily="18" charset="0"/>
                <a:cs typeface="Times New Roman" panose="02020603050405020304" pitchFamily="18" charset="0"/>
              </a:rPr>
              <a:t>.”’”</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0" i="0" dirty="0">
                <a:effectLst/>
                <a:latin typeface="Times New Roman" panose="02020603050405020304" pitchFamily="18" charset="0"/>
                <a:cs typeface="Times New Roman" panose="02020603050405020304" pitchFamily="18" charset="0"/>
              </a:rPr>
              <a:t>Special Note: In the Holy Land there is a poisonous weed, called the Bearded Darnel, which is almost indistinguishable from wheat. However, when they come into ear, they are easy to separate.  </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1600" b="1" i="0" dirty="0">
                <a:effectLst/>
                <a:latin typeface="Times New Roman" panose="02020603050405020304" pitchFamily="18" charset="0"/>
                <a:cs typeface="Times New Roman" panose="02020603050405020304" pitchFamily="18" charset="0"/>
              </a:rPr>
              <a:t>Meaning: Wicked people serve their purpose until God disposes of them</a:t>
            </a:r>
          </a:p>
          <a:p>
            <a:pPr marL="0" indent="0">
              <a:buNone/>
            </a:pPr>
            <a:endParaRPr lang="en-US" sz="1500" dirty="0"/>
          </a:p>
        </p:txBody>
      </p:sp>
    </p:spTree>
    <p:extLst>
      <p:ext uri="{BB962C8B-B14F-4D97-AF65-F5344CB8AC3E}">
        <p14:creationId xmlns:p14="http://schemas.microsoft.com/office/powerpoint/2010/main" val="3700212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B21D-F524-45BD-83DC-5BCDA05506F7}"/>
              </a:ext>
            </a:extLst>
          </p:cNvPr>
          <p:cNvSpPr>
            <a:spLocks noGrp="1"/>
          </p:cNvSpPr>
          <p:nvPr>
            <p:ph type="title"/>
          </p:nvPr>
        </p:nvSpPr>
        <p:spPr>
          <a:xfrm>
            <a:off x="1653363" y="365760"/>
            <a:ext cx="9367203" cy="1188720"/>
          </a:xfrm>
        </p:spPr>
        <p:txBody>
          <a:bodyPr>
            <a:normAutofit/>
          </a:bodyPr>
          <a:lstStyle/>
          <a:p>
            <a:r>
              <a:rPr lang="en-US" dirty="0"/>
              <a:t>Parable of the Mustard Seed and Yeast</a:t>
            </a:r>
            <a:endParaRPr lang="en-US"/>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D4E1E31-4B07-4DDC-90F9-C60F21E1D52B}"/>
              </a:ext>
            </a:extLst>
          </p:cNvPr>
          <p:cNvSpPr>
            <a:spLocks noGrp="1"/>
          </p:cNvSpPr>
          <p:nvPr>
            <p:ph idx="1"/>
          </p:nvPr>
        </p:nvSpPr>
        <p:spPr>
          <a:xfrm>
            <a:off x="1653363" y="2176272"/>
            <a:ext cx="9367204" cy="4041648"/>
          </a:xfrm>
        </p:spPr>
        <p:txBody>
          <a:bodyPr anchor="t">
            <a:normAutofit fontScale="92500" lnSpcReduction="20000"/>
          </a:bodyPr>
          <a:lstStyle/>
          <a:p>
            <a:pPr marL="0" indent="0">
              <a:buNone/>
            </a:pPr>
            <a:r>
              <a:rPr lang="en-US" sz="1700" b="1" i="0" baseline="30000" dirty="0">
                <a:effectLst/>
                <a:latin typeface="Times New Roman" panose="02020603050405020304" pitchFamily="18" charset="0"/>
                <a:cs typeface="Times New Roman" panose="02020603050405020304" pitchFamily="18" charset="0"/>
              </a:rPr>
              <a:t>31 </a:t>
            </a:r>
            <a:r>
              <a:rPr lang="en-US" sz="1700" b="0" i="0" dirty="0">
                <a:effectLst/>
                <a:latin typeface="Times New Roman" panose="02020603050405020304" pitchFamily="18" charset="0"/>
                <a:cs typeface="Times New Roman" panose="02020603050405020304" pitchFamily="18" charset="0"/>
              </a:rPr>
              <a:t>He put another parable before them (</a:t>
            </a:r>
            <a:r>
              <a:rPr lang="en-US" sz="1700" b="1" i="0" dirty="0">
                <a:effectLst/>
                <a:latin typeface="Times New Roman" panose="02020603050405020304" pitchFamily="18" charset="0"/>
                <a:cs typeface="Times New Roman" panose="02020603050405020304" pitchFamily="18" charset="0"/>
              </a:rPr>
              <a:t>the large crowd that had gathered</a:t>
            </a:r>
            <a:r>
              <a:rPr lang="en-US" sz="1700" b="0" i="0" dirty="0">
                <a:effectLst/>
                <a:latin typeface="Times New Roman" panose="02020603050405020304" pitchFamily="18" charset="0"/>
                <a:cs typeface="Times New Roman" panose="02020603050405020304" pitchFamily="18" charset="0"/>
              </a:rPr>
              <a:t>), saying, “The kingdom of heaven is like a grain of mustard seed (</a:t>
            </a:r>
            <a:r>
              <a:rPr lang="en-US" sz="1700" b="1" i="0" dirty="0">
                <a:effectLst/>
                <a:latin typeface="Times New Roman" panose="02020603050405020304" pitchFamily="18" charset="0"/>
                <a:cs typeface="Times New Roman" panose="02020603050405020304" pitchFamily="18" charset="0"/>
              </a:rPr>
              <a:t>The Gospel which has humble beginnings</a:t>
            </a:r>
            <a:r>
              <a:rPr lang="en-US" sz="1700" b="0" i="0" dirty="0">
                <a:effectLst/>
                <a:latin typeface="Times New Roman" panose="02020603050405020304" pitchFamily="18" charset="0"/>
                <a:cs typeface="Times New Roman" panose="02020603050405020304" pitchFamily="18" charset="0"/>
              </a:rPr>
              <a:t>) that a man (</a:t>
            </a:r>
            <a:r>
              <a:rPr lang="en-US" sz="1700" b="1" i="0" dirty="0">
                <a:effectLst/>
                <a:latin typeface="Times New Roman" panose="02020603050405020304" pitchFamily="18" charset="0"/>
                <a:cs typeface="Times New Roman" panose="02020603050405020304" pitchFamily="18" charset="0"/>
              </a:rPr>
              <a:t>Jesus</a:t>
            </a:r>
            <a:r>
              <a:rPr lang="en-US" sz="1700" b="0" i="0" dirty="0">
                <a:effectLst/>
                <a:latin typeface="Times New Roman" panose="02020603050405020304" pitchFamily="18" charset="0"/>
                <a:cs typeface="Times New Roman" panose="02020603050405020304" pitchFamily="18" charset="0"/>
              </a:rPr>
              <a:t>) took and sowed in his field (</a:t>
            </a:r>
            <a:r>
              <a:rPr lang="en-US" sz="1700" b="1" i="0" dirty="0">
                <a:effectLst/>
                <a:latin typeface="Times New Roman" panose="02020603050405020304" pitchFamily="18" charset="0"/>
                <a:cs typeface="Times New Roman" panose="02020603050405020304" pitchFamily="18" charset="0"/>
              </a:rPr>
              <a:t>the world</a:t>
            </a:r>
            <a:r>
              <a:rPr lang="en-US" sz="1700" b="0" i="0" dirty="0">
                <a:effectLst/>
                <a:latin typeface="Times New Roman" panose="02020603050405020304" pitchFamily="18" charset="0"/>
                <a:cs typeface="Times New Roman" panose="02020603050405020304" pitchFamily="18" charset="0"/>
              </a:rPr>
              <a:t>). </a:t>
            </a:r>
            <a:r>
              <a:rPr lang="en-US" sz="1700" b="1" i="0" baseline="30000" dirty="0">
                <a:effectLst/>
                <a:latin typeface="Times New Roman" panose="02020603050405020304" pitchFamily="18" charset="0"/>
                <a:cs typeface="Times New Roman" panose="02020603050405020304" pitchFamily="18" charset="0"/>
              </a:rPr>
              <a:t>32 </a:t>
            </a:r>
            <a:r>
              <a:rPr lang="en-US" sz="1700" b="0" i="0" dirty="0">
                <a:effectLst/>
                <a:latin typeface="Times New Roman" panose="02020603050405020304" pitchFamily="18" charset="0"/>
                <a:cs typeface="Times New Roman" panose="02020603050405020304" pitchFamily="18" charset="0"/>
              </a:rPr>
              <a:t>It is the smallest of all seeds (</a:t>
            </a:r>
            <a:r>
              <a:rPr lang="en-US" sz="1700" b="1" i="0" dirty="0">
                <a:effectLst/>
                <a:latin typeface="Times New Roman" panose="02020603050405020304" pitchFamily="18" charset="0"/>
                <a:cs typeface="Times New Roman" panose="02020603050405020304" pitchFamily="18" charset="0"/>
              </a:rPr>
              <a:t>in the experience of his listeners</a:t>
            </a:r>
            <a:r>
              <a:rPr lang="en-US" sz="1700" b="0" i="0" dirty="0">
                <a:effectLst/>
                <a:latin typeface="Times New Roman" panose="02020603050405020304" pitchFamily="18" charset="0"/>
                <a:cs typeface="Times New Roman" panose="02020603050405020304" pitchFamily="18" charset="0"/>
              </a:rPr>
              <a:t>), but when it has grown it is larger than all the garden plants (</a:t>
            </a:r>
            <a:r>
              <a:rPr lang="en-US" sz="1700" b="1" i="0" dirty="0">
                <a:effectLst/>
                <a:latin typeface="Times New Roman" panose="02020603050405020304" pitchFamily="18" charset="0"/>
                <a:cs typeface="Times New Roman" panose="02020603050405020304" pitchFamily="18" charset="0"/>
              </a:rPr>
              <a:t>a great kingdom</a:t>
            </a:r>
            <a:r>
              <a:rPr lang="en-US" sz="1700" b="0" i="0" dirty="0">
                <a:effectLst/>
                <a:latin typeface="Times New Roman" panose="02020603050405020304" pitchFamily="18" charset="0"/>
                <a:cs typeface="Times New Roman" panose="02020603050405020304" pitchFamily="18" charset="0"/>
              </a:rPr>
              <a:t>) and becomes a tree (</a:t>
            </a:r>
            <a:r>
              <a:rPr lang="en-US" sz="1700" b="1" i="0" dirty="0">
                <a:effectLst/>
                <a:latin typeface="Times New Roman" panose="02020603050405020304" pitchFamily="18" charset="0"/>
                <a:cs typeface="Times New Roman" panose="02020603050405020304" pitchFamily="18" charset="0"/>
              </a:rPr>
              <a:t>when it comes to fruition</a:t>
            </a:r>
            <a:r>
              <a:rPr lang="en-US" sz="1700" b="0" i="0" dirty="0">
                <a:effectLst/>
                <a:latin typeface="Times New Roman" panose="02020603050405020304" pitchFamily="18" charset="0"/>
                <a:cs typeface="Times New Roman" panose="02020603050405020304" pitchFamily="18" charset="0"/>
              </a:rPr>
              <a:t>), so that the birds of the air come and make nests in its branches (</a:t>
            </a:r>
            <a:r>
              <a:rPr lang="en-US" sz="1700" b="1" i="0" dirty="0">
                <a:effectLst/>
                <a:latin typeface="Times New Roman" panose="02020603050405020304" pitchFamily="18" charset="0"/>
                <a:cs typeface="Times New Roman" panose="02020603050405020304" pitchFamily="18" charset="0"/>
              </a:rPr>
              <a:t>it becomes the home of multitudes during the Millennium</a:t>
            </a:r>
            <a:r>
              <a:rPr lang="en-US" sz="1700" b="0" i="0" dirty="0">
                <a:effectLst/>
                <a:latin typeface="Times New Roman" panose="02020603050405020304" pitchFamily="18" charset="0"/>
                <a:cs typeface="Times New Roman" panose="02020603050405020304" pitchFamily="18" charset="0"/>
              </a:rPr>
              <a:t>).”</a:t>
            </a:r>
          </a:p>
          <a:p>
            <a:pPr marL="0" indent="0">
              <a:buNone/>
            </a:pPr>
            <a:r>
              <a:rPr lang="en-US" sz="1700" b="1" i="0" baseline="30000" dirty="0">
                <a:effectLst/>
                <a:latin typeface="Times New Roman" panose="02020603050405020304" pitchFamily="18" charset="0"/>
                <a:cs typeface="Times New Roman" panose="02020603050405020304" pitchFamily="18" charset="0"/>
              </a:rPr>
              <a:t>33 </a:t>
            </a:r>
            <a:r>
              <a:rPr lang="en-US" sz="1700" b="0" i="0" dirty="0">
                <a:effectLst/>
                <a:latin typeface="Times New Roman" panose="02020603050405020304" pitchFamily="18" charset="0"/>
                <a:cs typeface="Times New Roman" panose="02020603050405020304" pitchFamily="18" charset="0"/>
              </a:rPr>
              <a:t>He told them another parable. “The kingdom of heaven is like leaven (</a:t>
            </a:r>
            <a:r>
              <a:rPr lang="en-US" sz="1700" b="1" i="0" dirty="0">
                <a:effectLst/>
                <a:latin typeface="Times New Roman" panose="02020603050405020304" pitchFamily="18" charset="0"/>
                <a:cs typeface="Times New Roman" panose="02020603050405020304" pitchFamily="18" charset="0"/>
              </a:rPr>
              <a:t>the </a:t>
            </a:r>
            <a:r>
              <a:rPr lang="en-US" sz="1700" b="1" dirty="0">
                <a:latin typeface="Times New Roman" panose="02020603050405020304" pitchFamily="18" charset="0"/>
                <a:cs typeface="Times New Roman" panose="02020603050405020304" pitchFamily="18" charset="0"/>
              </a:rPr>
              <a:t>Gospel</a:t>
            </a:r>
            <a:r>
              <a:rPr lang="en-US" sz="1700" dirty="0">
                <a:latin typeface="Times New Roman" panose="02020603050405020304" pitchFamily="18" charset="0"/>
                <a:cs typeface="Times New Roman" panose="02020603050405020304" pitchFamily="18" charset="0"/>
              </a:rPr>
              <a:t>) </a:t>
            </a:r>
            <a:r>
              <a:rPr lang="en-US" sz="1700" b="0" i="0" dirty="0">
                <a:effectLst/>
                <a:latin typeface="Times New Roman" panose="02020603050405020304" pitchFamily="18" charset="0"/>
                <a:cs typeface="Times New Roman" panose="02020603050405020304" pitchFamily="18" charset="0"/>
              </a:rPr>
              <a:t>that a woman (</a:t>
            </a:r>
            <a:r>
              <a:rPr lang="en-US" sz="1700" b="1" i="0" dirty="0">
                <a:effectLst/>
                <a:latin typeface="Times New Roman" panose="02020603050405020304" pitchFamily="18" charset="0"/>
                <a:cs typeface="Times New Roman" panose="02020603050405020304" pitchFamily="18" charset="0"/>
              </a:rPr>
              <a:t>who would give birth to th</a:t>
            </a:r>
            <a:r>
              <a:rPr lang="en-US" sz="1700" b="1" dirty="0">
                <a:latin typeface="Times New Roman" panose="02020603050405020304" pitchFamily="18" charset="0"/>
                <a:cs typeface="Times New Roman" panose="02020603050405020304" pitchFamily="18" charset="0"/>
              </a:rPr>
              <a:t>e Christ</a:t>
            </a:r>
            <a:r>
              <a:rPr lang="en-US" sz="1700" dirty="0">
                <a:latin typeface="Times New Roman" panose="02020603050405020304" pitchFamily="18" charset="0"/>
                <a:cs typeface="Times New Roman" panose="02020603050405020304" pitchFamily="18" charset="0"/>
              </a:rPr>
              <a:t>) </a:t>
            </a:r>
            <a:r>
              <a:rPr lang="en-US" sz="1700" b="0" i="0" dirty="0">
                <a:effectLst/>
                <a:latin typeface="Times New Roman" panose="02020603050405020304" pitchFamily="18" charset="0"/>
                <a:cs typeface="Times New Roman" panose="02020603050405020304" pitchFamily="18" charset="0"/>
              </a:rPr>
              <a:t>took and hid in three measures of flour (</a:t>
            </a:r>
            <a:r>
              <a:rPr lang="en-US" sz="1700" b="1" i="0" dirty="0">
                <a:effectLst/>
                <a:latin typeface="Times New Roman" panose="02020603050405020304" pitchFamily="18" charset="0"/>
                <a:cs typeface="Times New Roman" panose="02020603050405020304" pitchFamily="18" charset="0"/>
              </a:rPr>
              <a:t>the Gospel was hidden in the Old Testament) </a:t>
            </a:r>
            <a:r>
              <a:rPr lang="en-US" sz="1700" b="0" i="0" dirty="0">
                <a:effectLst/>
                <a:latin typeface="Times New Roman" panose="02020603050405020304" pitchFamily="18" charset="0"/>
                <a:cs typeface="Times New Roman" panose="02020603050405020304" pitchFamily="18" charset="0"/>
              </a:rPr>
              <a:t>till it was all leavened (</a:t>
            </a:r>
            <a:r>
              <a:rPr lang="en-US" sz="1700" b="1" i="0" dirty="0">
                <a:effectLst/>
                <a:latin typeface="Times New Roman" panose="02020603050405020304" pitchFamily="18" charset="0"/>
                <a:cs typeface="Times New Roman" panose="02020603050405020304" pitchFamily="18" charset="0"/>
              </a:rPr>
              <a:t>until the whole world was leavened with the Gospel</a:t>
            </a:r>
            <a:r>
              <a:rPr lang="en-US" sz="1700" b="0" i="0" dirty="0">
                <a:effectLst/>
                <a:latin typeface="Times New Roman" panose="02020603050405020304" pitchFamily="18" charset="0"/>
                <a:cs typeface="Times New Roman" panose="02020603050405020304" pitchFamily="18" charset="0"/>
              </a:rPr>
              <a:t>) (Matthew 13: 31-33).”</a:t>
            </a:r>
          </a:p>
          <a:p>
            <a:pPr marL="0" indent="0">
              <a:buNone/>
            </a:pPr>
            <a:endParaRPr lang="en-US" sz="1700" dirty="0">
              <a:latin typeface="Times New Roman" panose="02020603050405020304" pitchFamily="18" charset="0"/>
              <a:cs typeface="Times New Roman" panose="02020603050405020304" pitchFamily="18" charset="0"/>
            </a:endParaRPr>
          </a:p>
          <a:p>
            <a:pPr marL="0" indent="0">
              <a:buNone/>
            </a:pPr>
            <a:r>
              <a:rPr lang="en-US" sz="1700" b="1" i="0" baseline="30000" dirty="0">
                <a:effectLst/>
                <a:latin typeface="Times New Roman" panose="02020603050405020304" pitchFamily="18" charset="0"/>
                <a:cs typeface="Times New Roman" panose="02020603050405020304" pitchFamily="18" charset="0"/>
              </a:rPr>
              <a:t>20 </a:t>
            </a:r>
            <a:r>
              <a:rPr lang="en-US" sz="1700" b="0" i="0" dirty="0">
                <a:effectLst/>
                <a:latin typeface="Times New Roman" panose="02020603050405020304" pitchFamily="18" charset="0"/>
                <a:cs typeface="Times New Roman" panose="02020603050405020304" pitchFamily="18" charset="0"/>
              </a:rPr>
              <a:t>He said to them (</a:t>
            </a:r>
            <a:r>
              <a:rPr lang="en-US" sz="1700" b="1" i="0" dirty="0">
                <a:effectLst/>
                <a:latin typeface="Times New Roman" panose="02020603050405020304" pitchFamily="18" charset="0"/>
                <a:cs typeface="Times New Roman" panose="02020603050405020304" pitchFamily="18" charset="0"/>
              </a:rPr>
              <a:t>his disciples</a:t>
            </a:r>
            <a:r>
              <a:rPr lang="en-US" sz="1700" b="0" i="0" dirty="0">
                <a:effectLst/>
                <a:latin typeface="Times New Roman" panose="02020603050405020304" pitchFamily="18" charset="0"/>
                <a:cs typeface="Times New Roman" panose="02020603050405020304" pitchFamily="18" charset="0"/>
              </a:rPr>
              <a:t>), “(</a:t>
            </a:r>
            <a:r>
              <a:rPr lang="en-US" sz="1700" b="1" i="0" dirty="0">
                <a:effectLst/>
                <a:latin typeface="Times New Roman" panose="02020603050405020304" pitchFamily="18" charset="0"/>
                <a:cs typeface="Times New Roman" panose="02020603050405020304" pitchFamily="18" charset="0"/>
              </a:rPr>
              <a:t>You could not remove the demon</a:t>
            </a:r>
            <a:r>
              <a:rPr lang="en-US" sz="1700" b="0" i="0" dirty="0">
                <a:effectLst/>
                <a:latin typeface="Times New Roman" panose="02020603050405020304" pitchFamily="18" charset="0"/>
                <a:cs typeface="Times New Roman" panose="02020603050405020304" pitchFamily="18" charset="0"/>
              </a:rPr>
              <a:t>) Because of your little faith. For truly, I say to you, if you have faith like a grain of mustard seed (</a:t>
            </a:r>
            <a:r>
              <a:rPr lang="en-US" sz="1700" b="1" i="0" dirty="0">
                <a:effectLst/>
                <a:latin typeface="Times New Roman" panose="02020603050405020304" pitchFamily="18" charset="0"/>
                <a:cs typeface="Times New Roman" panose="02020603050405020304" pitchFamily="18" charset="0"/>
              </a:rPr>
              <a:t>which is the smallest of seeds</a:t>
            </a:r>
            <a:r>
              <a:rPr lang="en-US" sz="1700" b="0" i="0" dirty="0">
                <a:effectLst/>
                <a:latin typeface="Times New Roman" panose="02020603050405020304" pitchFamily="18" charset="0"/>
                <a:cs typeface="Times New Roman" panose="02020603050405020304" pitchFamily="18" charset="0"/>
              </a:rPr>
              <a:t>), you will say to this mountain (</a:t>
            </a:r>
            <a:r>
              <a:rPr lang="en-US" sz="1700" b="1" i="0" dirty="0">
                <a:effectLst/>
                <a:latin typeface="Times New Roman" panose="02020603050405020304" pitchFamily="18" charset="0"/>
                <a:cs typeface="Times New Roman" panose="02020603050405020304" pitchFamily="18" charset="0"/>
              </a:rPr>
              <a:t>a huge obstacle tha</a:t>
            </a:r>
            <a:r>
              <a:rPr lang="en-US" sz="1700" b="1" dirty="0">
                <a:latin typeface="Times New Roman" panose="02020603050405020304" pitchFamily="18" charset="0"/>
                <a:cs typeface="Times New Roman" panose="02020603050405020304" pitchFamily="18" charset="0"/>
              </a:rPr>
              <a:t>t seems unmovable to you</a:t>
            </a:r>
            <a:r>
              <a:rPr lang="en-US" sz="1700" dirty="0">
                <a:latin typeface="Times New Roman" panose="02020603050405020304" pitchFamily="18" charset="0"/>
                <a:cs typeface="Times New Roman" panose="02020603050405020304" pitchFamily="18" charset="0"/>
              </a:rPr>
              <a:t>)</a:t>
            </a:r>
            <a:r>
              <a:rPr lang="en-US" sz="1700" b="0" i="0" dirty="0">
                <a:effectLst/>
                <a:latin typeface="Times New Roman" panose="02020603050405020304" pitchFamily="18" charset="0"/>
                <a:cs typeface="Times New Roman" panose="02020603050405020304" pitchFamily="18" charset="0"/>
              </a:rPr>
              <a:t>, ‘Move from here to there,’ and it will move (</a:t>
            </a:r>
            <a:r>
              <a:rPr lang="en-US" sz="1700" b="1" i="0" dirty="0">
                <a:effectLst/>
                <a:latin typeface="Times New Roman" panose="02020603050405020304" pitchFamily="18" charset="0"/>
                <a:cs typeface="Times New Roman" panose="02020603050405020304" pitchFamily="18" charset="0"/>
              </a:rPr>
              <a:t>because I will move it</a:t>
            </a:r>
            <a:r>
              <a:rPr lang="en-US" sz="1700" b="0" i="0" dirty="0">
                <a:effectLst/>
                <a:latin typeface="Times New Roman" panose="02020603050405020304" pitchFamily="18" charset="0"/>
                <a:cs typeface="Times New Roman" panose="02020603050405020304" pitchFamily="18" charset="0"/>
              </a:rPr>
              <a:t>), and nothing will be impossible for you (</a:t>
            </a:r>
            <a:r>
              <a:rPr lang="en-US" sz="1700" b="1" i="0" dirty="0">
                <a:effectLst/>
                <a:latin typeface="Times New Roman" panose="02020603050405020304" pitchFamily="18" charset="0"/>
                <a:cs typeface="Times New Roman" panose="02020603050405020304" pitchFamily="18" charset="0"/>
              </a:rPr>
              <a:t>because I am with you</a:t>
            </a:r>
            <a:r>
              <a:rPr lang="en-US" sz="1700" b="0" i="0" dirty="0">
                <a:effectLst/>
                <a:latin typeface="Times New Roman" panose="02020603050405020304" pitchFamily="18" charset="0"/>
                <a:cs typeface="Times New Roman" panose="02020603050405020304" pitchFamily="18" charset="0"/>
              </a:rPr>
              <a:t>) (Matthew 17: 20-21).”</a:t>
            </a:r>
          </a:p>
          <a:p>
            <a:pPr marL="0" indent="0">
              <a:buNone/>
            </a:pPr>
            <a:endParaRPr lang="en-US" sz="1700" dirty="0">
              <a:latin typeface="Times New Roman" panose="02020603050405020304" pitchFamily="18" charset="0"/>
              <a:cs typeface="Times New Roman" panose="02020603050405020304" pitchFamily="18" charset="0"/>
            </a:endParaRPr>
          </a:p>
          <a:p>
            <a:pPr marL="0" indent="0">
              <a:buNone/>
            </a:pPr>
            <a:r>
              <a:rPr lang="en-US" sz="1700" b="1" i="0" dirty="0">
                <a:effectLst/>
                <a:latin typeface="Times New Roman" panose="02020603050405020304" pitchFamily="18" charset="0"/>
                <a:cs typeface="Times New Roman" panose="02020603050405020304" pitchFamily="18" charset="0"/>
              </a:rPr>
              <a:t>Meaning: The Gospel is of humble origin, but it works its way throughout the world to become a great kingdom during the Millennium</a:t>
            </a:r>
          </a:p>
          <a:p>
            <a:pPr marL="0" indent="0">
              <a:buNone/>
            </a:pPr>
            <a:endParaRPr lang="en-US" sz="1500" dirty="0">
              <a:latin typeface="Times New Roman" panose="02020603050405020304" pitchFamily="18" charset="0"/>
              <a:cs typeface="Times New Roman" panose="02020603050405020304" pitchFamily="18" charset="0"/>
            </a:endParaRPr>
          </a:p>
          <a:p>
            <a:pPr marL="0" indent="0">
              <a:buNone/>
            </a:pPr>
            <a:endParaRPr lang="en-US" sz="1500" dirty="0"/>
          </a:p>
        </p:txBody>
      </p:sp>
    </p:spTree>
    <p:extLst>
      <p:ext uri="{BB962C8B-B14F-4D97-AF65-F5344CB8AC3E}">
        <p14:creationId xmlns:p14="http://schemas.microsoft.com/office/powerpoint/2010/main" val="946108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2246</TotalTime>
  <Words>11046</Words>
  <Application>Microsoft Office PowerPoint</Application>
  <PresentationFormat>Widescreen</PresentationFormat>
  <Paragraphs>178</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Calibri Light</vt:lpstr>
      <vt:lpstr>Times New Roman</vt:lpstr>
      <vt:lpstr>Office Theme</vt:lpstr>
      <vt:lpstr>The Parables of Christ</vt:lpstr>
      <vt:lpstr>Parable of the Two Builders</vt:lpstr>
      <vt:lpstr>Children of the Marketplace</vt:lpstr>
      <vt:lpstr>The Unclean Spirit</vt:lpstr>
      <vt:lpstr>Parable of A House Divided</vt:lpstr>
      <vt:lpstr>Parable of the Growing Seed</vt:lpstr>
      <vt:lpstr>The Parable of the Sower</vt:lpstr>
      <vt:lpstr>Parable of the Weeds</vt:lpstr>
      <vt:lpstr>Parable of the Mustard Seed and Yeast</vt:lpstr>
      <vt:lpstr>The Parable of the Hidden Treasure and Pearl</vt:lpstr>
      <vt:lpstr>The Parable of the Net and Treasures</vt:lpstr>
      <vt:lpstr>Parable of the Good Samaritan</vt:lpstr>
      <vt:lpstr>Parable of the Friend in Need</vt:lpstr>
      <vt:lpstr>Parable of the Rich Fool</vt:lpstr>
      <vt:lpstr>Parable of the Shrewd Manager</vt:lpstr>
      <vt:lpstr>Parable of the Shrewd Manager cont.</vt:lpstr>
      <vt:lpstr>Parable of The Unworthy Servants</vt:lpstr>
      <vt:lpstr>Parable of the Persistent Widow</vt:lpstr>
      <vt:lpstr>Parable of the Pharisee and Tax Collector</vt:lpstr>
      <vt:lpstr>Parable of the Fig Tree</vt:lpstr>
      <vt:lpstr>Parable of the Lost Sheep</vt:lpstr>
      <vt:lpstr>Parable of the Unmerciful Servant</vt:lpstr>
      <vt:lpstr>Parable of the Workers in the Vineyard</vt:lpstr>
      <vt:lpstr>Parable of the Workers in the Vineyard cont.</vt:lpstr>
      <vt:lpstr>Parable of the Two Sons</vt:lpstr>
      <vt:lpstr>Parable of the Two Sons cont.</vt:lpstr>
      <vt:lpstr>The Parable of the Tenants</vt:lpstr>
      <vt:lpstr>Parable of the Wedding Banquet</vt:lpstr>
      <vt:lpstr>Parable of the Wedding Banquet</vt:lpstr>
      <vt:lpstr>Parable of Christ’s Return</vt:lpstr>
      <vt:lpstr>Parable of The Faithful and Wicked Servants</vt:lpstr>
      <vt:lpstr>The Parable of the Ten Virgins</vt:lpstr>
      <vt:lpstr>Parable of the Ten Virgins cont.</vt:lpstr>
      <vt:lpstr>Parable of the Ten Minas</vt:lpstr>
      <vt:lpstr>Parable of the Ten Minas cont.</vt:lpstr>
      <vt:lpstr>Parable of the Talents</vt:lpstr>
      <vt:lpstr>Parable of the Talents cont.</vt:lpstr>
      <vt:lpstr>Parable of the Fig Tree</vt:lpstr>
      <vt:lpstr>Parable of The Sheep and the Goats</vt:lpstr>
      <vt:lpstr>Parable of the Sheep and Goats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Parables of Christ</dc:title>
  <dc:creator>Shawn Brandmahl</dc:creator>
  <cp:lastModifiedBy>Shawn Brandmahl</cp:lastModifiedBy>
  <cp:revision>228</cp:revision>
  <dcterms:created xsi:type="dcterms:W3CDTF">2021-03-11T19:10:44Z</dcterms:created>
  <dcterms:modified xsi:type="dcterms:W3CDTF">2022-02-22T19:10:30Z</dcterms:modified>
</cp:coreProperties>
</file>