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8" r:id="rId4"/>
    <p:sldId id="259" r:id="rId5"/>
    <p:sldId id="260" r:id="rId6"/>
    <p:sldId id="282" r:id="rId7"/>
    <p:sldId id="257" r:id="rId8"/>
    <p:sldId id="261" r:id="rId9"/>
    <p:sldId id="258" r:id="rId10"/>
    <p:sldId id="262" r:id="rId11"/>
    <p:sldId id="263" r:id="rId12"/>
    <p:sldId id="283" r:id="rId13"/>
    <p:sldId id="264" r:id="rId14"/>
    <p:sldId id="265" r:id="rId15"/>
    <p:sldId id="266" r:id="rId16"/>
    <p:sldId id="267" r:id="rId17"/>
    <p:sldId id="268" r:id="rId18"/>
    <p:sldId id="284" r:id="rId19"/>
    <p:sldId id="269" r:id="rId20"/>
    <p:sldId id="270" r:id="rId21"/>
    <p:sldId id="285" r:id="rId22"/>
    <p:sldId id="271" r:id="rId23"/>
    <p:sldId id="286" r:id="rId24"/>
    <p:sldId id="272" r:id="rId25"/>
    <p:sldId id="273" r:id="rId26"/>
    <p:sldId id="277" r:id="rId27"/>
    <p:sldId id="274" r:id="rId28"/>
    <p:sldId id="281" r:id="rId29"/>
    <p:sldId id="27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3CED-BA47-4930-8C50-F010DEF553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DD4498-F1DC-44A0-8A91-75A1054637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8DE1D08-BAED-436F-8B85-2F85D537E3B1}"/>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5" name="Footer Placeholder 4">
            <a:extLst>
              <a:ext uri="{FF2B5EF4-FFF2-40B4-BE49-F238E27FC236}">
                <a16:creationId xmlns:a16="http://schemas.microsoft.com/office/drawing/2014/main" id="{187EE1A9-2CEE-40E8-B805-07B3BCA6F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144EE-B728-4144-929A-14F10FC6BE77}"/>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59463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A11D-03EF-478F-B4A2-B13010315D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CED65B-F062-4348-B450-8FFDDDFC60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AFEB4-DCA9-4659-B2B0-4FBADC2C4369}"/>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5" name="Footer Placeholder 4">
            <a:extLst>
              <a:ext uri="{FF2B5EF4-FFF2-40B4-BE49-F238E27FC236}">
                <a16:creationId xmlns:a16="http://schemas.microsoft.com/office/drawing/2014/main" id="{3D7586C5-FDF6-45B9-A1D0-6DE40EB1E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9280D4-03C3-41DB-9C1A-DE3D87AE6351}"/>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350913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6972FF-E5DD-4475-84AC-6605B09E93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78B6E5-1C61-459B-9E7B-2C4C9BFF96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85480E-14E7-4E2D-88E6-8FC8A361B691}"/>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5" name="Footer Placeholder 4">
            <a:extLst>
              <a:ext uri="{FF2B5EF4-FFF2-40B4-BE49-F238E27FC236}">
                <a16:creationId xmlns:a16="http://schemas.microsoft.com/office/drawing/2014/main" id="{2AB75579-17BD-4014-91C5-60E479A0E6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7C2083-CC07-4A3C-839B-FDF0C4790CA4}"/>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285822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31940-5477-4B22-BD49-D68373DBDF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7F3734-4346-40E7-ABCE-51C50C8FF2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16858A-8FA2-492D-A3DC-595F4B5178F5}"/>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5" name="Footer Placeholder 4">
            <a:extLst>
              <a:ext uri="{FF2B5EF4-FFF2-40B4-BE49-F238E27FC236}">
                <a16:creationId xmlns:a16="http://schemas.microsoft.com/office/drawing/2014/main" id="{CC1DFC14-43D1-4338-BE75-01F0911F8D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7B0B2-7952-48BF-AFA6-F09B40DC9FCF}"/>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223234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C63F5-99FA-4E61-B67B-FA662F464D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B8DC9D-3855-454C-A92B-E378612FD9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2D0292-B6AF-4DAD-BD35-AD151D6C9424}"/>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5" name="Footer Placeholder 4">
            <a:extLst>
              <a:ext uri="{FF2B5EF4-FFF2-40B4-BE49-F238E27FC236}">
                <a16:creationId xmlns:a16="http://schemas.microsoft.com/office/drawing/2014/main" id="{5C72FB73-2C27-46A1-A6B1-DD2260C3B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9F01A-059B-4B05-A2A1-302B551355EA}"/>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181534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C9D7-D4C9-409C-BA77-62FE8BDC42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7D8496-931A-454B-911A-519E095501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42C9BD-4D13-4E8C-BD18-DD0F7E2FD6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CDF5AE-C733-45EA-8231-90E3DB98DF5C}"/>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6" name="Footer Placeholder 5">
            <a:extLst>
              <a:ext uri="{FF2B5EF4-FFF2-40B4-BE49-F238E27FC236}">
                <a16:creationId xmlns:a16="http://schemas.microsoft.com/office/drawing/2014/main" id="{6C7F9F64-C5D5-4D0A-A6E9-D5B0318CA9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AE2C8A-E528-4F8E-AE08-6724620D3880}"/>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241139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FF7CC-7AF0-42F3-9324-C363CFF53F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9AE02C-BC2C-4DDC-B627-3A3DB9CB00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F1D854-AAE2-4D8E-9A7D-620BB0F611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134674-F8F9-48D0-82F8-11AD997D02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D28A37-0904-4E08-A68B-33C41AF1E7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043375-E147-4267-803B-85121320E38F}"/>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8" name="Footer Placeholder 7">
            <a:extLst>
              <a:ext uri="{FF2B5EF4-FFF2-40B4-BE49-F238E27FC236}">
                <a16:creationId xmlns:a16="http://schemas.microsoft.com/office/drawing/2014/main" id="{EF574638-06A6-4E92-90B3-9AD9167076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4993DB-9285-4C37-9A2B-4DB3625A4CD5}"/>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338049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2DA48-7E48-4B3A-9F05-679CA5B583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B770A8-E766-4604-93EC-C9652089BB43}"/>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4" name="Footer Placeholder 3">
            <a:extLst>
              <a:ext uri="{FF2B5EF4-FFF2-40B4-BE49-F238E27FC236}">
                <a16:creationId xmlns:a16="http://schemas.microsoft.com/office/drawing/2014/main" id="{F1C245A1-305D-4D34-A001-FAC3339777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81F270-91A1-4571-AB4D-4DD74504B81D}"/>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187253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2D03D4-5BD5-4B0A-A55D-ADF074124841}"/>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3" name="Footer Placeholder 2">
            <a:extLst>
              <a:ext uri="{FF2B5EF4-FFF2-40B4-BE49-F238E27FC236}">
                <a16:creationId xmlns:a16="http://schemas.microsoft.com/office/drawing/2014/main" id="{5CBFF5D9-D923-4BC7-AAB1-FA453EEFA3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E3E875-A919-4457-B331-F255DB6C22F2}"/>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2553394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6CF6-1344-41DB-8C5B-393FDE9D94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32BE4C-1D1A-4D5E-924C-DACAD5077B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4933A3-770B-443F-BD8D-DA7E0E6D87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38CE7-D6FC-4E79-9D88-2629F788E3B6}"/>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6" name="Footer Placeholder 5">
            <a:extLst>
              <a:ext uri="{FF2B5EF4-FFF2-40B4-BE49-F238E27FC236}">
                <a16:creationId xmlns:a16="http://schemas.microsoft.com/office/drawing/2014/main" id="{F59A100B-BA6B-4040-8838-84BAE57FD9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060116-68D8-452D-8002-1959EA2A97F1}"/>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256967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264EF-43F3-4804-9A21-3E457D15A1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C99E22-AA05-4454-94B6-B623CEC82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C5A066-281D-49ED-A30F-5B26001BE2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CC0FB3-25CD-4DA0-868C-0A269764BE0C}"/>
              </a:ext>
            </a:extLst>
          </p:cNvPr>
          <p:cNvSpPr>
            <a:spLocks noGrp="1"/>
          </p:cNvSpPr>
          <p:nvPr>
            <p:ph type="dt" sz="half" idx="10"/>
          </p:nvPr>
        </p:nvSpPr>
        <p:spPr/>
        <p:txBody>
          <a:bodyPr/>
          <a:lstStyle/>
          <a:p>
            <a:fld id="{79C92A51-6CF7-4C55-86C3-C4F1B5298D36}" type="datetimeFigureOut">
              <a:rPr lang="en-US" smtClean="0"/>
              <a:t>2/22/2022</a:t>
            </a:fld>
            <a:endParaRPr lang="en-US"/>
          </a:p>
        </p:txBody>
      </p:sp>
      <p:sp>
        <p:nvSpPr>
          <p:cNvPr id="6" name="Footer Placeholder 5">
            <a:extLst>
              <a:ext uri="{FF2B5EF4-FFF2-40B4-BE49-F238E27FC236}">
                <a16:creationId xmlns:a16="http://schemas.microsoft.com/office/drawing/2014/main" id="{1F955FAE-AA98-4D9F-BC2A-81B02E75A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C43B96-E28B-4411-9A53-320467653C5D}"/>
              </a:ext>
            </a:extLst>
          </p:cNvPr>
          <p:cNvSpPr>
            <a:spLocks noGrp="1"/>
          </p:cNvSpPr>
          <p:nvPr>
            <p:ph type="sldNum" sz="quarter" idx="12"/>
          </p:nvPr>
        </p:nvSpPr>
        <p:spPr/>
        <p:txBody>
          <a:bodyPr/>
          <a:lstStyle/>
          <a:p>
            <a:fld id="{31E8A5D0-ABE2-4188-BC99-28FD70FB94FB}" type="slidenum">
              <a:rPr lang="en-US" smtClean="0"/>
              <a:t>‹#›</a:t>
            </a:fld>
            <a:endParaRPr lang="en-US"/>
          </a:p>
        </p:txBody>
      </p:sp>
    </p:spTree>
    <p:extLst>
      <p:ext uri="{BB962C8B-B14F-4D97-AF65-F5344CB8AC3E}">
        <p14:creationId xmlns:p14="http://schemas.microsoft.com/office/powerpoint/2010/main" val="125909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45497B-7C2A-4225-9D4B-0C294B4E39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9D782B-534F-4CBA-99BF-5CAA6F4FEA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A21F8C-1345-4306-AD17-545119DEE3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92A51-6CF7-4C55-86C3-C4F1B5298D36}" type="datetimeFigureOut">
              <a:rPr lang="en-US" smtClean="0"/>
              <a:t>2/22/2022</a:t>
            </a:fld>
            <a:endParaRPr lang="en-US"/>
          </a:p>
        </p:txBody>
      </p:sp>
      <p:sp>
        <p:nvSpPr>
          <p:cNvPr id="5" name="Footer Placeholder 4">
            <a:extLst>
              <a:ext uri="{FF2B5EF4-FFF2-40B4-BE49-F238E27FC236}">
                <a16:creationId xmlns:a16="http://schemas.microsoft.com/office/drawing/2014/main" id="{A688011C-BC10-41D1-ABCD-25ED04783D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2123A65-C388-4DF5-82B8-5D5AE72A39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8A5D0-ABE2-4188-BC99-28FD70FB94FB}" type="slidenum">
              <a:rPr lang="en-US" smtClean="0"/>
              <a:t>‹#›</a:t>
            </a:fld>
            <a:endParaRPr lang="en-US"/>
          </a:p>
        </p:txBody>
      </p:sp>
    </p:spTree>
    <p:extLst>
      <p:ext uri="{BB962C8B-B14F-4D97-AF65-F5344CB8AC3E}">
        <p14:creationId xmlns:p14="http://schemas.microsoft.com/office/powerpoint/2010/main" val="1167125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93ADCF-C45F-42A6-9F7C-22DD0270CEE8}"/>
              </a:ext>
            </a:extLst>
          </p:cNvPr>
          <p:cNvSpPr>
            <a:spLocks noGrp="1"/>
          </p:cNvSpPr>
          <p:nvPr>
            <p:ph type="ctrTitle"/>
          </p:nvPr>
        </p:nvSpPr>
        <p:spPr>
          <a:xfrm>
            <a:off x="838200" y="365125"/>
            <a:ext cx="10515600" cy="1325563"/>
          </a:xfrm>
        </p:spPr>
        <p:txBody>
          <a:bodyPr vert="horz" lIns="91440" tIns="45720" rIns="91440" bIns="45720" rtlCol="0" anchor="ctr">
            <a:normAutofit/>
          </a:bodyPr>
          <a:lstStyle/>
          <a:p>
            <a:r>
              <a:rPr lang="en-US" sz="5400" kern="1200" dirty="0">
                <a:solidFill>
                  <a:schemeClr val="tx1"/>
                </a:solidFill>
                <a:latin typeface="+mj-lt"/>
                <a:ea typeface="+mj-ea"/>
                <a:cs typeface="+mj-cs"/>
              </a:rPr>
              <a:t>Israel vs. The Church</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FD1FF5B6-9682-4300-8018-D81AFC0700AD}"/>
              </a:ext>
            </a:extLst>
          </p:cNvPr>
          <p:cNvSpPr>
            <a:spLocks noGrp="1"/>
          </p:cNvSpPr>
          <p:nvPr>
            <p:ph type="subTitle" idx="1"/>
          </p:nvPr>
        </p:nvSpPr>
        <p:spPr>
          <a:xfrm>
            <a:off x="754310" y="1769993"/>
            <a:ext cx="10515600" cy="4251960"/>
          </a:xfrm>
        </p:spPr>
        <p:txBody>
          <a:bodyPr vert="horz" lIns="91440" tIns="45720" rIns="91440" bIns="45720" rtlCol="0">
            <a:normAutofit/>
          </a:bodyPr>
          <a:lstStyle/>
          <a:p>
            <a:r>
              <a:rPr lang="en-US" sz="1800" b="1" dirty="0">
                <a:latin typeface="Times New Roman" panose="02020603050405020304" pitchFamily="18" charset="0"/>
                <a:cs typeface="Times New Roman" panose="02020603050405020304" pitchFamily="18" charset="0"/>
              </a:rPr>
              <a:t>Introduction</a:t>
            </a:r>
          </a:p>
          <a:p>
            <a:pPr indent="-228600" algn="l">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lgn="l"/>
            <a:r>
              <a:rPr lang="en-US" sz="1800" dirty="0">
                <a:latin typeface="Times New Roman" panose="02020603050405020304" pitchFamily="18" charset="0"/>
                <a:cs typeface="Times New Roman" panose="02020603050405020304" pitchFamily="18" charset="0"/>
              </a:rPr>
              <a:t>Israel and the church are two distinct entities to which God has applied different promises and different futures, not only in this age but the age to come (Millennium or ‘the kingdom of heaven).’  Although Israel may serve as type and shadow of the church, there is no question that God has split the two and has made separate promises to each. </a:t>
            </a:r>
          </a:p>
          <a:p>
            <a:pPr indent="-228600" algn="l">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a:p>
            <a:pPr algn="l"/>
            <a:r>
              <a:rPr lang="en-US" sz="1800" b="1" dirty="0">
                <a:effectLst/>
                <a:latin typeface="Times New Roman" panose="02020603050405020304" pitchFamily="18" charset="0"/>
                <a:cs typeface="Times New Roman" panose="02020603050405020304" pitchFamily="18" charset="0"/>
              </a:rPr>
              <a:t>Israel will require great tribulation before a remnant of its people come to faith in Christ whereas the church does not require such punishment.  Also, the church is the only entity that is indwelt by the Holy Spirit, the people of Israel (as yet) are not indwelt by the Holy Spirit.  Finally, </a:t>
            </a:r>
            <a:r>
              <a:rPr lang="en-US" sz="1800" b="1" dirty="0">
                <a:latin typeface="Times New Roman" panose="02020603050405020304" pitchFamily="18" charset="0"/>
                <a:cs typeface="Times New Roman" panose="02020603050405020304" pitchFamily="18" charset="0"/>
              </a:rPr>
              <a:t>there will be a remnant of Israelites who mourn for the one they have pierced, after the church age, and will enter the kingdom of heaven (the Millennium) but serve in a different capacity.</a:t>
            </a:r>
            <a:endParaRPr lang="en-US" sz="1800" b="1" dirty="0">
              <a:effectLst/>
              <a:latin typeface="Times New Roman" panose="02020603050405020304" pitchFamily="18" charset="0"/>
              <a:cs typeface="Times New Roman" panose="02020603050405020304" pitchFamily="18" charset="0"/>
            </a:endParaRPr>
          </a:p>
          <a:p>
            <a:pPr indent="-228600" algn="l">
              <a:buFont typeface="Arial" panose="020B0604020202020204" pitchFamily="34" charset="0"/>
              <a:buChar char="•"/>
            </a:pPr>
            <a:endParaRPr lang="en-US" sz="2000" dirty="0"/>
          </a:p>
        </p:txBody>
      </p:sp>
    </p:spTree>
    <p:extLst>
      <p:ext uri="{BB962C8B-B14F-4D97-AF65-F5344CB8AC3E}">
        <p14:creationId xmlns:p14="http://schemas.microsoft.com/office/powerpoint/2010/main" val="1616449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13DB4A-DB77-4DE4-AE2C-EE84B2EDCEA5}"/>
              </a:ext>
            </a:extLst>
          </p:cNvPr>
          <p:cNvSpPr>
            <a:spLocks noGrp="1"/>
          </p:cNvSpPr>
          <p:nvPr>
            <p:ph type="title"/>
          </p:nvPr>
        </p:nvSpPr>
        <p:spPr>
          <a:xfrm>
            <a:off x="838200" y="365125"/>
            <a:ext cx="10515600" cy="1325563"/>
          </a:xfrm>
        </p:spPr>
        <p:txBody>
          <a:bodyPr>
            <a:normAutofit/>
          </a:bodyPr>
          <a:lstStyle/>
          <a:p>
            <a:r>
              <a:rPr lang="en-US" sz="5000"/>
              <a:t>The Prophesies of Isaiah/The Latter Days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C136DB-854A-4003-9941-11FCB1435D2C}"/>
              </a:ext>
            </a:extLst>
          </p:cNvPr>
          <p:cNvSpPr>
            <a:spLocks noGrp="1"/>
          </p:cNvSpPr>
          <p:nvPr>
            <p:ph idx="1"/>
          </p:nvPr>
        </p:nvSpPr>
        <p:spPr>
          <a:xfrm>
            <a:off x="838200" y="1929384"/>
            <a:ext cx="10515600" cy="4251960"/>
          </a:xfrm>
        </p:spPr>
        <p:txBody>
          <a:bodyPr>
            <a:normAutofit lnSpcReduction="10000"/>
          </a:bodyPr>
          <a:lstStyle/>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“In that day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during the time of the tribulation and the millennium</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the Lord will reach out his hand a second time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to Israel, not the church</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to reclaim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the remnant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(Romans 11:5) that is left of his people from … (Isaiah 11:10).”  </a:t>
            </a:r>
          </a:p>
          <a:p>
            <a:pPr marL="0" marR="0" indent="0">
              <a:spcBef>
                <a:spcPts val="0"/>
              </a:spcBef>
              <a:spcAft>
                <a:spcPts val="0"/>
              </a:spcAft>
              <a:buNone/>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“Then will all your people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Israel</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be righteous and they will possess the land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forever</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(Isaiah 60:21).”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This chapter (Isaiah 60) speaks of Israel during the Millennium.  It revolves around the people of Israel, rather than the church because (1) Foreigners will rebuild their walls, (2) their kings will serve the Lord, (3) their gates will always stand open, (4) they will possess the land forever.</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“Be glad and rejoice forever in what I will create, for I will create Jerusalem to be a delight and its people a joy (Isaiah 65:18-35).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This addresses the people of Israel rather than the church during the Millennium because (1) death will still exist, (2) Christians will not be building houses or planting vineyards, (3) Christians will not be bearing children.</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“Can a country be born in a day or a nation be brought forth in a moment (Isaiah 66:8)? “</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Israel was born (recognized by the world) on May 27, 1948.  </a:t>
            </a:r>
            <a:endParaRPr lang="en-US" sz="1500" b="1" i="0" baseline="30000" dirty="0">
              <a:effectLst/>
              <a:latin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5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156840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2A60A3-97D1-4CC6-A686-E9C7CFAB7E1A}"/>
              </a:ext>
            </a:extLst>
          </p:cNvPr>
          <p:cNvSpPr>
            <a:spLocks noGrp="1"/>
          </p:cNvSpPr>
          <p:nvPr>
            <p:ph type="title"/>
          </p:nvPr>
        </p:nvSpPr>
        <p:spPr>
          <a:xfrm>
            <a:off x="838200" y="365125"/>
            <a:ext cx="10515600" cy="1325563"/>
          </a:xfrm>
        </p:spPr>
        <p:txBody>
          <a:bodyPr>
            <a:normAutofit/>
          </a:bodyPr>
          <a:lstStyle/>
          <a:p>
            <a:r>
              <a:rPr lang="en-US" sz="5000"/>
              <a:t>The Prophesies of Jeremiah/Latter Days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37B42A-51C1-471E-8BF8-14034E29EE51}"/>
              </a:ext>
            </a:extLst>
          </p:cNvPr>
          <p:cNvSpPr>
            <a:spLocks noGrp="1"/>
          </p:cNvSpPr>
          <p:nvPr>
            <p:ph idx="1"/>
          </p:nvPr>
        </p:nvSpPr>
        <p:spPr>
          <a:xfrm>
            <a:off x="838200" y="1929384"/>
            <a:ext cx="10515600" cy="4251960"/>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“However, the days are coming,” declares the Lord, “when men will no longer say, ‘As surely as the Lord lives, who brought the Israelites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up out of Egypt,’ but they will say, ‘As surely as the Lord lives, who brought the Israelites up out of the land of the north and out of all the countries where he had banished them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1948</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I will restore them to the land I gave their forefathers (Jeremiah 16:15).”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occurs at the time when Jesus rules the world (Jeremiah 23:3-8).  The church was never banished to the nations of the world.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that time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millennium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“declares the Lord, “I will be the God of all the clans of Israel, and they will be my people (Jeremiah 31:1).”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 is not separated into clans, Israel is.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“Only if these decrees vanish from my sight,” declares the Lord, “will the descendants of Israel ever cease to be a nation before me (Jeremiah 31:36).”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house of Israel, which is a nation unlike the church, initially rejected this new covenant but a remnant will embrace it at the time of the end.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endParaRPr lang="en-US" sz="2000" dirty="0"/>
          </a:p>
        </p:txBody>
      </p:sp>
    </p:spTree>
    <p:extLst>
      <p:ext uri="{BB962C8B-B14F-4D97-AF65-F5344CB8AC3E}">
        <p14:creationId xmlns:p14="http://schemas.microsoft.com/office/powerpoint/2010/main" val="1115614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477F79-2793-413D-95F1-AA6FC82A0773}"/>
              </a:ext>
            </a:extLst>
          </p:cNvPr>
          <p:cNvSpPr>
            <a:spLocks noGrp="1"/>
          </p:cNvSpPr>
          <p:nvPr>
            <p:ph type="title"/>
          </p:nvPr>
        </p:nvSpPr>
        <p:spPr>
          <a:xfrm>
            <a:off x="838200" y="365125"/>
            <a:ext cx="10515600" cy="1325563"/>
          </a:xfrm>
        </p:spPr>
        <p:txBody>
          <a:bodyPr>
            <a:normAutofit/>
          </a:bodyPr>
          <a:lstStyle/>
          <a:p>
            <a:pPr algn="ctr"/>
            <a:r>
              <a:rPr lang="en-US" sz="4200" dirty="0"/>
              <a:t>The Prophecies of Jeremiah/Latter Days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960EC6C-218A-4EC1-B729-B16A3A95D80E}"/>
              </a:ext>
            </a:extLst>
          </p:cNvPr>
          <p:cNvSpPr>
            <a:spLocks noGrp="1"/>
          </p:cNvSpPr>
          <p:nvPr>
            <p:ph idx="1"/>
          </p:nvPr>
        </p:nvSpPr>
        <p:spPr>
          <a:xfrm>
            <a:off x="838200" y="1929384"/>
            <a:ext cx="10515600" cy="4251960"/>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those days and at that time I will make a righteous Branch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remnant saved by Grace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sprout from David’s line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will do what is just and right in the land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of Judah and Israel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(Jeremiah 33:7)).  In those days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millennium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Judah will be saved and Jerusalem will live in safety.  This is the name by which it will be called: The Lord our Righteousness (Jeremiah 33:15,16).”  </a:t>
            </a:r>
          </a:p>
          <a:p>
            <a:pPr marL="0" marR="0" indent="0">
              <a:spcBef>
                <a:spcPts val="0"/>
              </a:spcBef>
              <a:spcAft>
                <a:spcPts val="0"/>
              </a:spcAft>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and Judah will exist after the tribulation in a society separate from the church.</a:t>
            </a:r>
          </a:p>
          <a:p>
            <a:pPr marL="0" marR="0" indent="0">
              <a:spcBef>
                <a:spcPts val="0"/>
              </a:spcBef>
              <a:spcAft>
                <a:spcPts val="0"/>
              </a:spcAft>
              <a:buNone/>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200" dirty="0"/>
          </a:p>
        </p:txBody>
      </p:sp>
    </p:spTree>
    <p:extLst>
      <p:ext uri="{BB962C8B-B14F-4D97-AF65-F5344CB8AC3E}">
        <p14:creationId xmlns:p14="http://schemas.microsoft.com/office/powerpoint/2010/main" val="93722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F23AEF-D5D5-48F5-BA8E-CF5FD9DE583F}"/>
              </a:ext>
            </a:extLst>
          </p:cNvPr>
          <p:cNvSpPr>
            <a:spLocks noGrp="1"/>
          </p:cNvSpPr>
          <p:nvPr>
            <p:ph type="title"/>
          </p:nvPr>
        </p:nvSpPr>
        <p:spPr>
          <a:xfrm>
            <a:off x="838200" y="365125"/>
            <a:ext cx="10515600" cy="1325563"/>
          </a:xfrm>
        </p:spPr>
        <p:txBody>
          <a:bodyPr>
            <a:normAutofit/>
          </a:bodyPr>
          <a:lstStyle/>
          <a:p>
            <a:pPr algn="ctr"/>
            <a:r>
              <a:rPr lang="en-US" sz="5400" dirty="0"/>
              <a:t>The Prophecies of Ezekiel/Latter Days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232DA63-D4FF-4721-A064-B9848340885D}"/>
              </a:ext>
            </a:extLst>
          </p:cNvPr>
          <p:cNvSpPr>
            <a:spLocks noGrp="1"/>
          </p:cNvSpPr>
          <p:nvPr>
            <p:ph idx="1"/>
          </p:nvPr>
        </p:nvSpPr>
        <p:spPr>
          <a:xfrm>
            <a:off x="838200" y="1929384"/>
            <a:ext cx="10515600" cy="4251960"/>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“My servant David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king over them,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remnant of Israel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they will all have one shepherd.  They will follow my laws and be careful to keep my decrees.  They will live in the land I gave to my servant Jacob, the land where your fathers lived.  They and their children and their children’s children will live there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forever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David my servant will be their prince forever (Ezekiel 37:24,25).”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 does not have a land covenant.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will make a covenant of peace with them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 remnant of 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it will be an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everlasting covenant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establish them and increase their numbers, and I will put my sanctuary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temple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among them forever (Ezekiel 37:26).”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There is no need for a covenant of peace with the church, or a temple, and therefore irrelevant to the church.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the name of the city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Jerusalem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from that time on will be: THE LORD IS THERE (Ezekiel 48:30-35).”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is regarding a temple in Jerusalem that has not yet existed in human history and is for the people of 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temple has no relevance to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endParaRPr lang="en-US" sz="2000" dirty="0"/>
          </a:p>
        </p:txBody>
      </p:sp>
    </p:spTree>
    <p:extLst>
      <p:ext uri="{BB962C8B-B14F-4D97-AF65-F5344CB8AC3E}">
        <p14:creationId xmlns:p14="http://schemas.microsoft.com/office/powerpoint/2010/main" val="415314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05ADE7-798B-41A3-B975-252534D2BD58}"/>
              </a:ext>
            </a:extLst>
          </p:cNvPr>
          <p:cNvSpPr>
            <a:spLocks noGrp="1"/>
          </p:cNvSpPr>
          <p:nvPr>
            <p:ph type="title"/>
          </p:nvPr>
        </p:nvSpPr>
        <p:spPr>
          <a:xfrm>
            <a:off x="838200" y="365125"/>
            <a:ext cx="10515600" cy="1325563"/>
          </a:xfrm>
        </p:spPr>
        <p:txBody>
          <a:bodyPr>
            <a:normAutofit/>
          </a:bodyPr>
          <a:lstStyle/>
          <a:p>
            <a:r>
              <a:rPr lang="en-US" sz="5400"/>
              <a:t>The Prophecy of Daniel/Latter Days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DB7860B-D095-45AC-A0F9-EA3B1E38BBCD}"/>
              </a:ext>
            </a:extLst>
          </p:cNvPr>
          <p:cNvSpPr>
            <a:spLocks noGrp="1"/>
          </p:cNvSpPr>
          <p:nvPr>
            <p:ph idx="1"/>
          </p:nvPr>
        </p:nvSpPr>
        <p:spPr>
          <a:xfrm>
            <a:off x="838200" y="1929384"/>
            <a:ext cx="10515600" cy="4251960"/>
          </a:xfrm>
        </p:spPr>
        <p:txBody>
          <a:bodyPr>
            <a:no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“Seventy weeks (</a:t>
            </a:r>
            <a:r>
              <a:rPr lang="en-US" sz="1800" b="1" i="0" dirty="0">
                <a:effectLst/>
                <a:latin typeface="Times New Roman" panose="02020603050405020304" pitchFamily="18" charset="0"/>
                <a:cs typeface="Times New Roman" panose="02020603050405020304" pitchFamily="18" charset="0"/>
              </a:rPr>
              <a:t>490 years</a:t>
            </a:r>
            <a:r>
              <a:rPr lang="en-US" sz="1800" b="0" i="0" dirty="0">
                <a:effectLst/>
                <a:latin typeface="Times New Roman" panose="02020603050405020304" pitchFamily="18" charset="0"/>
                <a:cs typeface="Times New Roman" panose="02020603050405020304" pitchFamily="18" charset="0"/>
              </a:rPr>
              <a:t>) are decreed about your people (</a:t>
            </a:r>
            <a:r>
              <a:rPr lang="en-US" sz="1800" b="1" i="0" dirty="0">
                <a:effectLst/>
                <a:latin typeface="Times New Roman" panose="02020603050405020304" pitchFamily="18" charset="0"/>
                <a:cs typeface="Times New Roman" panose="02020603050405020304" pitchFamily="18" charset="0"/>
              </a:rPr>
              <a:t>Israel, not the church</a:t>
            </a:r>
            <a:r>
              <a:rPr lang="en-US" sz="1800" b="0" i="0" dirty="0">
                <a:effectLst/>
                <a:latin typeface="Times New Roman" panose="02020603050405020304" pitchFamily="18" charset="0"/>
                <a:cs typeface="Times New Roman" panose="02020603050405020304" pitchFamily="18" charset="0"/>
              </a:rPr>
              <a:t>) and your holy city (</a:t>
            </a:r>
            <a:r>
              <a:rPr lang="en-US" sz="1800" b="1" i="0" dirty="0">
                <a:effectLst/>
                <a:latin typeface="Times New Roman" panose="02020603050405020304" pitchFamily="18" charset="0"/>
                <a:cs typeface="Times New Roman" panose="02020603050405020304" pitchFamily="18" charset="0"/>
              </a:rPr>
              <a:t>Jerusalem</a:t>
            </a:r>
            <a:r>
              <a:rPr lang="en-US" sz="1800" b="0" i="0" dirty="0">
                <a:effectLst/>
                <a:latin typeface="Times New Roman" panose="02020603050405020304" pitchFamily="18" charset="0"/>
                <a:cs typeface="Times New Roman" panose="02020603050405020304" pitchFamily="18" charset="0"/>
              </a:rPr>
              <a:t>), to finish the transgression (</a:t>
            </a:r>
            <a:r>
              <a:rPr lang="en-US" sz="1800" b="1" i="0" dirty="0">
                <a:effectLst/>
                <a:latin typeface="Times New Roman" panose="02020603050405020304" pitchFamily="18" charset="0"/>
                <a:cs typeface="Times New Roman" panose="02020603050405020304" pitchFamily="18" charset="0"/>
              </a:rPr>
              <a:t>Israel still transgresses</a:t>
            </a:r>
            <a:r>
              <a:rPr lang="en-US" sz="1800" b="0" i="0" dirty="0">
                <a:effectLst/>
                <a:latin typeface="Times New Roman" panose="02020603050405020304" pitchFamily="18" charset="0"/>
                <a:cs typeface="Times New Roman" panose="02020603050405020304" pitchFamily="18" charset="0"/>
              </a:rPr>
              <a:t>), to put an end to sin (</a:t>
            </a:r>
            <a:r>
              <a:rPr lang="en-US" sz="1800" b="1" i="0" dirty="0">
                <a:effectLst/>
                <a:latin typeface="Times New Roman" panose="02020603050405020304" pitchFamily="18" charset="0"/>
                <a:cs typeface="Times New Roman" panose="02020603050405020304" pitchFamily="18" charset="0"/>
              </a:rPr>
              <a:t>Israel still sins in terms of faithlessness</a:t>
            </a:r>
            <a:r>
              <a:rPr lang="en-US" sz="1800" b="0" i="0" dirty="0">
                <a:effectLst/>
                <a:latin typeface="Times New Roman" panose="02020603050405020304" pitchFamily="18" charset="0"/>
                <a:cs typeface="Times New Roman" panose="02020603050405020304" pitchFamily="18" charset="0"/>
              </a:rPr>
              <a:t>), and to atone for iniquity (</a:t>
            </a:r>
            <a:r>
              <a:rPr lang="en-US" sz="1800" b="1" i="0" dirty="0">
                <a:effectLst/>
                <a:latin typeface="Times New Roman" panose="02020603050405020304" pitchFamily="18" charset="0"/>
                <a:cs typeface="Times New Roman" panose="02020603050405020304" pitchFamily="18" charset="0"/>
              </a:rPr>
              <a:t>Israel has not atoned for iniquity even to this day</a:t>
            </a:r>
            <a:r>
              <a:rPr lang="en-US" sz="1800" b="0" i="0" dirty="0">
                <a:effectLst/>
                <a:latin typeface="Times New Roman" panose="02020603050405020304" pitchFamily="18" charset="0"/>
                <a:cs typeface="Times New Roman" panose="02020603050405020304" pitchFamily="18" charset="0"/>
              </a:rPr>
              <a:t>), to bring in everlasting righteousness (</a:t>
            </a:r>
            <a:r>
              <a:rPr lang="en-US" sz="1800" b="1" i="0" dirty="0">
                <a:effectLst/>
                <a:latin typeface="Times New Roman" panose="02020603050405020304" pitchFamily="18" charset="0"/>
                <a:cs typeface="Times New Roman" panose="02020603050405020304" pitchFamily="18" charset="0"/>
              </a:rPr>
              <a:t>thi</a:t>
            </a:r>
            <a:r>
              <a:rPr lang="en-US" sz="1800" b="1" dirty="0">
                <a:latin typeface="Times New Roman" panose="02020603050405020304" pitchFamily="18" charset="0"/>
                <a:cs typeface="Times New Roman" panose="02020603050405020304" pitchFamily="18" charset="0"/>
              </a:rPr>
              <a:t>s has not happened yet</a:t>
            </a:r>
            <a:r>
              <a:rPr lang="en-US" sz="1800" dirty="0">
                <a:latin typeface="Times New Roman" panose="02020603050405020304" pitchFamily="18" charset="0"/>
                <a:cs typeface="Times New Roman" panose="02020603050405020304" pitchFamily="18" charset="0"/>
              </a:rPr>
              <a:t>)</a:t>
            </a:r>
            <a:r>
              <a:rPr lang="en-US" sz="1800" b="0" i="0" dirty="0">
                <a:effectLst/>
                <a:latin typeface="Times New Roman" panose="02020603050405020304" pitchFamily="18" charset="0"/>
                <a:cs typeface="Times New Roman" panose="02020603050405020304" pitchFamily="18" charset="0"/>
              </a:rPr>
              <a:t>, to seal both vision and prophet (</a:t>
            </a:r>
            <a:r>
              <a:rPr lang="en-US" sz="1800" b="1" i="0" dirty="0">
                <a:effectLst/>
                <a:latin typeface="Times New Roman" panose="02020603050405020304" pitchFamily="18" charset="0"/>
                <a:cs typeface="Times New Roman" panose="02020603050405020304" pitchFamily="18" charset="0"/>
              </a:rPr>
              <a:t>all visions and prophecies are yet to be fulfilled</a:t>
            </a:r>
            <a:r>
              <a:rPr lang="en-US" sz="1800" b="0" i="0" dirty="0">
                <a:effectLst/>
                <a:latin typeface="Times New Roman" panose="02020603050405020304" pitchFamily="18" charset="0"/>
                <a:cs typeface="Times New Roman" panose="02020603050405020304" pitchFamily="18" charset="0"/>
              </a:rPr>
              <a:t>), and to anoint a most holy place (</a:t>
            </a:r>
            <a:r>
              <a:rPr lang="en-US" sz="1800" b="1" i="0" dirty="0">
                <a:effectLst/>
                <a:latin typeface="Times New Roman" panose="02020603050405020304" pitchFamily="18" charset="0"/>
                <a:cs typeface="Times New Roman" panose="02020603050405020304" pitchFamily="18" charset="0"/>
              </a:rPr>
              <a:t>A new temple needs to be built and anointed</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25 </a:t>
            </a:r>
            <a:r>
              <a:rPr lang="en-US" sz="1800" b="0" i="0" dirty="0">
                <a:effectLst/>
                <a:latin typeface="Times New Roman" panose="02020603050405020304" pitchFamily="18" charset="0"/>
                <a:cs typeface="Times New Roman" panose="02020603050405020304" pitchFamily="18" charset="0"/>
              </a:rPr>
              <a:t>Know therefore and understand that from the going out of the word to restore and build Jerusalem to the coming of an anointed one, a prince, there shall be seven weeks (</a:t>
            </a:r>
            <a:r>
              <a:rPr lang="en-US" sz="1800" b="1" i="0" dirty="0">
                <a:effectLst/>
                <a:latin typeface="Times New Roman" panose="02020603050405020304" pitchFamily="18" charset="0"/>
                <a:cs typeface="Times New Roman" panose="02020603050405020304" pitchFamily="18" charset="0"/>
              </a:rPr>
              <a:t>49 years</a:t>
            </a:r>
            <a:r>
              <a:rPr lang="en-US" sz="1800" b="0" i="0" dirty="0">
                <a:effectLst/>
                <a:latin typeface="Times New Roman" panose="02020603050405020304" pitchFamily="18" charset="0"/>
                <a:cs typeface="Times New Roman" panose="02020603050405020304" pitchFamily="18" charset="0"/>
              </a:rPr>
              <a:t>). Then for sixty-two weeks (</a:t>
            </a:r>
            <a:r>
              <a:rPr lang="en-US" sz="1800" b="1" i="0" dirty="0">
                <a:effectLst/>
                <a:latin typeface="Times New Roman" panose="02020603050405020304" pitchFamily="18" charset="0"/>
                <a:cs typeface="Times New Roman" panose="02020603050405020304" pitchFamily="18" charset="0"/>
              </a:rPr>
              <a:t>434 years</a:t>
            </a:r>
            <a:r>
              <a:rPr lang="en-US" sz="1800" b="0" i="0" dirty="0">
                <a:effectLst/>
                <a:latin typeface="Times New Roman" panose="02020603050405020304" pitchFamily="18" charset="0"/>
                <a:cs typeface="Times New Roman" panose="02020603050405020304" pitchFamily="18" charset="0"/>
              </a:rPr>
              <a:t>) it (</a:t>
            </a:r>
            <a:r>
              <a:rPr lang="en-US" sz="1800" b="1" i="0" dirty="0">
                <a:effectLst/>
                <a:latin typeface="Times New Roman" panose="02020603050405020304" pitchFamily="18" charset="0"/>
                <a:cs typeface="Times New Roman" panose="02020603050405020304" pitchFamily="18" charset="0"/>
              </a:rPr>
              <a:t>the temple</a:t>
            </a:r>
            <a:r>
              <a:rPr lang="en-US" sz="1800" b="0" i="0" dirty="0">
                <a:effectLst/>
                <a:latin typeface="Times New Roman" panose="02020603050405020304" pitchFamily="18" charset="0"/>
                <a:cs typeface="Times New Roman" panose="02020603050405020304" pitchFamily="18" charset="0"/>
              </a:rPr>
              <a:t>) shall be built again with squares and moat, but in a troubled time. </a:t>
            </a:r>
            <a:r>
              <a:rPr lang="en-US" sz="1800" b="1" i="0" baseline="30000" dirty="0">
                <a:effectLst/>
                <a:latin typeface="Times New Roman" panose="02020603050405020304" pitchFamily="18" charset="0"/>
                <a:cs typeface="Times New Roman" panose="02020603050405020304" pitchFamily="18" charset="0"/>
              </a:rPr>
              <a:t>26 </a:t>
            </a:r>
            <a:r>
              <a:rPr lang="en-US" sz="1800" b="0" i="0" dirty="0">
                <a:effectLst/>
                <a:latin typeface="Times New Roman" panose="02020603050405020304" pitchFamily="18" charset="0"/>
                <a:cs typeface="Times New Roman" panose="02020603050405020304" pitchFamily="18" charset="0"/>
              </a:rPr>
              <a:t>And after the sixty-two weeks, an anointed one (</a:t>
            </a:r>
            <a:r>
              <a:rPr lang="en-US" sz="1800" b="1" i="0" dirty="0">
                <a:effectLst/>
                <a:latin typeface="Times New Roman" panose="02020603050405020304" pitchFamily="18" charset="0"/>
                <a:cs typeface="Times New Roman" panose="02020603050405020304" pitchFamily="18" charset="0"/>
              </a:rPr>
              <a:t>Jesus</a:t>
            </a:r>
            <a:r>
              <a:rPr lang="en-US" sz="1800" b="0" i="0" dirty="0">
                <a:effectLst/>
                <a:latin typeface="Times New Roman" panose="02020603050405020304" pitchFamily="18" charset="0"/>
                <a:cs typeface="Times New Roman" panose="02020603050405020304" pitchFamily="18" charset="0"/>
              </a:rPr>
              <a:t>) shall be cut off (</a:t>
            </a:r>
            <a:r>
              <a:rPr lang="en-US" sz="1800" b="1" i="0" dirty="0">
                <a:effectLst/>
                <a:latin typeface="Times New Roman" panose="02020603050405020304" pitchFamily="18" charset="0"/>
                <a:cs typeface="Times New Roman" panose="02020603050405020304" pitchFamily="18" charset="0"/>
              </a:rPr>
              <a:t>at the cross</a:t>
            </a:r>
            <a:r>
              <a:rPr lang="en-US" sz="1800" b="0" i="0" dirty="0">
                <a:effectLst/>
                <a:latin typeface="Times New Roman" panose="02020603050405020304" pitchFamily="18" charset="0"/>
                <a:cs typeface="Times New Roman" panose="02020603050405020304" pitchFamily="18" charset="0"/>
              </a:rPr>
              <a:t>) and shall have nothing. </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Before this generation passes away</a:t>
            </a:r>
            <a:r>
              <a:rPr lang="en-US" sz="18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And the people of the prince (</a:t>
            </a:r>
            <a:r>
              <a:rPr lang="en-US" sz="1800" b="1" i="0" dirty="0">
                <a:effectLst/>
                <a:latin typeface="Times New Roman" panose="02020603050405020304" pitchFamily="18" charset="0"/>
                <a:cs typeface="Times New Roman" panose="02020603050405020304" pitchFamily="18" charset="0"/>
              </a:rPr>
              <a:t>the Romans</a:t>
            </a:r>
            <a:r>
              <a:rPr lang="en-US" sz="18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who is to come shall destroy (</a:t>
            </a:r>
            <a:r>
              <a:rPr lang="en-US" sz="1800" b="1" i="0" dirty="0">
                <a:effectLst/>
                <a:latin typeface="Times New Roman" panose="02020603050405020304" pitchFamily="18" charset="0"/>
                <a:cs typeface="Times New Roman" panose="02020603050405020304" pitchFamily="18" charset="0"/>
              </a:rPr>
              <a:t>in 70 A.D.) </a:t>
            </a:r>
            <a:r>
              <a:rPr lang="en-US" sz="1800" b="0" i="0" dirty="0">
                <a:effectLst/>
                <a:latin typeface="Times New Roman" panose="02020603050405020304" pitchFamily="18" charset="0"/>
                <a:cs typeface="Times New Roman" panose="02020603050405020304" pitchFamily="18" charset="0"/>
              </a:rPr>
              <a:t>the city (</a:t>
            </a:r>
            <a:r>
              <a:rPr lang="en-US" sz="1800" b="1" i="0" dirty="0">
                <a:effectLst/>
                <a:latin typeface="Times New Roman" panose="02020603050405020304" pitchFamily="18" charset="0"/>
                <a:cs typeface="Times New Roman" panose="02020603050405020304" pitchFamily="18" charset="0"/>
              </a:rPr>
              <a:t>Jerusalem</a:t>
            </a:r>
            <a:r>
              <a:rPr lang="en-US" sz="1800" b="0" i="0" dirty="0">
                <a:effectLst/>
                <a:latin typeface="Times New Roman" panose="02020603050405020304" pitchFamily="18" charset="0"/>
                <a:cs typeface="Times New Roman" panose="02020603050405020304" pitchFamily="18" charset="0"/>
              </a:rPr>
              <a:t>) and the sanctuary (</a:t>
            </a:r>
            <a:r>
              <a:rPr lang="en-US" sz="1800" b="1" i="0" dirty="0">
                <a:effectLst/>
                <a:latin typeface="Times New Roman" panose="02020603050405020304" pitchFamily="18" charset="0"/>
                <a:cs typeface="Times New Roman" panose="02020603050405020304" pitchFamily="18" charset="0"/>
              </a:rPr>
              <a:t>temple</a:t>
            </a:r>
            <a:r>
              <a:rPr lang="en-US" sz="1800" b="0" i="0" dirty="0">
                <a:effectLst/>
                <a:latin typeface="Times New Roman" panose="02020603050405020304" pitchFamily="18" charset="0"/>
                <a:cs typeface="Times New Roman" panose="02020603050405020304" pitchFamily="18" charset="0"/>
              </a:rPr>
              <a:t>). Its end shall come with a flood (</a:t>
            </a:r>
            <a:r>
              <a:rPr lang="en-US" sz="1800" b="1" i="0" dirty="0">
                <a:effectLst/>
                <a:latin typeface="Times New Roman" panose="02020603050405020304" pitchFamily="18" charset="0"/>
                <a:cs typeface="Times New Roman" panose="02020603050405020304" pitchFamily="18" charset="0"/>
              </a:rPr>
              <a:t>of destruction</a:t>
            </a:r>
            <a:r>
              <a:rPr lang="en-US" sz="1800" b="0" i="0" dirty="0">
                <a:effectLst/>
                <a:latin typeface="Times New Roman" panose="02020603050405020304" pitchFamily="18" charset="0"/>
                <a:cs typeface="Times New Roman" panose="02020603050405020304" pitchFamily="18" charset="0"/>
              </a:rPr>
              <a:t>), and to the end there shall be war. Desolations are decreed. </a:t>
            </a:r>
            <a:r>
              <a:rPr lang="en-US" sz="1800" b="1" i="0" baseline="30000" dirty="0">
                <a:effectLst/>
                <a:latin typeface="Times New Roman" panose="02020603050405020304" pitchFamily="18" charset="0"/>
                <a:cs typeface="Times New Roman" panose="02020603050405020304" pitchFamily="18" charset="0"/>
              </a:rPr>
              <a:t>27 </a:t>
            </a:r>
            <a:r>
              <a:rPr lang="en-US" sz="1800" b="0" i="0" dirty="0">
                <a:effectLst/>
                <a:latin typeface="Times New Roman" panose="02020603050405020304" pitchFamily="18" charset="0"/>
                <a:cs typeface="Times New Roman" panose="02020603050405020304" pitchFamily="18" charset="0"/>
              </a:rPr>
              <a:t>And (</a:t>
            </a:r>
            <a:r>
              <a:rPr lang="en-US" sz="1800" b="1" i="0" dirty="0">
                <a:effectLst/>
                <a:latin typeface="Times New Roman" panose="02020603050405020304" pitchFamily="18" charset="0"/>
                <a:cs typeface="Times New Roman" panose="02020603050405020304" pitchFamily="18" charset="0"/>
              </a:rPr>
              <a:t>after the church age</a:t>
            </a:r>
            <a:r>
              <a:rPr lang="en-US" sz="1800" b="0" i="0" dirty="0">
                <a:effectLst/>
                <a:latin typeface="Times New Roman" panose="02020603050405020304" pitchFamily="18" charset="0"/>
                <a:cs typeface="Times New Roman" panose="02020603050405020304" pitchFamily="18" charset="0"/>
              </a:rPr>
              <a:t>) he (</a:t>
            </a:r>
            <a:r>
              <a:rPr lang="en-US" sz="1800" b="1" i="0" dirty="0">
                <a:effectLst/>
                <a:latin typeface="Times New Roman" panose="02020603050405020304" pitchFamily="18" charset="0"/>
                <a:cs typeface="Times New Roman" panose="02020603050405020304" pitchFamily="18" charset="0"/>
              </a:rPr>
              <a:t>Antichrist</a:t>
            </a:r>
            <a:r>
              <a:rPr lang="en-US" sz="1800" b="0" i="0" dirty="0">
                <a:effectLst/>
                <a:latin typeface="Times New Roman" panose="02020603050405020304" pitchFamily="18" charset="0"/>
                <a:cs typeface="Times New Roman" panose="02020603050405020304" pitchFamily="18" charset="0"/>
              </a:rPr>
              <a:t>) shall make a strong covenant with many (</a:t>
            </a:r>
            <a:r>
              <a:rPr lang="en-US" sz="1800" b="1" i="0" dirty="0">
                <a:effectLst/>
                <a:latin typeface="Times New Roman" panose="02020603050405020304" pitchFamily="18" charset="0"/>
                <a:cs typeface="Times New Roman" panose="02020603050405020304" pitchFamily="18" charset="0"/>
              </a:rPr>
              <a:t>including Israel</a:t>
            </a:r>
            <a:r>
              <a:rPr lang="en-US" sz="1800" b="0" i="0" dirty="0">
                <a:effectLst/>
                <a:latin typeface="Times New Roman" panose="02020603050405020304" pitchFamily="18" charset="0"/>
                <a:cs typeface="Times New Roman" panose="02020603050405020304" pitchFamily="18" charset="0"/>
              </a:rPr>
              <a:t>) for one week (</a:t>
            </a:r>
            <a:r>
              <a:rPr lang="en-US" sz="1800" b="1" i="0" dirty="0">
                <a:effectLst/>
                <a:latin typeface="Times New Roman" panose="02020603050405020304" pitchFamily="18" charset="0"/>
                <a:cs typeface="Times New Roman" panose="02020603050405020304" pitchFamily="18" charset="0"/>
              </a:rPr>
              <a:t>the final seven years</a:t>
            </a:r>
            <a:r>
              <a:rPr lang="en-US" sz="1800" b="0" i="0" dirty="0">
                <a:effectLst/>
                <a:latin typeface="Times New Roman" panose="02020603050405020304" pitchFamily="18" charset="0"/>
                <a:cs typeface="Times New Roman" panose="02020603050405020304" pitchFamily="18" charset="0"/>
              </a:rPr>
              <a:t>) and for half of the week (</a:t>
            </a:r>
            <a:r>
              <a:rPr lang="en-US" sz="1800" b="1" i="0" dirty="0">
                <a:effectLst/>
                <a:latin typeface="Times New Roman" panose="02020603050405020304" pitchFamily="18" charset="0"/>
                <a:cs typeface="Times New Roman" panose="02020603050405020304" pitchFamily="18" charset="0"/>
              </a:rPr>
              <a:t>three- and one-half years</a:t>
            </a:r>
            <a:r>
              <a:rPr lang="en-US" sz="1800" b="0" i="0" dirty="0">
                <a:effectLst/>
                <a:latin typeface="Times New Roman" panose="02020603050405020304" pitchFamily="18" charset="0"/>
                <a:cs typeface="Times New Roman" panose="02020603050405020304" pitchFamily="18" charset="0"/>
              </a:rPr>
              <a:t>) he shall put an end to sacrifice and offering (</a:t>
            </a:r>
            <a:r>
              <a:rPr lang="en-US" sz="1800" b="1" i="0" dirty="0">
                <a:effectLst/>
                <a:latin typeface="Times New Roman" panose="02020603050405020304" pitchFamily="18" charset="0"/>
                <a:cs typeface="Times New Roman" panose="02020603050405020304" pitchFamily="18" charset="0"/>
              </a:rPr>
              <a:t>in the rebuilt temple</a:t>
            </a:r>
            <a:r>
              <a:rPr lang="en-US" sz="1800" b="0" i="0" dirty="0">
                <a:effectLst/>
                <a:latin typeface="Times New Roman" panose="02020603050405020304" pitchFamily="18" charset="0"/>
                <a:cs typeface="Times New Roman" panose="02020603050405020304" pitchFamily="18" charset="0"/>
              </a:rPr>
              <a:t>). And on the wing of abominations (</a:t>
            </a:r>
            <a:r>
              <a:rPr lang="en-US" sz="1800" b="1" i="0" dirty="0">
                <a:effectLst/>
                <a:latin typeface="Times New Roman" panose="02020603050405020304" pitchFamily="18" charset="0"/>
                <a:cs typeface="Times New Roman" panose="02020603050405020304" pitchFamily="18" charset="0"/>
              </a:rPr>
              <a:t>Matthew 24:15</a:t>
            </a:r>
            <a:r>
              <a:rPr lang="en-US" sz="1800" b="0" i="0" dirty="0">
                <a:effectLst/>
                <a:latin typeface="Times New Roman" panose="02020603050405020304" pitchFamily="18" charset="0"/>
                <a:cs typeface="Times New Roman" panose="02020603050405020304" pitchFamily="18" charset="0"/>
              </a:rPr>
              <a:t>) shall come one who makes desolate (</a:t>
            </a:r>
            <a:r>
              <a:rPr lang="en-US" sz="1800" b="1" i="0" dirty="0">
                <a:effectLst/>
                <a:latin typeface="Times New Roman" panose="02020603050405020304" pitchFamily="18" charset="0"/>
                <a:cs typeface="Times New Roman" panose="02020603050405020304" pitchFamily="18" charset="0"/>
              </a:rPr>
              <a:t>the temple will be desecrated as Antiochus did previously</a:t>
            </a:r>
            <a:r>
              <a:rPr lang="en-US" sz="1800" b="0" i="0" dirty="0">
                <a:effectLst/>
                <a:latin typeface="Times New Roman" panose="02020603050405020304" pitchFamily="18" charset="0"/>
                <a:cs typeface="Times New Roman" panose="02020603050405020304" pitchFamily="18" charset="0"/>
              </a:rPr>
              <a:t>), until the decreed end is poured out (</a:t>
            </a:r>
            <a:r>
              <a:rPr lang="en-US" sz="1800" b="1" i="0" dirty="0">
                <a:effectLst/>
                <a:latin typeface="Times New Roman" panose="02020603050405020304" pitchFamily="18" charset="0"/>
                <a:cs typeface="Times New Roman" panose="02020603050405020304" pitchFamily="18" charset="0"/>
              </a:rPr>
              <a:t>the Bowl judgments of Revelation</a:t>
            </a:r>
            <a:r>
              <a:rPr lang="en-US" sz="1800" b="0" i="0" dirty="0">
                <a:effectLst/>
                <a:latin typeface="Times New Roman" panose="02020603050405020304" pitchFamily="18" charset="0"/>
                <a:cs typeface="Times New Roman" panose="02020603050405020304" pitchFamily="18" charset="0"/>
              </a:rPr>
              <a:t>) on the desolator (</a:t>
            </a:r>
            <a:r>
              <a:rPr lang="en-US" sz="1800" b="1" i="0" dirty="0">
                <a:effectLst/>
                <a:latin typeface="Times New Roman" panose="02020603050405020304" pitchFamily="18" charset="0"/>
                <a:cs typeface="Times New Roman" panose="02020603050405020304" pitchFamily="18" charset="0"/>
              </a:rPr>
              <a:t>the Antichrist</a:t>
            </a:r>
            <a:r>
              <a:rPr lang="en-US" sz="1800" b="0" i="0" dirty="0">
                <a:effectLst/>
                <a:latin typeface="Times New Roman" panose="02020603050405020304" pitchFamily="18" charset="0"/>
                <a:cs typeface="Times New Roman" panose="02020603050405020304" pitchFamily="18" charset="0"/>
              </a:rPr>
              <a:t>) (Daniel 9: 24-27).”</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1605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340503-A8FA-47C7-9FD9-D8EF3B34B9E9}"/>
              </a:ext>
            </a:extLst>
          </p:cNvPr>
          <p:cNvSpPr>
            <a:spLocks noGrp="1"/>
          </p:cNvSpPr>
          <p:nvPr>
            <p:ph type="title"/>
          </p:nvPr>
        </p:nvSpPr>
        <p:spPr>
          <a:xfrm>
            <a:off x="838200" y="365125"/>
            <a:ext cx="10515600" cy="1325563"/>
          </a:xfrm>
        </p:spPr>
        <p:txBody>
          <a:bodyPr>
            <a:normAutofit/>
          </a:bodyPr>
          <a:lstStyle/>
          <a:p>
            <a:pPr algn="ctr"/>
            <a:r>
              <a:rPr lang="en-US" sz="5400" dirty="0"/>
              <a:t>Hosea Redeems His Wife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AFDD71-920C-47BE-973C-C05801BA07B1}"/>
              </a:ext>
            </a:extLst>
          </p:cNvPr>
          <p:cNvSpPr>
            <a:spLocks noGrp="1"/>
          </p:cNvSpPr>
          <p:nvPr>
            <p:ph idx="1"/>
          </p:nvPr>
        </p:nvSpPr>
        <p:spPr>
          <a:xfrm>
            <a:off x="838200" y="1929384"/>
            <a:ext cx="10515600" cy="4251960"/>
          </a:xfrm>
        </p:spPr>
        <p:txBody>
          <a:bodyPr>
            <a:normAutofit/>
          </a:bodyPr>
          <a:lstStyle/>
          <a:p>
            <a:pPr marL="0" indent="0">
              <a:buNone/>
            </a:pPr>
            <a:r>
              <a:rPr lang="en-US" sz="1800" b="1" i="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And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said to me (</a:t>
            </a:r>
            <a:r>
              <a:rPr lang="en-US" sz="1800" b="1" i="0" dirty="0">
                <a:effectLst/>
                <a:latin typeface="Times New Roman" panose="02020603050405020304" pitchFamily="18" charset="0"/>
                <a:cs typeface="Times New Roman" panose="02020603050405020304" pitchFamily="18" charset="0"/>
              </a:rPr>
              <a:t>Hosea</a:t>
            </a:r>
            <a:r>
              <a:rPr lang="en-US" sz="1800" b="0" i="0" dirty="0">
                <a:effectLst/>
                <a:latin typeface="Times New Roman" panose="02020603050405020304" pitchFamily="18" charset="0"/>
                <a:cs typeface="Times New Roman" panose="02020603050405020304" pitchFamily="18" charset="0"/>
              </a:rPr>
              <a:t>), “Go again, love a woman who is loved by another man and is an adulteress (</a:t>
            </a:r>
            <a:r>
              <a:rPr lang="en-US" sz="1800" b="1" i="0" dirty="0">
                <a:effectLst/>
                <a:latin typeface="Times New Roman" panose="02020603050405020304" pitchFamily="18" charset="0"/>
                <a:cs typeface="Times New Roman" panose="02020603050405020304" pitchFamily="18" charset="0"/>
              </a:rPr>
              <a:t>Like Israel</a:t>
            </a:r>
            <a:r>
              <a:rPr lang="en-US" sz="1800" b="0" i="0" dirty="0">
                <a:effectLst/>
                <a:latin typeface="Times New Roman" panose="02020603050405020304" pitchFamily="18" charset="0"/>
                <a:cs typeface="Times New Roman" panose="02020603050405020304" pitchFamily="18" charset="0"/>
              </a:rPr>
              <a:t>), even as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loves the children of Israel, though they turn to other gods and love cakes of raisins.”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So I bought her for fifteen shekels of silver and a homer and a </a:t>
            </a:r>
            <a:r>
              <a:rPr lang="en-US" sz="1800" b="0" i="0" dirty="0" err="1">
                <a:effectLst/>
                <a:latin typeface="Times New Roman" panose="02020603050405020304" pitchFamily="18" charset="0"/>
                <a:cs typeface="Times New Roman" panose="02020603050405020304" pitchFamily="18" charset="0"/>
              </a:rPr>
              <a:t>lethech</a:t>
            </a:r>
            <a:r>
              <a:rPr lang="en-US" sz="1800" b="0" i="0" dirty="0">
                <a:effectLst/>
                <a:latin typeface="Times New Roman" panose="02020603050405020304" pitchFamily="18" charset="0"/>
                <a:cs typeface="Times New Roman" panose="02020603050405020304" pitchFamily="18" charset="0"/>
              </a:rPr>
              <a:t> of barley.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And I said to her, “You must dwell as mine for many days. You shall not play the whore, or belong to another man (</a:t>
            </a:r>
            <a:r>
              <a:rPr lang="en-US" sz="1800" b="1" i="0" dirty="0">
                <a:effectLst/>
                <a:latin typeface="Times New Roman" panose="02020603050405020304" pitchFamily="18" charset="0"/>
                <a:cs typeface="Times New Roman" panose="02020603050405020304" pitchFamily="18" charset="0"/>
              </a:rPr>
              <a:t>you will not chase after other gods</a:t>
            </a:r>
            <a:r>
              <a:rPr lang="en-US" sz="1800" b="0" i="0" dirty="0">
                <a:effectLst/>
                <a:latin typeface="Times New Roman" panose="02020603050405020304" pitchFamily="18" charset="0"/>
                <a:cs typeface="Times New Roman" panose="02020603050405020304" pitchFamily="18" charset="0"/>
              </a:rPr>
              <a:t>); so will I also be to you.”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For the children of Israel shall dwell many days without king or prince, without sacrifice or pillar, without ephod or household gods (</a:t>
            </a:r>
            <a:r>
              <a:rPr lang="en-US" sz="1800" b="1" i="0" dirty="0">
                <a:effectLst/>
                <a:latin typeface="Times New Roman" panose="02020603050405020304" pitchFamily="18" charset="0"/>
                <a:cs typeface="Times New Roman" panose="02020603050405020304" pitchFamily="18" charset="0"/>
              </a:rPr>
              <a:t>when dispersed among the nations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Afterward the children of Israel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shall return and seek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their God, and David their king, and they shall come in fear to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and to his goodness in the </a:t>
            </a:r>
            <a:r>
              <a:rPr lang="en-US" sz="1800" b="1" i="0" dirty="0">
                <a:effectLst/>
                <a:latin typeface="Times New Roman" panose="02020603050405020304" pitchFamily="18" charset="0"/>
                <a:cs typeface="Times New Roman" panose="02020603050405020304" pitchFamily="18" charset="0"/>
              </a:rPr>
              <a:t>latter days.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2258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26D48E-2142-4F95-B1A1-DE8654C50D1E}"/>
              </a:ext>
            </a:extLst>
          </p:cNvPr>
          <p:cNvSpPr>
            <a:spLocks noGrp="1"/>
          </p:cNvSpPr>
          <p:nvPr>
            <p:ph type="title"/>
          </p:nvPr>
        </p:nvSpPr>
        <p:spPr>
          <a:xfrm>
            <a:off x="838200" y="365125"/>
            <a:ext cx="10515600" cy="1325563"/>
          </a:xfrm>
        </p:spPr>
        <p:txBody>
          <a:bodyPr>
            <a:normAutofit/>
          </a:bodyPr>
          <a:lstStyle/>
          <a:p>
            <a:pPr algn="ctr"/>
            <a:r>
              <a:rPr lang="en-US" sz="5400" dirty="0"/>
              <a:t>The Prophecy of Joel/The Latter Days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22C2407-642E-410E-9FB1-B33F6E141CF2}"/>
              </a:ext>
            </a:extLst>
          </p:cNvPr>
          <p:cNvSpPr>
            <a:spLocks noGrp="1"/>
          </p:cNvSpPr>
          <p:nvPr>
            <p:ph idx="1"/>
          </p:nvPr>
        </p:nvSpPr>
        <p:spPr>
          <a:xfrm>
            <a:off x="838200" y="1929384"/>
            <a:ext cx="10515600" cy="4251960"/>
          </a:xfrm>
        </p:spPr>
        <p:txBody>
          <a:bodyPr>
            <a:normAutofit/>
          </a:bodyPr>
          <a:lstStyle/>
          <a:p>
            <a:pPr marL="0" indent="0">
              <a:buNone/>
            </a:pPr>
            <a:r>
              <a:rPr lang="en-US" sz="1800" b="1" i="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“For behold, in those days and at that time, when I restore the fortunes of Judah and Jerusalem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I will gather all the nations and bring them down to the Valley of Jehoshaphat (</a:t>
            </a:r>
            <a:r>
              <a:rPr lang="en-US" sz="1800" b="1" i="0" dirty="0">
                <a:effectLst/>
                <a:latin typeface="Times New Roman" panose="02020603050405020304" pitchFamily="18" charset="0"/>
                <a:cs typeface="Times New Roman" panose="02020603050405020304" pitchFamily="18" charset="0"/>
              </a:rPr>
              <a:t>at Armageddon</a:t>
            </a:r>
            <a:r>
              <a:rPr lang="en-US" sz="1800" b="0" i="0" dirty="0">
                <a:effectLst/>
                <a:latin typeface="Times New Roman" panose="02020603050405020304" pitchFamily="18" charset="0"/>
                <a:cs typeface="Times New Roman" panose="02020603050405020304" pitchFamily="18" charset="0"/>
              </a:rPr>
              <a:t>). And I will enter into judgment with them there, on behalf of my people and my heritage Israel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because they have scattered them (</a:t>
            </a:r>
            <a:r>
              <a:rPr lang="en-US" sz="1800" b="1" i="0" dirty="0">
                <a:effectLst/>
                <a:latin typeface="Times New Roman" panose="02020603050405020304" pitchFamily="18" charset="0"/>
                <a:cs typeface="Times New Roman" panose="02020603050405020304" pitchFamily="18" charset="0"/>
              </a:rPr>
              <a:t>Israel, not the church</a:t>
            </a:r>
            <a:r>
              <a:rPr lang="en-US" sz="1800" b="0" i="0" dirty="0">
                <a:effectLst/>
                <a:latin typeface="Times New Roman" panose="02020603050405020304" pitchFamily="18" charset="0"/>
                <a:cs typeface="Times New Roman" panose="02020603050405020304" pitchFamily="18" charset="0"/>
              </a:rPr>
              <a:t>) among the nations and have divided up my land,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and have cast lots for my people, and have traded a boy for a prostitute, and have sold a girl for wine and have drunk it (Joel 3: 1-3).</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621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ACB78-F0CE-4333-9D7A-5478A1883E07}"/>
              </a:ext>
            </a:extLst>
          </p:cNvPr>
          <p:cNvSpPr>
            <a:spLocks noGrp="1"/>
          </p:cNvSpPr>
          <p:nvPr>
            <p:ph type="title"/>
          </p:nvPr>
        </p:nvSpPr>
        <p:spPr>
          <a:xfrm>
            <a:off x="7690" y="18256"/>
            <a:ext cx="12184310" cy="753532"/>
          </a:xfrm>
        </p:spPr>
        <p:txBody>
          <a:bodyPr/>
          <a:lstStyle/>
          <a:p>
            <a:pPr algn="ctr"/>
            <a:r>
              <a:rPr lang="en-US" dirty="0"/>
              <a:t>Amos and Zephaniah/Latter Days</a:t>
            </a:r>
          </a:p>
        </p:txBody>
      </p:sp>
      <p:sp>
        <p:nvSpPr>
          <p:cNvPr id="3" name="Content Placeholder 2">
            <a:extLst>
              <a:ext uri="{FF2B5EF4-FFF2-40B4-BE49-F238E27FC236}">
                <a16:creationId xmlns:a16="http://schemas.microsoft.com/office/drawing/2014/main" id="{32FBFCB4-13B2-47C5-A5FA-053F72DD30F4}"/>
              </a:ext>
            </a:extLst>
          </p:cNvPr>
          <p:cNvSpPr>
            <a:spLocks noGrp="1"/>
          </p:cNvSpPr>
          <p:nvPr>
            <p:ph idx="1"/>
          </p:nvPr>
        </p:nvSpPr>
        <p:spPr>
          <a:xfrm>
            <a:off x="15380" y="919614"/>
            <a:ext cx="12056378" cy="5920130"/>
          </a:xfrm>
        </p:spPr>
        <p:txBody>
          <a:bodyP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will bring back my exiled people Israel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 was never exiled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will rebuild the ruined cities and live in them.  They will plant vineyards and drink their wine; they will make gardens and eat their fruit.  I will plant Israel in their own land,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never again to be uprooted from the land I have given them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(Amos 9:14).”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 will not need to rebuild ruined cities and live in them nor fear being uprooted from their own land.</a:t>
            </a:r>
          </a:p>
          <a:p>
            <a:pPr marL="0" indent="0">
              <a:buNone/>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buNone/>
            </a:pPr>
            <a:r>
              <a:rPr lang="en-US" sz="1800" b="1" i="0" baseline="30000" dirty="0">
                <a:solidFill>
                  <a:srgbClr val="000000"/>
                </a:solidFill>
                <a:effectLst/>
                <a:latin typeface="Times New Roman" panose="02020603050405020304" pitchFamily="18" charset="0"/>
                <a:cs typeface="Times New Roman" panose="02020603050405020304" pitchFamily="18" charset="0"/>
              </a:rPr>
              <a:t>8 </a:t>
            </a:r>
            <a:r>
              <a:rPr lang="en-US" sz="1800" b="0" i="0" dirty="0">
                <a:solidFill>
                  <a:srgbClr val="000000"/>
                </a:solidFill>
                <a:effectLst/>
                <a:latin typeface="Times New Roman" panose="02020603050405020304" pitchFamily="18" charset="0"/>
                <a:cs typeface="Times New Roman" panose="02020603050405020304" pitchFamily="18" charset="0"/>
              </a:rPr>
              <a:t>“Therefore wait for me,” declares the </a:t>
            </a:r>
            <a:r>
              <a:rPr lang="en-US" sz="1800" b="0" i="0" cap="small" dirty="0">
                <a:solidFill>
                  <a:srgbClr val="000000"/>
                </a:solidFill>
                <a:effectLst/>
                <a:latin typeface="Times New Roman" panose="02020603050405020304" pitchFamily="18" charset="0"/>
                <a:cs typeface="Times New Roman" panose="02020603050405020304" pitchFamily="18" charset="0"/>
              </a:rPr>
              <a:t>Lord</a:t>
            </a:r>
            <a:r>
              <a:rPr lang="en-US" sz="1800" b="0" i="0" dirty="0">
                <a:solidFill>
                  <a:srgbClr val="000000"/>
                </a:solidFill>
                <a:effectLst/>
                <a:latin typeface="Times New Roman" panose="02020603050405020304" pitchFamily="18" charset="0"/>
                <a:cs typeface="Times New Roman" panose="02020603050405020304" pitchFamily="18" charset="0"/>
              </a:rPr>
              <a:t>, “for the day when I rise up to seize the prey.  For my decision is to gather nations (</a:t>
            </a:r>
            <a:r>
              <a:rPr lang="en-US" sz="1800" b="1" i="0" dirty="0">
                <a:solidFill>
                  <a:srgbClr val="000000"/>
                </a:solidFill>
                <a:effectLst/>
                <a:latin typeface="Times New Roman" panose="02020603050405020304" pitchFamily="18" charset="0"/>
                <a:cs typeface="Times New Roman" panose="02020603050405020304" pitchFamily="18" charset="0"/>
              </a:rPr>
              <a:t>at Armageddon</a:t>
            </a:r>
            <a:r>
              <a:rPr lang="en-US" sz="1800" b="0" i="0" dirty="0">
                <a:solidFill>
                  <a:srgbClr val="000000"/>
                </a:solidFill>
                <a:effectLst/>
                <a:latin typeface="Times New Roman" panose="02020603050405020304" pitchFamily="18" charset="0"/>
                <a:cs typeface="Times New Roman" panose="02020603050405020304" pitchFamily="18" charset="0"/>
              </a:rPr>
              <a:t>), to assemble kingdoms, to pour out upon them my indignation (</a:t>
            </a:r>
            <a:r>
              <a:rPr lang="en-US" sz="1800" b="1" i="0" dirty="0">
                <a:solidFill>
                  <a:srgbClr val="000000"/>
                </a:solidFill>
                <a:effectLst/>
                <a:latin typeface="Times New Roman" panose="02020603050405020304" pitchFamily="18" charset="0"/>
                <a:cs typeface="Times New Roman" panose="02020603050405020304" pitchFamily="18" charset="0"/>
              </a:rPr>
              <a:t>the Bowl Judgments</a:t>
            </a:r>
            <a:r>
              <a:rPr lang="en-US" sz="1800" b="0" i="0" dirty="0">
                <a:solidFill>
                  <a:srgbClr val="000000"/>
                </a:solidFill>
                <a:effectLst/>
                <a:latin typeface="Times New Roman" panose="02020603050405020304" pitchFamily="18" charset="0"/>
                <a:cs typeface="Times New Roman" panose="02020603050405020304" pitchFamily="18" charset="0"/>
              </a:rPr>
              <a:t>), all my burning anger; for in the fire of my jealousy all the earth shall be consumed (Zephaniah 3:8)(</a:t>
            </a:r>
            <a:r>
              <a:rPr lang="en-US" sz="1800" b="1" i="0" dirty="0">
                <a:solidFill>
                  <a:srgbClr val="000000"/>
                </a:solidFill>
                <a:effectLst/>
                <a:latin typeface="Times New Roman" panose="02020603050405020304" pitchFamily="18" charset="0"/>
                <a:cs typeface="Times New Roman" panose="02020603050405020304" pitchFamily="18" charset="0"/>
              </a:rPr>
              <a:t>the whole earth will be judged</a:t>
            </a:r>
            <a:r>
              <a:rPr lang="en-US" sz="1800" b="0" i="0" dirty="0">
                <a:solidFill>
                  <a:srgbClr val="000000"/>
                </a:solidFill>
                <a:effectLst/>
                <a:latin typeface="Times New Roman" panose="02020603050405020304" pitchFamily="18"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859153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E11F2-8A24-415E-82AC-E4AC58F34475}"/>
              </a:ext>
            </a:extLst>
          </p:cNvPr>
          <p:cNvSpPr>
            <a:spLocks noGrp="1"/>
          </p:cNvSpPr>
          <p:nvPr>
            <p:ph type="title"/>
          </p:nvPr>
        </p:nvSpPr>
        <p:spPr>
          <a:xfrm>
            <a:off x="16079" y="18255"/>
            <a:ext cx="12097624" cy="912923"/>
          </a:xfrm>
        </p:spPr>
        <p:txBody>
          <a:bodyPr/>
          <a:lstStyle/>
          <a:p>
            <a:pPr algn="ctr"/>
            <a:r>
              <a:rPr lang="en-US" dirty="0"/>
              <a:t>Amos and Zephaniah/Latter Days cont.</a:t>
            </a:r>
          </a:p>
        </p:txBody>
      </p:sp>
      <p:sp>
        <p:nvSpPr>
          <p:cNvPr id="3" name="Content Placeholder 2">
            <a:extLst>
              <a:ext uri="{FF2B5EF4-FFF2-40B4-BE49-F238E27FC236}">
                <a16:creationId xmlns:a16="http://schemas.microsoft.com/office/drawing/2014/main" id="{11190ACC-1426-4607-8492-E76B4A2E154B}"/>
              </a:ext>
            </a:extLst>
          </p:cNvPr>
          <p:cNvSpPr>
            <a:spLocks noGrp="1"/>
          </p:cNvSpPr>
          <p:nvPr>
            <p:ph idx="1"/>
          </p:nvPr>
        </p:nvSpPr>
        <p:spPr>
          <a:xfrm>
            <a:off x="16078" y="1011892"/>
            <a:ext cx="12097623" cy="5707689"/>
          </a:xfrm>
        </p:spPr>
        <p:txBody>
          <a:bodyPr>
            <a:normAutofit/>
          </a:bodyPr>
          <a:lstStyle/>
          <a:p>
            <a:pPr marL="0" indent="0" algn="ctr">
              <a:buNone/>
            </a:pPr>
            <a:r>
              <a:rPr lang="en-US" sz="1900" b="1" i="0" dirty="0">
                <a:solidFill>
                  <a:srgbClr val="000000"/>
                </a:solidFill>
                <a:effectLst/>
                <a:latin typeface="Times New Roman" panose="02020603050405020304" pitchFamily="18" charset="0"/>
                <a:cs typeface="Times New Roman" panose="02020603050405020304" pitchFamily="18" charset="0"/>
              </a:rPr>
              <a:t>The Conversion of the Nations</a:t>
            </a:r>
          </a:p>
          <a:p>
            <a:pPr marL="0" indent="0" algn="ctr">
              <a:buNone/>
            </a:pPr>
            <a:endParaRPr lang="en-US" sz="1900" b="1" i="0" dirty="0">
              <a:solidFill>
                <a:srgbClr val="000000"/>
              </a:solidFill>
              <a:effectLst/>
              <a:latin typeface="Times New Roman" panose="02020603050405020304" pitchFamily="18" charset="0"/>
              <a:cs typeface="Times New Roman" panose="02020603050405020304" pitchFamily="18" charset="0"/>
            </a:endParaRPr>
          </a:p>
          <a:p>
            <a:pPr marL="0" indent="0" algn="l">
              <a:buNone/>
            </a:pPr>
            <a:r>
              <a:rPr lang="en-US" sz="1800" b="1" i="0" baseline="30000" dirty="0">
                <a:solidFill>
                  <a:srgbClr val="000000"/>
                </a:solidFill>
                <a:effectLst/>
                <a:latin typeface="Times New Roman" panose="02020603050405020304" pitchFamily="18" charset="0"/>
                <a:cs typeface="Times New Roman" panose="02020603050405020304" pitchFamily="18" charset="0"/>
              </a:rPr>
              <a:t>9 </a:t>
            </a:r>
            <a:r>
              <a:rPr lang="en-US" sz="1800" b="0" i="0" dirty="0">
                <a:solidFill>
                  <a:srgbClr val="000000"/>
                </a:solidFill>
                <a:effectLst/>
                <a:latin typeface="Times New Roman" panose="02020603050405020304" pitchFamily="18" charset="0"/>
                <a:cs typeface="Times New Roman" panose="02020603050405020304" pitchFamily="18" charset="0"/>
              </a:rPr>
              <a:t>“For at that time I will change the speech of the peoples to a pure speech, that all of them may call upon the name of the </a:t>
            </a:r>
            <a:r>
              <a:rPr lang="en-US" sz="1800" b="0" i="0" cap="small" dirty="0">
                <a:solidFill>
                  <a:srgbClr val="000000"/>
                </a:solidFill>
                <a:effectLst/>
                <a:latin typeface="Times New Roman" panose="02020603050405020304" pitchFamily="18" charset="0"/>
                <a:cs typeface="Times New Roman" panose="02020603050405020304" pitchFamily="18" charset="0"/>
              </a:rPr>
              <a:t>Lord </a:t>
            </a:r>
            <a:r>
              <a:rPr lang="en-US" sz="1800" b="0" i="0" dirty="0">
                <a:solidFill>
                  <a:srgbClr val="000000"/>
                </a:solidFill>
                <a:effectLst/>
                <a:latin typeface="Times New Roman" panose="02020603050405020304" pitchFamily="18" charset="0"/>
                <a:cs typeface="Times New Roman" panose="02020603050405020304" pitchFamily="18" charset="0"/>
              </a:rPr>
              <a:t>and serve him with one accord.  </a:t>
            </a:r>
            <a:r>
              <a:rPr lang="en-US" sz="1800" b="1" i="0" baseline="30000" dirty="0">
                <a:solidFill>
                  <a:srgbClr val="000000"/>
                </a:solidFill>
                <a:effectLst/>
                <a:latin typeface="Times New Roman" panose="02020603050405020304" pitchFamily="18" charset="0"/>
                <a:cs typeface="Times New Roman" panose="02020603050405020304" pitchFamily="18" charset="0"/>
              </a:rPr>
              <a:t>10 </a:t>
            </a:r>
            <a:r>
              <a:rPr lang="en-US" sz="1800" b="0" i="0" dirty="0">
                <a:solidFill>
                  <a:srgbClr val="000000"/>
                </a:solidFill>
                <a:effectLst/>
                <a:latin typeface="Times New Roman" panose="02020603050405020304" pitchFamily="18" charset="0"/>
                <a:cs typeface="Times New Roman" panose="02020603050405020304" pitchFamily="18" charset="0"/>
              </a:rPr>
              <a:t>From beyond the rivers of Cush my worshipers, the daughter of my dispersed ones, shall bring my offering (Zephaniah 3:9)(</a:t>
            </a:r>
            <a:r>
              <a:rPr lang="en-US" sz="1800" b="1" i="0" dirty="0">
                <a:solidFill>
                  <a:srgbClr val="000000"/>
                </a:solidFill>
                <a:effectLst/>
                <a:latin typeface="Times New Roman" panose="02020603050405020304" pitchFamily="18" charset="0"/>
                <a:cs typeface="Times New Roman" panose="02020603050405020304" pitchFamily="18" charset="0"/>
              </a:rPr>
              <a:t>During the Millennium</a:t>
            </a:r>
            <a:r>
              <a:rPr lang="en-US" sz="1800" b="0" i="0" dirty="0">
                <a:solidFill>
                  <a:srgbClr val="000000"/>
                </a:solidFill>
                <a:effectLst/>
                <a:latin typeface="Times New Roman" panose="02020603050405020304" pitchFamily="18" charset="0"/>
                <a:cs typeface="Times New Roman" panose="02020603050405020304" pitchFamily="18" charset="0"/>
              </a:rPr>
              <a:t>).</a:t>
            </a:r>
          </a:p>
          <a:p>
            <a:pPr marL="0" indent="0" algn="l">
              <a:buNone/>
            </a:pPr>
            <a:endParaRPr lang="en-US" sz="1800" b="0" i="0" dirty="0">
              <a:solidFill>
                <a:srgbClr val="000000"/>
              </a:solidFill>
              <a:effectLst/>
              <a:latin typeface="Times New Roman" panose="02020603050405020304" pitchFamily="18" charset="0"/>
              <a:cs typeface="Times New Roman" panose="02020603050405020304" pitchFamily="18" charset="0"/>
            </a:endParaRPr>
          </a:p>
          <a:p>
            <a:pPr marL="0" indent="0" algn="l">
              <a:buNone/>
            </a:pPr>
            <a:r>
              <a:rPr lang="en-US" sz="1800" b="1" i="0" baseline="30000" dirty="0">
                <a:solidFill>
                  <a:srgbClr val="000000"/>
                </a:solidFill>
                <a:effectLst/>
                <a:latin typeface="Times New Roman" panose="02020603050405020304" pitchFamily="18" charset="0"/>
                <a:cs typeface="Times New Roman" panose="02020603050405020304" pitchFamily="18" charset="0"/>
              </a:rPr>
              <a:t>11 </a:t>
            </a:r>
            <a:r>
              <a:rPr lang="en-US" sz="1800" b="0" i="0" dirty="0">
                <a:solidFill>
                  <a:srgbClr val="000000"/>
                </a:solidFill>
                <a:effectLst/>
                <a:latin typeface="Times New Roman" panose="02020603050405020304" pitchFamily="18" charset="0"/>
                <a:cs typeface="Times New Roman" panose="02020603050405020304" pitchFamily="18" charset="0"/>
              </a:rPr>
              <a:t>“On that day you (</a:t>
            </a:r>
            <a:r>
              <a:rPr lang="en-US" sz="1800" b="1" i="0" dirty="0">
                <a:solidFill>
                  <a:srgbClr val="000000"/>
                </a:solidFill>
                <a:effectLst/>
                <a:latin typeface="Times New Roman" panose="02020603050405020304" pitchFamily="18" charset="0"/>
                <a:cs typeface="Times New Roman" panose="02020603050405020304" pitchFamily="18" charset="0"/>
              </a:rPr>
              <a:t>Israel</a:t>
            </a:r>
            <a:r>
              <a:rPr lang="en-US" sz="1800" b="0" i="0" dirty="0">
                <a:solidFill>
                  <a:srgbClr val="000000"/>
                </a:solidFill>
                <a:effectLst/>
                <a:latin typeface="Times New Roman" panose="02020603050405020304" pitchFamily="18" charset="0"/>
                <a:cs typeface="Times New Roman" panose="02020603050405020304" pitchFamily="18" charset="0"/>
              </a:rPr>
              <a:t>) shall not be put to shame because of the deeds by which you have rebelled against me; for then I will remove from your midst your proudly exultant ones, and you shall no longer be haughty in my holy mountain. </a:t>
            </a:r>
            <a:r>
              <a:rPr lang="en-US" sz="1800" b="1" i="0" baseline="30000" dirty="0">
                <a:solidFill>
                  <a:srgbClr val="000000"/>
                </a:solidFill>
                <a:effectLst/>
                <a:latin typeface="Times New Roman" panose="02020603050405020304" pitchFamily="18" charset="0"/>
                <a:cs typeface="Times New Roman" panose="02020603050405020304" pitchFamily="18" charset="0"/>
              </a:rPr>
              <a:t>12 </a:t>
            </a:r>
            <a:r>
              <a:rPr lang="en-US" sz="1800" b="0" i="0" dirty="0">
                <a:solidFill>
                  <a:srgbClr val="000000"/>
                </a:solidFill>
                <a:effectLst/>
                <a:latin typeface="Times New Roman" panose="02020603050405020304" pitchFamily="18" charset="0"/>
                <a:cs typeface="Times New Roman" panose="02020603050405020304" pitchFamily="18" charset="0"/>
              </a:rPr>
              <a:t>But I will leave in your midst a people humble and lowly.  They shall seek refuge in the name of the </a:t>
            </a:r>
            <a:r>
              <a:rPr lang="en-US" sz="1800" b="0" i="0" cap="small" dirty="0">
                <a:solidFill>
                  <a:srgbClr val="000000"/>
                </a:solidFill>
                <a:effectLst/>
                <a:latin typeface="Times New Roman" panose="02020603050405020304" pitchFamily="18" charset="0"/>
                <a:cs typeface="Times New Roman" panose="02020603050405020304" pitchFamily="18" charset="0"/>
              </a:rPr>
              <a:t>Lord</a:t>
            </a:r>
            <a:r>
              <a:rPr lang="en-US" sz="1800" b="0" i="0" dirty="0">
                <a:solidFill>
                  <a:srgbClr val="000000"/>
                </a:solidFill>
                <a:effectLst/>
                <a:latin typeface="Times New Roman" panose="02020603050405020304" pitchFamily="18" charset="0"/>
                <a:cs typeface="Times New Roman" panose="02020603050405020304" pitchFamily="18" charset="0"/>
              </a:rPr>
              <a:t>, those who are left in Israel (</a:t>
            </a:r>
            <a:r>
              <a:rPr lang="en-US" sz="1800" b="1" i="0" dirty="0">
                <a:solidFill>
                  <a:srgbClr val="000000"/>
                </a:solidFill>
                <a:effectLst/>
                <a:latin typeface="Times New Roman" panose="02020603050405020304" pitchFamily="18" charset="0"/>
                <a:cs typeface="Times New Roman" panose="02020603050405020304" pitchFamily="18" charset="0"/>
              </a:rPr>
              <a:t>a remnant</a:t>
            </a:r>
            <a:r>
              <a:rPr lang="en-US" sz="1800" b="0" i="0" dirty="0">
                <a:solidFill>
                  <a:srgbClr val="000000"/>
                </a:solidFill>
                <a:effectLst/>
                <a:latin typeface="Times New Roman" panose="02020603050405020304" pitchFamily="18" charset="0"/>
                <a:cs typeface="Times New Roman" panose="02020603050405020304" pitchFamily="18" charset="0"/>
              </a:rPr>
              <a:t>); they shall do no injustice and speak no lies, nor shall there be found in their mouth a deceitful tongue (Zephaniah 3: 11-13).  </a:t>
            </a:r>
            <a:r>
              <a:rPr lang="en-US" sz="1800" b="1" i="0" dirty="0">
                <a:solidFill>
                  <a:srgbClr val="000000"/>
                </a:solidFill>
                <a:effectLst/>
                <a:latin typeface="Times New Roman" panose="02020603050405020304" pitchFamily="18" charset="0"/>
                <a:cs typeface="Times New Roman" panose="02020603050405020304" pitchFamily="18" charset="0"/>
              </a:rPr>
              <a:t>This prophecy has no relevance to the church.</a:t>
            </a:r>
          </a:p>
          <a:p>
            <a:pPr marL="0" indent="0" algn="l">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that time I will bring you home.  I will give you honor and praise among all the peoples of the earth when I restore your fortunes before your very eyes (Zephaniah 3:20).”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people of Israel will live among the nations during the Millennium, the church will rule with Christ from Jerusalem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638016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38E92D-39DC-4369-BC2A-B6ECEAAED33B}"/>
              </a:ext>
            </a:extLst>
          </p:cNvPr>
          <p:cNvSpPr>
            <a:spLocks noGrp="1"/>
          </p:cNvSpPr>
          <p:nvPr>
            <p:ph type="title"/>
          </p:nvPr>
        </p:nvSpPr>
        <p:spPr>
          <a:xfrm>
            <a:off x="838200" y="365125"/>
            <a:ext cx="10515600" cy="1325563"/>
          </a:xfrm>
        </p:spPr>
        <p:txBody>
          <a:bodyPr>
            <a:normAutofit/>
          </a:bodyPr>
          <a:lstStyle/>
          <a:p>
            <a:r>
              <a:rPr lang="en-US" sz="4600"/>
              <a:t>The Prophecies of Zechariah/Latter Years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F0B362A-B8BF-415A-B94E-80048E59FD12}"/>
              </a:ext>
            </a:extLst>
          </p:cNvPr>
          <p:cNvSpPr>
            <a:spLocks noGrp="1"/>
          </p:cNvSpPr>
          <p:nvPr>
            <p:ph idx="1"/>
          </p:nvPr>
        </p:nvSpPr>
        <p:spPr>
          <a:xfrm>
            <a:off x="838200" y="1929384"/>
            <a:ext cx="10515600" cy="4251960"/>
          </a:xfrm>
        </p:spPr>
        <p:txBody>
          <a:bodyPr>
            <a:normAutofit/>
          </a:bodyPr>
          <a:lstStyle/>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“This is what the Lord Almighty says, “It may seem marvelous to the remnant (Romans 11:5) of this people at that time…  “I will save my people from the countries of the east and the west.  I will bring them back to live in Jerusalem; they will be my people, and I will be faithful and righteous to them as their God (Zechariah 8: 7, 8).”</a:t>
            </a:r>
          </a:p>
          <a:p>
            <a:pPr marL="0" marR="0" indent="0">
              <a:spcBef>
                <a:spcPts val="0"/>
              </a:spcBef>
              <a:spcAft>
                <a:spcPts val="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am going to make Jerusalem a cup that sends all the surrounding peoples reeling.  Judah will be besieged as well as Jerusalem.  On that day, when all the nations are gathered against her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at Armageddon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make Jerusalem an immovable rock for all the nations (Zechariah 12:3) …Then the leaders of Judah will say in their hearts, ‘The people of Jerusalem are strong, because the Lord Almighty is their God (12:5).”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has not happened in history and does not involve the church.  “On that day I will set out to destroy all the nations that attack Jerusalem (12:9) (not the church).”</a:t>
            </a: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 will pour out on the house of David and the inhabitants of Jerusalem a spirit of grace and supplication.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will look on 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one they have pierced, and they will mourn for him as one mourns for an only child, and grieve bitterly for him as one grieves for a firstborn son (Zechariah 12:10).”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does not involve the church but rather the repentance of Israel and a turning in faith to Christ at the end of the Tribulation.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700" dirty="0"/>
          </a:p>
        </p:txBody>
      </p:sp>
    </p:spTree>
    <p:extLst>
      <p:ext uri="{BB962C8B-B14F-4D97-AF65-F5344CB8AC3E}">
        <p14:creationId xmlns:p14="http://schemas.microsoft.com/office/powerpoint/2010/main" val="1328678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09CA6F-BF87-4DE2-8C41-B5CEF8E3914C}"/>
              </a:ext>
            </a:extLst>
          </p:cNvPr>
          <p:cNvSpPr>
            <a:spLocks noGrp="1"/>
          </p:cNvSpPr>
          <p:nvPr>
            <p:ph type="title"/>
          </p:nvPr>
        </p:nvSpPr>
        <p:spPr>
          <a:xfrm>
            <a:off x="838200" y="365125"/>
            <a:ext cx="10515600" cy="1325563"/>
          </a:xfrm>
        </p:spPr>
        <p:txBody>
          <a:bodyPr>
            <a:normAutofit/>
          </a:bodyPr>
          <a:lstStyle/>
          <a:p>
            <a:pPr algn="ctr"/>
            <a:r>
              <a:rPr lang="en-US" sz="5400" dirty="0"/>
              <a:t>The Challenge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3DA4103-7673-4A5F-940E-B0835F329CA4}"/>
              </a:ext>
            </a:extLst>
          </p:cNvPr>
          <p:cNvSpPr>
            <a:spLocks noGrp="1"/>
          </p:cNvSpPr>
          <p:nvPr>
            <p:ph idx="1"/>
          </p:nvPr>
        </p:nvSpPr>
        <p:spPr>
          <a:xfrm>
            <a:off x="838200" y="1929384"/>
            <a:ext cx="10515600" cy="4251960"/>
          </a:xfrm>
        </p:spPr>
        <p:txBody>
          <a:bodyPr>
            <a:normAutofit/>
          </a:bodyPr>
          <a:lstStyle/>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Challenge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Is the nation of Israel only type and shadow of the church or does God have a separate plan to </a:t>
            </a:r>
            <a:r>
              <a:rPr lang="en-US" sz="1800" dirty="0">
                <a:latin typeface="Times New Roman" panose="02020603050405020304" pitchFamily="18" charset="0"/>
                <a:ea typeface="Calibri" panose="020F0502020204030204" pitchFamily="34" charset="0"/>
                <a:cs typeface="Times New Roman" panose="02020603050405020304" pitchFamily="18" charset="0"/>
              </a:rPr>
              <a:t>bring the nation of Israel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to faith and repentance?  </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Thesis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It is argued that the following passages apply only to Israel and its role transcends the ‘type and shadow of the church’ theory because these passages are not relevant to the church.  </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challenge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to exegete the following individual passages regarding Israel, without excessive wording beyond what Scripture states, and explain their relevance to the church.  It is crucial that God’s word be allowed to speak for itself so excessive wording will be rejected in this challenge because it only interferes with the true meaning of scripture.  In order to refute the thesis, the challenger must be able to exegete these (40) Scripture, in the same manner as below, differently in order to show that the </a:t>
            </a:r>
            <a:r>
              <a:rPr lang="en-US" sz="1800" dirty="0">
                <a:latin typeface="Times New Roman" panose="02020603050405020304" pitchFamily="18" charset="0"/>
                <a:ea typeface="Calibri" panose="020F0502020204030204" pitchFamily="34" charset="0"/>
                <a:cs typeface="Times New Roman" panose="02020603050405020304" pitchFamily="18" charset="0"/>
              </a:rPr>
              <a:t>nation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Israel is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only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type and shadow of the church.</a:t>
            </a:r>
            <a:endParaRPr lang="en-US" sz="1800" dirty="0">
              <a:latin typeface="Times New Roman" panose="02020603050405020304" pitchFamily="18"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34154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2E70A9-34B8-4108-9CE3-F245C7B467E7}"/>
              </a:ext>
            </a:extLst>
          </p:cNvPr>
          <p:cNvSpPr>
            <a:spLocks noGrp="1"/>
          </p:cNvSpPr>
          <p:nvPr>
            <p:ph type="title"/>
          </p:nvPr>
        </p:nvSpPr>
        <p:spPr>
          <a:xfrm>
            <a:off x="838200" y="365125"/>
            <a:ext cx="10515600" cy="1325563"/>
          </a:xfrm>
        </p:spPr>
        <p:txBody>
          <a:bodyPr>
            <a:normAutofit/>
          </a:bodyPr>
          <a:lstStyle/>
          <a:p>
            <a:r>
              <a:rPr lang="en-US" sz="5400"/>
              <a:t>Jesus’ Warning to the People of Israel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AC08B4-D719-4A61-A097-E2B65256F3C4}"/>
              </a:ext>
            </a:extLst>
          </p:cNvPr>
          <p:cNvSpPr>
            <a:spLocks noGrp="1"/>
          </p:cNvSpPr>
          <p:nvPr>
            <p:ph idx="1"/>
          </p:nvPr>
        </p:nvSpPr>
        <p:spPr>
          <a:xfrm>
            <a:off x="838200" y="1929384"/>
            <a:ext cx="10515600" cy="4251960"/>
          </a:xfrm>
        </p:spPr>
        <p:txBody>
          <a:bodyP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15 </a:t>
            </a:r>
            <a:r>
              <a:rPr lang="en-US" sz="1800" b="0" i="0" dirty="0">
                <a:effectLst/>
                <a:latin typeface="Times New Roman" panose="02020603050405020304" pitchFamily="18" charset="0"/>
                <a:cs typeface="Times New Roman" panose="02020603050405020304" pitchFamily="18" charset="0"/>
              </a:rPr>
              <a:t>“So when you see the abomination of desolation spoken of by the prophet Daniel, standing in the holy place (</a:t>
            </a:r>
            <a:r>
              <a:rPr lang="en-US" sz="1800" b="1" i="0" dirty="0">
                <a:effectLst/>
                <a:latin typeface="Times New Roman" panose="02020603050405020304" pitchFamily="18" charset="0"/>
                <a:cs typeface="Times New Roman" panose="02020603050405020304" pitchFamily="18" charset="0"/>
              </a:rPr>
              <a:t>Placed by the Antichrist in Israel’s rebuilt temple</a:t>
            </a:r>
            <a:r>
              <a:rPr lang="en-US" sz="1800" b="0" i="0" dirty="0">
                <a:effectLst/>
                <a:latin typeface="Times New Roman" panose="02020603050405020304" pitchFamily="18" charset="0"/>
                <a:cs typeface="Times New Roman" panose="02020603050405020304" pitchFamily="18" charset="0"/>
              </a:rPr>
              <a:t>) (let the reader understand), </a:t>
            </a:r>
            <a:r>
              <a:rPr lang="en-US" sz="1800" b="1" i="0" baseline="30000" dirty="0">
                <a:effectLst/>
                <a:latin typeface="Times New Roman" panose="02020603050405020304" pitchFamily="18" charset="0"/>
                <a:cs typeface="Times New Roman" panose="02020603050405020304" pitchFamily="18" charset="0"/>
              </a:rPr>
              <a:t>16 </a:t>
            </a:r>
            <a:r>
              <a:rPr lang="en-US" sz="1800" b="0" i="0" dirty="0">
                <a:effectLst/>
                <a:latin typeface="Times New Roman" panose="02020603050405020304" pitchFamily="18" charset="0"/>
                <a:cs typeface="Times New Roman" panose="02020603050405020304" pitchFamily="18" charset="0"/>
              </a:rPr>
              <a:t>then let those who are in Judea flee to the mountains. </a:t>
            </a: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Let the one who is on the housetop not go down to take what is in his house, </a:t>
            </a: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and let the one who is in the field not turn back to take his cloak.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And alas for women who are pregnant and for those who are nursing infants in those days!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Pray that your flight may not be in winter or on a Sabbath (</a:t>
            </a:r>
            <a:r>
              <a:rPr lang="en-US" sz="1800" b="1" i="0" dirty="0">
                <a:effectLst/>
                <a:latin typeface="Times New Roman" panose="02020603050405020304" pitchFamily="18" charset="0"/>
                <a:cs typeface="Times New Roman" panose="02020603050405020304" pitchFamily="18" charset="0"/>
              </a:rPr>
              <a:t>which has no relevance to the church (Colossians 2:16)</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For then there will be great tribulation (</a:t>
            </a:r>
            <a:r>
              <a:rPr lang="en-US" sz="1800" b="1" i="0" dirty="0">
                <a:effectLst/>
                <a:latin typeface="Times New Roman" panose="02020603050405020304" pitchFamily="18" charset="0"/>
                <a:cs typeface="Times New Roman" panose="02020603050405020304" pitchFamily="18" charset="0"/>
              </a:rPr>
              <a:t>as recorded by John the Revelator in 95 A.D.</a:t>
            </a:r>
            <a:r>
              <a:rPr lang="en-US" sz="1800" b="0" i="0" dirty="0">
                <a:effectLst/>
                <a:latin typeface="Times New Roman" panose="02020603050405020304" pitchFamily="18" charset="0"/>
                <a:cs typeface="Times New Roman" panose="02020603050405020304" pitchFamily="18" charset="0"/>
              </a:rPr>
              <a:t>), such as has not been from the beginning of the world until now, no, and never will be (Matthew 24:15-21).</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tell you the truth, at the renewal of all things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Millennium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when the Son of Man sits on his glorious throne, you who have followed me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also sit on twelve thrones, judging the twelve tribes of Israel (Matthew 19:28).”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church will be judging the twelve tribes of Israel when Jesus is on his throne.  “I will make them come and fall down at your feet and acknowledge that I have loved you (Revelation 3:9).”</a:t>
            </a:r>
          </a:p>
          <a:p>
            <a:pPr marL="0" indent="0">
              <a:buNone/>
            </a:pP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3420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38DF86-C438-4DFE-AF31-05C04EAD1240}"/>
              </a:ext>
            </a:extLst>
          </p:cNvPr>
          <p:cNvSpPr>
            <a:spLocks noGrp="1"/>
          </p:cNvSpPr>
          <p:nvPr>
            <p:ph type="title"/>
          </p:nvPr>
        </p:nvSpPr>
        <p:spPr>
          <a:xfrm>
            <a:off x="838200" y="365125"/>
            <a:ext cx="10515600" cy="1325563"/>
          </a:xfrm>
        </p:spPr>
        <p:txBody>
          <a:bodyPr>
            <a:normAutofit/>
          </a:bodyPr>
          <a:lstStyle/>
          <a:p>
            <a:pPr algn="ctr"/>
            <a:r>
              <a:rPr lang="en-US" sz="4600" dirty="0"/>
              <a:t>Jesus Warning to the People of Israel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67CC49-2EDE-4248-B96E-2F69DC78F940}"/>
              </a:ext>
            </a:extLst>
          </p:cNvPr>
          <p:cNvSpPr>
            <a:spLocks noGrp="1"/>
          </p:cNvSpPr>
          <p:nvPr>
            <p:ph idx="1"/>
          </p:nvPr>
        </p:nvSpPr>
        <p:spPr>
          <a:xfrm>
            <a:off x="838200" y="1929384"/>
            <a:ext cx="10515600" cy="4251960"/>
          </a:xfrm>
        </p:spPr>
        <p:txBody>
          <a:bodyP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“But when you see Jerusalem surrounded by armies (</a:t>
            </a:r>
            <a:r>
              <a:rPr lang="en-US" sz="1800" b="1" i="0" dirty="0">
                <a:effectLst/>
                <a:latin typeface="Times New Roman" panose="02020603050405020304" pitchFamily="18" charset="0"/>
                <a:cs typeface="Times New Roman" panose="02020603050405020304" pitchFamily="18" charset="0"/>
              </a:rPr>
              <a:t>in preparation for Armageddon</a:t>
            </a:r>
            <a:r>
              <a:rPr lang="en-US" sz="1800" b="0" i="0" dirty="0">
                <a:effectLst/>
                <a:latin typeface="Times New Roman" panose="02020603050405020304" pitchFamily="18" charset="0"/>
                <a:cs typeface="Times New Roman" panose="02020603050405020304" pitchFamily="18" charset="0"/>
              </a:rPr>
              <a:t>), then know that its desolation has come near.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Then let those who are in Judea flee to the mountains, and let those who are inside the city depart, and let not those who are out in the country enter it, </a:t>
            </a:r>
            <a:r>
              <a:rPr lang="en-US" sz="1800" b="1" i="0" baseline="30000" dirty="0">
                <a:effectLst/>
                <a:latin typeface="Times New Roman" panose="02020603050405020304" pitchFamily="18" charset="0"/>
                <a:cs typeface="Times New Roman" panose="02020603050405020304" pitchFamily="18" charset="0"/>
              </a:rPr>
              <a:t>22 </a:t>
            </a:r>
            <a:r>
              <a:rPr lang="en-US" sz="1800" b="0" i="0" dirty="0">
                <a:effectLst/>
                <a:latin typeface="Times New Roman" panose="02020603050405020304" pitchFamily="18" charset="0"/>
                <a:cs typeface="Times New Roman" panose="02020603050405020304" pitchFamily="18" charset="0"/>
              </a:rPr>
              <a:t>for these are days of vengeance, to fulfill all that is written. </a:t>
            </a:r>
            <a:r>
              <a:rPr lang="en-US" sz="1800" b="1" i="0" baseline="30000" dirty="0">
                <a:effectLst/>
                <a:latin typeface="Times New Roman" panose="02020603050405020304" pitchFamily="18" charset="0"/>
                <a:cs typeface="Times New Roman" panose="02020603050405020304" pitchFamily="18" charset="0"/>
              </a:rPr>
              <a:t>23 </a:t>
            </a:r>
            <a:r>
              <a:rPr lang="en-US" sz="1800" b="0" i="0" dirty="0">
                <a:effectLst/>
                <a:latin typeface="Times New Roman" panose="02020603050405020304" pitchFamily="18" charset="0"/>
                <a:cs typeface="Times New Roman" panose="02020603050405020304" pitchFamily="18" charset="0"/>
              </a:rPr>
              <a:t>Alas for women who are pregnant and for those who are nursing infants in those days! For there will be great distress upon the earth and wrath against this people. </a:t>
            </a: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They will fall by the edge of the sword and be led captive among all nations, and Jerusalem will be trampled underfoot by the Gentiles, until the times of the Gentiles are fulfilled (Luke 21:20-24).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occurs during the Tribulation of the last days and does not involve the church.  Israel is the target of Armageddon, not the church.</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200" dirty="0"/>
          </a:p>
        </p:txBody>
      </p:sp>
    </p:spTree>
    <p:extLst>
      <p:ext uri="{BB962C8B-B14F-4D97-AF65-F5344CB8AC3E}">
        <p14:creationId xmlns:p14="http://schemas.microsoft.com/office/powerpoint/2010/main" val="1646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2A494-F2D6-4462-9C33-F7501BF10434}"/>
              </a:ext>
            </a:extLst>
          </p:cNvPr>
          <p:cNvSpPr>
            <a:spLocks noGrp="1"/>
          </p:cNvSpPr>
          <p:nvPr>
            <p:ph type="title"/>
          </p:nvPr>
        </p:nvSpPr>
        <p:spPr>
          <a:xfrm>
            <a:off x="838200" y="365125"/>
            <a:ext cx="10515600" cy="1325563"/>
          </a:xfrm>
        </p:spPr>
        <p:txBody>
          <a:bodyPr>
            <a:normAutofit/>
          </a:bodyPr>
          <a:lstStyle/>
          <a:p>
            <a:pPr algn="ctr"/>
            <a:r>
              <a:rPr lang="en-US" sz="5400" dirty="0"/>
              <a:t>Paul Settles the Matter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2C98FA3-CDAF-458D-AB90-9A1EF7AD4E0F}"/>
              </a:ext>
            </a:extLst>
          </p:cNvPr>
          <p:cNvSpPr>
            <a:spLocks noGrp="1"/>
          </p:cNvSpPr>
          <p:nvPr>
            <p:ph idx="1"/>
          </p:nvPr>
        </p:nvSpPr>
        <p:spPr>
          <a:xfrm>
            <a:off x="838200" y="1929384"/>
            <a:ext cx="10515600" cy="4251960"/>
          </a:xfrm>
        </p:spPr>
        <p:txBody>
          <a:bodyPr>
            <a:normAutofit/>
          </a:bodyPr>
          <a:lstStyle/>
          <a:p>
            <a:pPr marL="0" indent="0">
              <a:buNone/>
            </a:pPr>
            <a:r>
              <a:rPr lang="en-US" sz="1800" b="1" i="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I ask, then, has God rejected his people? </a:t>
            </a:r>
            <a:r>
              <a:rPr lang="en-US" sz="1800" b="1" i="0" dirty="0">
                <a:effectLst/>
                <a:latin typeface="Times New Roman" panose="02020603050405020304" pitchFamily="18" charset="0"/>
                <a:cs typeface="Times New Roman" panose="02020603050405020304" pitchFamily="18" charset="0"/>
              </a:rPr>
              <a:t>By no means! </a:t>
            </a:r>
            <a:r>
              <a:rPr lang="en-US" sz="1800" b="0" i="0" dirty="0">
                <a:effectLst/>
                <a:latin typeface="Times New Roman" panose="02020603050405020304" pitchFamily="18" charset="0"/>
                <a:cs typeface="Times New Roman" panose="02020603050405020304" pitchFamily="18" charset="0"/>
              </a:rPr>
              <a:t>For I myself am an Israelite, a descendant of Abraham,</a:t>
            </a:r>
            <a:r>
              <a:rPr lang="en-US" sz="1800" baseline="300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a member of the tribe of Benjamin.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God has not rejected his people (</a:t>
            </a:r>
            <a:r>
              <a:rPr lang="en-US" sz="1800" b="1" i="0" dirty="0">
                <a:effectLst/>
                <a:latin typeface="Times New Roman" panose="02020603050405020304" pitchFamily="18" charset="0"/>
                <a:cs typeface="Times New Roman" panose="02020603050405020304" pitchFamily="18" charset="0"/>
              </a:rPr>
              <a:t>Israel</a:t>
            </a:r>
            <a:r>
              <a:rPr lang="en-US" sz="1800" b="0" i="0" dirty="0">
                <a:effectLst/>
                <a:latin typeface="Times New Roman" panose="02020603050405020304" pitchFamily="18" charset="0"/>
                <a:cs typeface="Times New Roman" panose="02020603050405020304" pitchFamily="18" charset="0"/>
              </a:rPr>
              <a:t>) whom he foreknew. Do you not know what the Scripture says of Elijah, how he appeals to God against Israel?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“Lord, they have killed your prophets, they have demolished your altars, and I alone am left, and they seek my life.”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But what is God's reply to him? “I have kept for myself seven thousand men who have not bowed the knee to Baal.”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So too at the present time </a:t>
            </a:r>
            <a:r>
              <a:rPr lang="en-US" sz="1800" b="1" i="0" dirty="0">
                <a:effectLst/>
                <a:latin typeface="Times New Roman" panose="02020603050405020304" pitchFamily="18" charset="0"/>
                <a:cs typeface="Times New Roman" panose="02020603050405020304" pitchFamily="18" charset="0"/>
              </a:rPr>
              <a:t>there is a remnant</a:t>
            </a:r>
            <a:r>
              <a:rPr lang="en-US" sz="1800" b="0" i="0" dirty="0">
                <a:effectLst/>
                <a:latin typeface="Times New Roman" panose="02020603050405020304" pitchFamily="18" charset="0"/>
                <a:cs typeface="Times New Roman" panose="02020603050405020304" pitchFamily="18" charset="0"/>
              </a:rPr>
              <a:t>, chosen by grace.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But if it is by grace, it is no longer on the basis of works; otherwise grace would no longer be grace (Romans 11: 1-6).</a:t>
            </a:r>
          </a:p>
          <a:p>
            <a:pPr marL="0" indent="0">
              <a:buNone/>
            </a:pP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So I ask, did they (</a:t>
            </a:r>
            <a:r>
              <a:rPr lang="en-US" sz="1800" b="1" i="0" dirty="0">
                <a:effectLst/>
                <a:latin typeface="Times New Roman" panose="02020603050405020304" pitchFamily="18" charset="0"/>
                <a:cs typeface="Times New Roman" panose="02020603050405020304" pitchFamily="18" charset="0"/>
              </a:rPr>
              <a:t>Israel</a:t>
            </a:r>
            <a:r>
              <a:rPr lang="en-US" sz="1800" b="0" i="0" dirty="0">
                <a:effectLst/>
                <a:latin typeface="Times New Roman" panose="02020603050405020304" pitchFamily="18" charset="0"/>
                <a:cs typeface="Times New Roman" panose="02020603050405020304" pitchFamily="18" charset="0"/>
              </a:rPr>
              <a:t>) stumble in order that they might fall? </a:t>
            </a:r>
            <a:r>
              <a:rPr lang="en-US" sz="1800" b="1" i="0" dirty="0">
                <a:effectLst/>
                <a:latin typeface="Times New Roman" panose="02020603050405020304" pitchFamily="18" charset="0"/>
                <a:cs typeface="Times New Roman" panose="02020603050405020304" pitchFamily="18" charset="0"/>
              </a:rPr>
              <a:t>By no means! </a:t>
            </a:r>
            <a:r>
              <a:rPr lang="en-US" sz="1800" b="0" i="0" dirty="0">
                <a:effectLst/>
                <a:latin typeface="Times New Roman" panose="02020603050405020304" pitchFamily="18" charset="0"/>
                <a:cs typeface="Times New Roman" panose="02020603050405020304" pitchFamily="18" charset="0"/>
              </a:rPr>
              <a:t>Rather, through their trespass salvation has come to the Gentiles (</a:t>
            </a:r>
            <a:r>
              <a:rPr lang="en-US" sz="1800" b="1" i="0" dirty="0">
                <a:effectLst/>
                <a:latin typeface="Times New Roman" panose="02020603050405020304" pitchFamily="18" charset="0"/>
                <a:cs typeface="Times New Roman" panose="02020603050405020304" pitchFamily="18" charset="0"/>
              </a:rPr>
              <a:t>through the church</a:t>
            </a:r>
            <a:r>
              <a:rPr lang="en-US" sz="1800" b="0" i="0" dirty="0">
                <a:effectLst/>
                <a:latin typeface="Times New Roman" panose="02020603050405020304" pitchFamily="18" charset="0"/>
                <a:cs typeface="Times New Roman" panose="02020603050405020304" pitchFamily="18" charset="0"/>
              </a:rPr>
              <a:t>), so as to make Israel jealous. </a:t>
            </a: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Now if their trespass means riches for the world, and if their failure means riches for the Gentiles, how much more will their (</a:t>
            </a:r>
            <a:r>
              <a:rPr lang="en-US" sz="1800" b="1" i="0" dirty="0">
                <a:effectLst/>
                <a:latin typeface="Times New Roman" panose="02020603050405020304" pitchFamily="18" charset="0"/>
                <a:cs typeface="Times New Roman" panose="02020603050405020304" pitchFamily="18" charset="0"/>
              </a:rPr>
              <a:t>Israel’s</a:t>
            </a:r>
            <a:r>
              <a:rPr lang="en-US" sz="1800" b="0" i="0" dirty="0">
                <a:effectLst/>
                <a:latin typeface="Times New Roman" panose="02020603050405020304" pitchFamily="18" charset="0"/>
                <a:cs typeface="Times New Roman" panose="02020603050405020304" pitchFamily="18" charset="0"/>
              </a:rPr>
              <a:t>) full inclusion mean (Romans 11: 11-12)!</a:t>
            </a:r>
          </a:p>
        </p:txBody>
      </p:sp>
    </p:spTree>
    <p:extLst>
      <p:ext uri="{BB962C8B-B14F-4D97-AF65-F5344CB8AC3E}">
        <p14:creationId xmlns:p14="http://schemas.microsoft.com/office/powerpoint/2010/main" val="2661271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E3C46E-29BC-49F7-AAC4-202F192E0D8C}"/>
              </a:ext>
            </a:extLst>
          </p:cNvPr>
          <p:cNvSpPr>
            <a:spLocks noGrp="1"/>
          </p:cNvSpPr>
          <p:nvPr>
            <p:ph type="title"/>
          </p:nvPr>
        </p:nvSpPr>
        <p:spPr>
          <a:xfrm>
            <a:off x="838200" y="365125"/>
            <a:ext cx="10515600" cy="1325563"/>
          </a:xfrm>
        </p:spPr>
        <p:txBody>
          <a:bodyPr>
            <a:normAutofit/>
          </a:bodyPr>
          <a:lstStyle/>
          <a:p>
            <a:r>
              <a:rPr lang="en-US" sz="5400"/>
              <a:t>Paul Settles the Matter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18B3E0-6D06-48E2-B427-83AF41D21FAB}"/>
              </a:ext>
            </a:extLst>
          </p:cNvPr>
          <p:cNvSpPr>
            <a:spLocks noGrp="1"/>
          </p:cNvSpPr>
          <p:nvPr>
            <p:ph idx="1"/>
          </p:nvPr>
        </p:nvSpPr>
        <p:spPr>
          <a:xfrm>
            <a:off x="838200" y="1929384"/>
            <a:ext cx="10515600" cy="4251960"/>
          </a:xfrm>
        </p:spPr>
        <p:txBody>
          <a:bodyP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But if some of the branches were broken off (</a:t>
            </a:r>
            <a:r>
              <a:rPr lang="en-US" sz="1800" b="1" i="0" dirty="0">
                <a:effectLst/>
                <a:latin typeface="Times New Roman" panose="02020603050405020304" pitchFamily="18" charset="0"/>
                <a:cs typeface="Times New Roman" panose="02020603050405020304" pitchFamily="18" charset="0"/>
              </a:rPr>
              <a:t>Israel/the Jews</a:t>
            </a:r>
            <a:r>
              <a:rPr lang="en-US" sz="1800" b="0" i="0" dirty="0">
                <a:effectLst/>
                <a:latin typeface="Times New Roman" panose="02020603050405020304" pitchFamily="18" charset="0"/>
                <a:cs typeface="Times New Roman" panose="02020603050405020304" pitchFamily="18" charset="0"/>
              </a:rPr>
              <a:t>), and you (</a:t>
            </a:r>
            <a:r>
              <a:rPr lang="en-US" sz="1800" b="1" i="0" dirty="0">
                <a:effectLst/>
                <a:latin typeface="Times New Roman" panose="02020603050405020304" pitchFamily="18" charset="0"/>
                <a:cs typeface="Times New Roman" panose="02020603050405020304" pitchFamily="18" charset="0"/>
              </a:rPr>
              <a:t>the church</a:t>
            </a:r>
            <a:r>
              <a:rPr lang="en-US" sz="1800" b="0" i="0" dirty="0">
                <a:effectLst/>
                <a:latin typeface="Times New Roman" panose="02020603050405020304" pitchFamily="18" charset="0"/>
                <a:cs typeface="Times New Roman" panose="02020603050405020304" pitchFamily="18" charset="0"/>
              </a:rPr>
              <a:t>), although a wild olive shoot (</a:t>
            </a:r>
            <a:r>
              <a:rPr lang="en-US" sz="1800" b="1" i="0" dirty="0">
                <a:effectLst/>
                <a:latin typeface="Times New Roman" panose="02020603050405020304" pitchFamily="18" charset="0"/>
                <a:cs typeface="Times New Roman" panose="02020603050405020304" pitchFamily="18" charset="0"/>
              </a:rPr>
              <a:t>gentiles</a:t>
            </a:r>
            <a:r>
              <a:rPr lang="en-US" sz="1800" b="0" i="0" dirty="0">
                <a:effectLst/>
                <a:latin typeface="Times New Roman" panose="02020603050405020304" pitchFamily="18" charset="0"/>
                <a:cs typeface="Times New Roman" panose="02020603050405020304" pitchFamily="18" charset="0"/>
              </a:rPr>
              <a:t>), were grafted in among the others and now share in the nourishing root of the olive tree (</a:t>
            </a:r>
            <a:r>
              <a:rPr lang="en-US" sz="1800" b="1" i="0" dirty="0">
                <a:effectLst/>
                <a:latin typeface="Times New Roman" panose="02020603050405020304" pitchFamily="18" charset="0"/>
                <a:cs typeface="Times New Roman" panose="02020603050405020304" pitchFamily="18" charset="0"/>
              </a:rPr>
              <a:t>Christ</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do not be arrogant toward the branches (</a:t>
            </a:r>
            <a:r>
              <a:rPr lang="en-US" sz="1800" b="1" i="0" dirty="0">
                <a:effectLst/>
                <a:latin typeface="Times New Roman" panose="02020603050405020304" pitchFamily="18" charset="0"/>
                <a:cs typeface="Times New Roman" panose="02020603050405020304" pitchFamily="18" charset="0"/>
              </a:rPr>
              <a:t>the people of Israel/the Jews</a:t>
            </a:r>
            <a:r>
              <a:rPr lang="en-US" sz="1800" b="0" i="0" dirty="0">
                <a:effectLst/>
                <a:latin typeface="Times New Roman" panose="02020603050405020304" pitchFamily="18" charset="0"/>
                <a:cs typeface="Times New Roman" panose="02020603050405020304" pitchFamily="18" charset="0"/>
              </a:rPr>
              <a:t>). If you are, remember it is not you (</a:t>
            </a:r>
            <a:r>
              <a:rPr lang="en-US" sz="1800" b="1" i="0" dirty="0">
                <a:effectLst/>
                <a:latin typeface="Times New Roman" panose="02020603050405020304" pitchFamily="18" charset="0"/>
                <a:cs typeface="Times New Roman" panose="02020603050405020304" pitchFamily="18" charset="0"/>
              </a:rPr>
              <a:t>the church</a:t>
            </a:r>
            <a:r>
              <a:rPr lang="en-US" sz="1800" b="0" i="0" dirty="0">
                <a:effectLst/>
                <a:latin typeface="Times New Roman" panose="02020603050405020304" pitchFamily="18" charset="0"/>
                <a:cs typeface="Times New Roman" panose="02020603050405020304" pitchFamily="18" charset="0"/>
              </a:rPr>
              <a:t>) who support the root, but the root (</a:t>
            </a:r>
            <a:r>
              <a:rPr lang="en-US" sz="1800" b="1" i="0" dirty="0">
                <a:effectLst/>
                <a:latin typeface="Times New Roman" panose="02020603050405020304" pitchFamily="18" charset="0"/>
                <a:cs typeface="Times New Roman" panose="02020603050405020304" pitchFamily="18" charset="0"/>
              </a:rPr>
              <a:t>Christ</a:t>
            </a:r>
            <a:r>
              <a:rPr lang="en-US" sz="1800" b="0" i="0" dirty="0">
                <a:effectLst/>
                <a:latin typeface="Times New Roman" panose="02020603050405020304" pitchFamily="18" charset="0"/>
                <a:cs typeface="Times New Roman" panose="02020603050405020304" pitchFamily="18" charset="0"/>
              </a:rPr>
              <a:t>) that supports you.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Then you will say, “Branches (</a:t>
            </a:r>
            <a:r>
              <a:rPr lang="en-US" sz="1800" b="1" i="0" dirty="0">
                <a:effectLst/>
                <a:latin typeface="Times New Roman" panose="02020603050405020304" pitchFamily="18" charset="0"/>
                <a:cs typeface="Times New Roman" panose="02020603050405020304" pitchFamily="18" charset="0"/>
              </a:rPr>
              <a:t>Israel</a:t>
            </a:r>
            <a:r>
              <a:rPr lang="en-US" sz="1800" b="0" i="0" dirty="0">
                <a:effectLst/>
                <a:latin typeface="Times New Roman" panose="02020603050405020304" pitchFamily="18" charset="0"/>
                <a:cs typeface="Times New Roman" panose="02020603050405020304" pitchFamily="18" charset="0"/>
              </a:rPr>
              <a:t>) were broken off so that I (</a:t>
            </a:r>
            <a:r>
              <a:rPr lang="en-US" sz="1800" b="1" i="0" dirty="0">
                <a:effectLst/>
                <a:latin typeface="Times New Roman" panose="02020603050405020304" pitchFamily="18" charset="0"/>
                <a:cs typeface="Times New Roman" panose="02020603050405020304" pitchFamily="18" charset="0"/>
              </a:rPr>
              <a:t>The </a:t>
            </a:r>
            <a:r>
              <a:rPr lang="en-US" sz="1800" b="1" dirty="0">
                <a:latin typeface="Times New Roman" panose="02020603050405020304" pitchFamily="18" charset="0"/>
                <a:cs typeface="Times New Roman" panose="02020603050405020304" pitchFamily="18" charset="0"/>
              </a:rPr>
              <a:t>Church/Gentiles</a:t>
            </a:r>
            <a:r>
              <a:rPr lang="en-US" sz="1800" dirty="0">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might be grafted in.”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That is true. They were broken off because of their unbelief, but you stand fast through faith. So do not become proud, but fear.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For if God did not spare the natural branches (</a:t>
            </a:r>
            <a:r>
              <a:rPr lang="en-US" sz="1800" b="1" i="0" dirty="0">
                <a:effectLst/>
                <a:latin typeface="Times New Roman" panose="02020603050405020304" pitchFamily="18" charset="0"/>
                <a:cs typeface="Times New Roman" panose="02020603050405020304" pitchFamily="18" charset="0"/>
              </a:rPr>
              <a:t>Israel/the Jews</a:t>
            </a:r>
            <a:r>
              <a:rPr lang="en-US" sz="1800" b="0" i="0" dirty="0">
                <a:effectLst/>
                <a:latin typeface="Times New Roman" panose="02020603050405020304" pitchFamily="18" charset="0"/>
                <a:cs typeface="Times New Roman" panose="02020603050405020304" pitchFamily="18" charset="0"/>
              </a:rPr>
              <a:t>), neither will he spare you (</a:t>
            </a:r>
            <a:r>
              <a:rPr lang="en-US" sz="1800" b="1" i="0" dirty="0">
                <a:effectLst/>
                <a:latin typeface="Times New Roman" panose="02020603050405020304" pitchFamily="18" charset="0"/>
                <a:cs typeface="Times New Roman" panose="02020603050405020304" pitchFamily="18" charset="0"/>
              </a:rPr>
              <a:t>the Gentiles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22 </a:t>
            </a:r>
            <a:r>
              <a:rPr lang="en-US" sz="1800" b="0" i="0" dirty="0">
                <a:effectLst/>
                <a:latin typeface="Times New Roman" panose="02020603050405020304" pitchFamily="18" charset="0"/>
                <a:cs typeface="Times New Roman" panose="02020603050405020304" pitchFamily="18" charset="0"/>
              </a:rPr>
              <a:t>Note then the kindness and the severity of God: severity toward those who have fallen (</a:t>
            </a:r>
            <a:r>
              <a:rPr lang="en-US" sz="1800" b="1" i="0" dirty="0">
                <a:effectLst/>
                <a:latin typeface="Times New Roman" panose="02020603050405020304" pitchFamily="18" charset="0"/>
                <a:cs typeface="Times New Roman" panose="02020603050405020304" pitchFamily="18" charset="0"/>
              </a:rPr>
              <a:t>Israel</a:t>
            </a:r>
            <a:r>
              <a:rPr lang="en-US" sz="1800" b="0" i="0" dirty="0">
                <a:effectLst/>
                <a:latin typeface="Times New Roman" panose="02020603050405020304" pitchFamily="18" charset="0"/>
                <a:cs typeface="Times New Roman" panose="02020603050405020304" pitchFamily="18" charset="0"/>
              </a:rPr>
              <a:t>), but God's kindness to you (</a:t>
            </a:r>
            <a:r>
              <a:rPr lang="en-US" sz="1800" b="1" i="0" dirty="0">
                <a:effectLst/>
                <a:latin typeface="Times New Roman" panose="02020603050405020304" pitchFamily="18" charset="0"/>
                <a:cs typeface="Times New Roman" panose="02020603050405020304" pitchFamily="18" charset="0"/>
              </a:rPr>
              <a:t>the Church)</a:t>
            </a:r>
            <a:r>
              <a:rPr lang="en-US" sz="1800" b="0" i="0" dirty="0">
                <a:effectLst/>
                <a:latin typeface="Times New Roman" panose="02020603050405020304" pitchFamily="18" charset="0"/>
                <a:cs typeface="Times New Roman" panose="02020603050405020304" pitchFamily="18" charset="0"/>
              </a:rPr>
              <a:t>, provided you continue in his kindness (</a:t>
            </a:r>
            <a:r>
              <a:rPr lang="en-US" sz="1800" b="1" i="0" dirty="0">
                <a:effectLst/>
                <a:latin typeface="Times New Roman" panose="02020603050405020304" pitchFamily="18" charset="0"/>
                <a:cs typeface="Times New Roman" panose="02020603050405020304" pitchFamily="18" charset="0"/>
              </a:rPr>
              <a:t>Remain in the faith</a:t>
            </a:r>
            <a:r>
              <a:rPr lang="en-US" sz="1800" b="0" i="0" dirty="0">
                <a:effectLst/>
                <a:latin typeface="Times New Roman" panose="02020603050405020304" pitchFamily="18" charset="0"/>
                <a:cs typeface="Times New Roman" panose="02020603050405020304" pitchFamily="18" charset="0"/>
              </a:rPr>
              <a:t>). Otherwise you too will be cut off. </a:t>
            </a:r>
            <a:r>
              <a:rPr lang="en-US" sz="1800" b="1" i="0" baseline="30000" dirty="0">
                <a:effectLst/>
                <a:latin typeface="Times New Roman" panose="02020603050405020304" pitchFamily="18" charset="0"/>
                <a:cs typeface="Times New Roman" panose="02020603050405020304" pitchFamily="18" charset="0"/>
              </a:rPr>
              <a:t>23 </a:t>
            </a:r>
            <a:r>
              <a:rPr lang="en-US" sz="1800" b="0" i="0" dirty="0">
                <a:effectLst/>
                <a:latin typeface="Times New Roman" panose="02020603050405020304" pitchFamily="18" charset="0"/>
                <a:cs typeface="Times New Roman" panose="02020603050405020304" pitchFamily="18" charset="0"/>
              </a:rPr>
              <a:t>And even they (</a:t>
            </a:r>
            <a:r>
              <a:rPr lang="en-US" sz="1800" b="1" i="0" dirty="0">
                <a:effectLst/>
                <a:latin typeface="Times New Roman" panose="02020603050405020304" pitchFamily="18" charset="0"/>
                <a:cs typeface="Times New Roman" panose="02020603050405020304" pitchFamily="18" charset="0"/>
              </a:rPr>
              <a:t>Israel/the Jews</a:t>
            </a:r>
            <a:r>
              <a:rPr lang="en-US" sz="1800" b="0" i="0" dirty="0">
                <a:effectLst/>
                <a:latin typeface="Times New Roman" panose="02020603050405020304" pitchFamily="18" charset="0"/>
                <a:cs typeface="Times New Roman" panose="02020603050405020304" pitchFamily="18" charset="0"/>
              </a:rPr>
              <a:t>), if they do not continue in their unbelief, will be grafted in, for God has the power to graft them in again (</a:t>
            </a:r>
            <a:r>
              <a:rPr lang="en-US" sz="1800" b="1" i="0" dirty="0">
                <a:effectLst/>
                <a:latin typeface="Times New Roman" panose="02020603050405020304" pitchFamily="18" charset="0"/>
                <a:cs typeface="Times New Roman" panose="02020603050405020304" pitchFamily="18" charset="0"/>
              </a:rPr>
              <a:t>God can restore them</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For if you were cut from what is by nature a wild olive tree, and grafted, contrary to nature, into a cultivated olive tree, how much more will these, the natural branches (</a:t>
            </a:r>
            <a:r>
              <a:rPr lang="en-US" sz="1800" b="1" i="0" dirty="0">
                <a:effectLst/>
                <a:latin typeface="Times New Roman" panose="02020603050405020304" pitchFamily="18" charset="0"/>
                <a:cs typeface="Times New Roman" panose="02020603050405020304" pitchFamily="18" charset="0"/>
              </a:rPr>
              <a:t>Israel/the Jews</a:t>
            </a:r>
            <a:r>
              <a:rPr lang="en-US" sz="1800" b="0" i="0" dirty="0">
                <a:effectLst/>
                <a:latin typeface="Times New Roman" panose="02020603050405020304" pitchFamily="18" charset="0"/>
                <a:cs typeface="Times New Roman" panose="02020603050405020304" pitchFamily="18" charset="0"/>
              </a:rPr>
              <a:t>), be grafted back into their own olive tree (</a:t>
            </a:r>
            <a:r>
              <a:rPr lang="en-US" sz="1800" b="1" i="0" dirty="0">
                <a:effectLst/>
                <a:latin typeface="Times New Roman" panose="02020603050405020304" pitchFamily="18" charset="0"/>
                <a:cs typeface="Times New Roman" panose="02020603050405020304" pitchFamily="18" charset="0"/>
              </a:rPr>
              <a:t>separate from the church</a:t>
            </a:r>
            <a:r>
              <a:rPr lang="en-US" sz="1800" b="0" i="0" dirty="0">
                <a:effectLst/>
                <a:latin typeface="Times New Roman" panose="02020603050405020304" pitchFamily="18" charset="0"/>
                <a:cs typeface="Times New Roman" panose="02020603050405020304" pitchFamily="18" charset="0"/>
              </a:rPr>
              <a:t>)(Romans 11: 17-24).</a:t>
            </a:r>
            <a:endParaRPr lang="en-US" sz="1800" dirty="0">
              <a:latin typeface="Times New Roman" panose="02020603050405020304" pitchFamily="18"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1783196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7EEE4B-C8F1-4AF6-AAA9-8D908B558E95}"/>
              </a:ext>
            </a:extLst>
          </p:cNvPr>
          <p:cNvSpPr>
            <a:spLocks noGrp="1"/>
          </p:cNvSpPr>
          <p:nvPr>
            <p:ph type="title"/>
          </p:nvPr>
        </p:nvSpPr>
        <p:spPr>
          <a:xfrm>
            <a:off x="838200" y="365125"/>
            <a:ext cx="10515600" cy="1325563"/>
          </a:xfrm>
        </p:spPr>
        <p:txBody>
          <a:bodyPr>
            <a:normAutofit/>
          </a:bodyPr>
          <a:lstStyle/>
          <a:p>
            <a:pPr algn="ctr"/>
            <a:r>
              <a:rPr lang="en-US" sz="5400" dirty="0"/>
              <a:t>Paul’s Final Analysis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D3E3C6C-BCAB-4A1F-8A5D-BEECB2E2CF64}"/>
              </a:ext>
            </a:extLst>
          </p:cNvPr>
          <p:cNvSpPr>
            <a:spLocks noGrp="1"/>
          </p:cNvSpPr>
          <p:nvPr>
            <p:ph idx="1"/>
          </p:nvPr>
        </p:nvSpPr>
        <p:spPr>
          <a:xfrm>
            <a:off x="838200" y="1929384"/>
            <a:ext cx="10515600" cy="4251960"/>
          </a:xfrm>
        </p:spPr>
        <p:txBody>
          <a:bodyP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25 </a:t>
            </a:r>
            <a:r>
              <a:rPr lang="en-US" sz="1800" b="0" i="0" dirty="0">
                <a:effectLst/>
                <a:latin typeface="Times New Roman" panose="02020603050405020304" pitchFamily="18" charset="0"/>
                <a:cs typeface="Times New Roman" panose="02020603050405020304" pitchFamily="18" charset="0"/>
              </a:rPr>
              <a:t>Lest you be wise in your own sight, I do not want you to be unaware of this mystery, brothers: a partial hardening has come upon Israel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until the fullness of the Gentiles (</a:t>
            </a:r>
            <a:r>
              <a:rPr lang="en-US" sz="1800" b="1" i="0" dirty="0">
                <a:effectLst/>
                <a:latin typeface="Times New Roman" panose="02020603050405020304" pitchFamily="18" charset="0"/>
                <a:cs typeface="Times New Roman" panose="02020603050405020304" pitchFamily="18" charset="0"/>
              </a:rPr>
              <a:t>the church</a:t>
            </a:r>
            <a:r>
              <a:rPr lang="en-US" sz="1800" b="0" i="0" dirty="0">
                <a:effectLst/>
                <a:latin typeface="Times New Roman" panose="02020603050405020304" pitchFamily="18" charset="0"/>
                <a:cs typeface="Times New Roman" panose="02020603050405020304" pitchFamily="18" charset="0"/>
              </a:rPr>
              <a:t>) has come in. </a:t>
            </a:r>
            <a:r>
              <a:rPr lang="en-US" sz="1800" b="1" i="0" baseline="30000" dirty="0">
                <a:effectLst/>
                <a:latin typeface="Times New Roman" panose="02020603050405020304" pitchFamily="18" charset="0"/>
                <a:cs typeface="Times New Roman" panose="02020603050405020304" pitchFamily="18" charset="0"/>
              </a:rPr>
              <a:t>26 </a:t>
            </a:r>
            <a:r>
              <a:rPr lang="en-US" sz="1800" b="0" i="0" dirty="0">
                <a:effectLst/>
                <a:latin typeface="Times New Roman" panose="02020603050405020304" pitchFamily="18" charset="0"/>
                <a:cs typeface="Times New Roman" panose="02020603050405020304" pitchFamily="18" charset="0"/>
              </a:rPr>
              <a:t>And in this way all Israel (</a:t>
            </a:r>
            <a:r>
              <a:rPr lang="en-US" sz="1800" b="1" i="0" dirty="0">
                <a:effectLst/>
                <a:latin typeface="Times New Roman" panose="02020603050405020304" pitchFamily="18" charset="0"/>
                <a:cs typeface="Times New Roman" panose="02020603050405020304" pitchFamily="18" charset="0"/>
              </a:rPr>
              <a:t>the remnant of Israel and the whole church</a:t>
            </a:r>
            <a:r>
              <a:rPr lang="en-US" sz="1800" b="0" i="0" dirty="0">
                <a:effectLst/>
                <a:latin typeface="Times New Roman" panose="02020603050405020304" pitchFamily="18" charset="0"/>
                <a:cs typeface="Times New Roman" panose="02020603050405020304" pitchFamily="18" charset="0"/>
              </a:rPr>
              <a:t>) will be saved, as it is written,</a:t>
            </a:r>
          </a:p>
          <a:p>
            <a:pPr marL="0" indent="0">
              <a:buNone/>
            </a:pPr>
            <a:r>
              <a:rPr lang="en-US" sz="1800" b="0" i="0" dirty="0">
                <a:effectLst/>
                <a:latin typeface="Times New Roman" panose="02020603050405020304" pitchFamily="18" charset="0"/>
                <a:cs typeface="Times New Roman" panose="02020603050405020304" pitchFamily="18" charset="0"/>
              </a:rPr>
              <a:t>“The Deliverer will come from Zion,</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he will banish ungodliness from Jacob (</a:t>
            </a:r>
            <a:r>
              <a:rPr lang="en-US" sz="1800" b="1" i="0" dirty="0">
                <a:effectLst/>
                <a:latin typeface="Times New Roman" panose="02020603050405020304" pitchFamily="18" charset="0"/>
                <a:cs typeface="Times New Roman" panose="02020603050405020304" pitchFamily="18" charset="0"/>
              </a:rPr>
              <a:t>Israel</a:t>
            </a:r>
            <a:r>
              <a:rPr lang="en-US" sz="1800" b="0" i="0" dirty="0">
                <a:effectLst/>
                <a:latin typeface="Times New Roman" panose="02020603050405020304" pitchFamily="18" charset="0"/>
                <a:cs typeface="Times New Roman" panose="02020603050405020304" pitchFamily="18" charset="0"/>
              </a:rPr>
              <a:t>)”;</a:t>
            </a:r>
            <a:br>
              <a:rPr lang="en-US" sz="1800" b="0" i="0" dirty="0">
                <a:effectLst/>
                <a:latin typeface="Times New Roman" panose="02020603050405020304" pitchFamily="18" charset="0"/>
                <a:cs typeface="Times New Roman" panose="02020603050405020304" pitchFamily="18" charset="0"/>
              </a:rPr>
            </a:br>
            <a:r>
              <a:rPr lang="en-US" sz="1800" b="1" i="0" baseline="30000" dirty="0">
                <a:effectLst/>
                <a:latin typeface="Times New Roman" panose="02020603050405020304" pitchFamily="18" charset="0"/>
                <a:cs typeface="Times New Roman" panose="02020603050405020304" pitchFamily="18" charset="0"/>
              </a:rPr>
              <a:t>27 </a:t>
            </a:r>
            <a:r>
              <a:rPr lang="en-US" sz="1800" b="0" i="0" dirty="0">
                <a:effectLst/>
                <a:latin typeface="Times New Roman" panose="02020603050405020304" pitchFamily="18" charset="0"/>
                <a:cs typeface="Times New Roman" panose="02020603050405020304" pitchFamily="18" charset="0"/>
              </a:rPr>
              <a:t>“and this will be my covenant with them</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when I take away their sins.”</a:t>
            </a:r>
          </a:p>
          <a:p>
            <a:pPr marL="0" indent="0">
              <a:buNone/>
            </a:pPr>
            <a:r>
              <a:rPr lang="en-US" sz="1800" b="1" i="0" baseline="30000" dirty="0">
                <a:effectLst/>
                <a:latin typeface="Times New Roman" panose="02020603050405020304" pitchFamily="18" charset="0"/>
                <a:cs typeface="Times New Roman" panose="02020603050405020304" pitchFamily="18" charset="0"/>
              </a:rPr>
              <a:t>28 </a:t>
            </a:r>
            <a:r>
              <a:rPr lang="en-US" sz="1800" b="0" i="0" dirty="0">
                <a:effectLst/>
                <a:latin typeface="Times New Roman" panose="02020603050405020304" pitchFamily="18" charset="0"/>
                <a:cs typeface="Times New Roman" panose="02020603050405020304" pitchFamily="18" charset="0"/>
              </a:rPr>
              <a:t>As regards the gospel, they (</a:t>
            </a:r>
            <a:r>
              <a:rPr lang="en-US" sz="1800" b="1" i="0" dirty="0">
                <a:effectLst/>
                <a:latin typeface="Times New Roman" panose="02020603050405020304" pitchFamily="18" charset="0"/>
                <a:cs typeface="Times New Roman" panose="02020603050405020304" pitchFamily="18" charset="0"/>
              </a:rPr>
              <a:t>Israel/Jews</a:t>
            </a:r>
            <a:r>
              <a:rPr lang="en-US" sz="1800" b="0" i="0" dirty="0">
                <a:effectLst/>
                <a:latin typeface="Times New Roman" panose="02020603050405020304" pitchFamily="18" charset="0"/>
                <a:cs typeface="Times New Roman" panose="02020603050405020304" pitchFamily="18" charset="0"/>
              </a:rPr>
              <a:t>) are enemies for your (</a:t>
            </a:r>
            <a:r>
              <a:rPr lang="en-US" sz="1800" b="1" i="0" dirty="0">
                <a:effectLst/>
                <a:latin typeface="Times New Roman" panose="02020603050405020304" pitchFamily="18" charset="0"/>
                <a:cs typeface="Times New Roman" panose="02020603050405020304" pitchFamily="18" charset="0"/>
              </a:rPr>
              <a:t>the church’s</a:t>
            </a:r>
            <a:r>
              <a:rPr lang="en-US" sz="1800" b="0" i="0" dirty="0">
                <a:effectLst/>
                <a:latin typeface="Times New Roman" panose="02020603050405020304" pitchFamily="18" charset="0"/>
                <a:cs typeface="Times New Roman" panose="02020603050405020304" pitchFamily="18" charset="0"/>
              </a:rPr>
              <a:t>) sake. But as regards election, they (</a:t>
            </a:r>
            <a:r>
              <a:rPr lang="en-US" sz="1800" b="1" i="0" dirty="0">
                <a:effectLst/>
                <a:latin typeface="Times New Roman" panose="02020603050405020304" pitchFamily="18" charset="0"/>
                <a:cs typeface="Times New Roman" panose="02020603050405020304" pitchFamily="18" charset="0"/>
              </a:rPr>
              <a:t>Israel/Jews</a:t>
            </a:r>
            <a:r>
              <a:rPr lang="en-US" sz="1800" b="0" i="0" dirty="0">
                <a:effectLst/>
                <a:latin typeface="Times New Roman" panose="02020603050405020304" pitchFamily="18" charset="0"/>
                <a:cs typeface="Times New Roman" panose="02020603050405020304" pitchFamily="18" charset="0"/>
              </a:rPr>
              <a:t>) are beloved for the sake of their forefathers (</a:t>
            </a:r>
            <a:r>
              <a:rPr lang="en-US" sz="1800" b="1" i="0" dirty="0">
                <a:effectLst/>
                <a:latin typeface="Times New Roman" panose="02020603050405020304" pitchFamily="18" charset="0"/>
                <a:cs typeface="Times New Roman" panose="02020603050405020304" pitchFamily="18" charset="0"/>
              </a:rPr>
              <a:t>Abraham, Isaac and Jacob</a:t>
            </a:r>
            <a:r>
              <a:rPr lang="en-US" sz="1800" b="0" i="0" dirty="0">
                <a:effectLst/>
                <a:latin typeface="Times New Roman" panose="02020603050405020304" pitchFamily="18" charset="0"/>
                <a:cs typeface="Times New Roman" panose="02020603050405020304" pitchFamily="18" charset="0"/>
              </a:rPr>
              <a:t>)(Romans 11: 25-28).</a:t>
            </a:r>
          </a:p>
          <a:p>
            <a:pPr marL="0" indent="0">
              <a:buNone/>
            </a:pPr>
            <a:endParaRPr lang="en-US" sz="2200" dirty="0"/>
          </a:p>
        </p:txBody>
      </p:sp>
    </p:spTree>
    <p:extLst>
      <p:ext uri="{BB962C8B-B14F-4D97-AF65-F5344CB8AC3E}">
        <p14:creationId xmlns:p14="http://schemas.microsoft.com/office/powerpoint/2010/main" val="2742077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5619B6-FD7C-4DA6-8190-3BBD924016DD}"/>
              </a:ext>
            </a:extLst>
          </p:cNvPr>
          <p:cNvSpPr>
            <a:spLocks noGrp="1"/>
          </p:cNvSpPr>
          <p:nvPr>
            <p:ph type="title"/>
          </p:nvPr>
        </p:nvSpPr>
        <p:spPr>
          <a:xfrm>
            <a:off x="838200" y="365125"/>
            <a:ext cx="10515600" cy="1325563"/>
          </a:xfrm>
        </p:spPr>
        <p:txBody>
          <a:bodyPr>
            <a:normAutofit/>
          </a:bodyPr>
          <a:lstStyle/>
          <a:p>
            <a:r>
              <a:rPr lang="en-US" sz="5400"/>
              <a:t>Summary</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BB2B512-AF77-4911-B683-7B6698BA8E29}"/>
              </a:ext>
            </a:extLst>
          </p:cNvPr>
          <p:cNvSpPr>
            <a:spLocks noGrp="1"/>
          </p:cNvSpPr>
          <p:nvPr>
            <p:ph idx="1"/>
          </p:nvPr>
        </p:nvSpPr>
        <p:spPr>
          <a:xfrm>
            <a:off x="838200" y="1929384"/>
            <a:ext cx="10515600" cy="4251960"/>
          </a:xfrm>
        </p:spPr>
        <p:txBody>
          <a:bodyPr>
            <a:normAutofit lnSpcReduction="10000"/>
          </a:bodyPr>
          <a:lstStyle/>
          <a:p>
            <a:pPr marL="0" indent="0">
              <a:buNone/>
            </a:pPr>
            <a:r>
              <a:rPr lang="en-US" sz="1800" dirty="0">
                <a:latin typeface="Times New Roman" panose="02020603050405020304" pitchFamily="18" charset="0"/>
                <a:cs typeface="Times New Roman" panose="02020603050405020304" pitchFamily="18" charset="0"/>
              </a:rPr>
              <a:t>The following are the clear distinctions between Israel and the church:</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The church does not have a land covenant, but Israel does.</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The church will not rebel against God but the nation of Israel remains in rebellion to this day.</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The curses of God throughout the generations are a sign and wonder to the Jews and Israel but not to the church.</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It is at the Battle of Armageddon where the fortunes of Judah and Jerusalem are restored (Revelation 16:16), this battle has no relevance to the church.</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The nations of the earth come against Jerusalem during the Battle of Armageddon, not the church.</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The nation of Israel will mourn for the one they have pierced at the end of the tribulation, not the church.</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The Church will judge the 12 tribes of Israel when Jesus sits on the throne during the Millennium.</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According to Paul, God has not rejected his people Israel.</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According to Paul, a remnant of Jews has been chosen by Grace for salvation.</a:t>
            </a:r>
          </a:p>
          <a:p>
            <a:pPr marL="342900" indent="-342900">
              <a:buFont typeface="+mj-lt"/>
              <a:buAutoNum type="arabicPeriod"/>
            </a:pPr>
            <a:r>
              <a:rPr lang="en-US" sz="1800" dirty="0">
                <a:latin typeface="Times New Roman" panose="02020603050405020304" pitchFamily="18" charset="0"/>
                <a:cs typeface="Times New Roman" panose="02020603050405020304" pitchFamily="18" charset="0"/>
              </a:rPr>
              <a:t>According to Paul, the Jews are beloved of God for the sake of their biological forefathers.</a:t>
            </a: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0567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1AC1F9-1F5E-41BA-9E86-B179F6890950}"/>
              </a:ext>
            </a:extLst>
          </p:cNvPr>
          <p:cNvSpPr>
            <a:spLocks noGrp="1"/>
          </p:cNvSpPr>
          <p:nvPr>
            <p:ph type="title"/>
          </p:nvPr>
        </p:nvSpPr>
        <p:spPr>
          <a:xfrm>
            <a:off x="838200" y="365125"/>
            <a:ext cx="10515600" cy="1325563"/>
          </a:xfrm>
        </p:spPr>
        <p:txBody>
          <a:bodyPr>
            <a:normAutofit/>
          </a:bodyPr>
          <a:lstStyle/>
          <a:p>
            <a:pPr algn="ctr"/>
            <a:r>
              <a:rPr lang="en-US" sz="5400" dirty="0"/>
              <a:t>Theological Conclusions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74D9F5B-6E21-4388-AB37-10E977E839EB}"/>
              </a:ext>
            </a:extLst>
          </p:cNvPr>
          <p:cNvSpPr>
            <a:spLocks noGrp="1"/>
          </p:cNvSpPr>
          <p:nvPr>
            <p:ph idx="1"/>
          </p:nvPr>
        </p:nvSpPr>
        <p:spPr>
          <a:xfrm>
            <a:off x="838200" y="1929384"/>
            <a:ext cx="10515600" cy="4251960"/>
          </a:xfrm>
        </p:spPr>
        <p:txBody>
          <a:bodyPr>
            <a:normAutofit/>
          </a:bodyPr>
          <a:lstStyle/>
          <a:p>
            <a:pPr marL="514350" indent="-514350">
              <a:buAutoNum type="arabicPeriod"/>
            </a:pPr>
            <a:r>
              <a:rPr lang="en-US" sz="1800" dirty="0">
                <a:latin typeface="Times New Roman" panose="02020603050405020304" pitchFamily="18" charset="0"/>
                <a:cs typeface="Times New Roman" panose="02020603050405020304" pitchFamily="18" charset="0"/>
              </a:rPr>
              <a:t>There are two branches in Christ, the church (the greater branch) and Israel (the lesser branch)</a:t>
            </a:r>
          </a:p>
          <a:p>
            <a:pPr marL="514350" indent="-514350">
              <a:buAutoNum type="arabicPeriod"/>
            </a:pPr>
            <a:r>
              <a:rPr lang="en-US" sz="1800" dirty="0">
                <a:latin typeface="Times New Roman" panose="02020603050405020304" pitchFamily="18" charset="0"/>
                <a:cs typeface="Times New Roman" panose="02020603050405020304" pitchFamily="18" charset="0"/>
              </a:rPr>
              <a:t>Both the church and Israel are saved by grace through faith in Christ</a:t>
            </a:r>
          </a:p>
          <a:p>
            <a:pPr marL="514350" indent="-514350">
              <a:buFont typeface="Arial" panose="020B0604020202020204" pitchFamily="34" charset="0"/>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Israel will be a great nation among </a:t>
            </a:r>
            <a:r>
              <a:rPr lang="en-US" sz="1800" dirty="0">
                <a:latin typeface="Times New Roman" panose="02020603050405020304" pitchFamily="18" charset="0"/>
                <a:ea typeface="Calibri" panose="020F0502020204030204" pitchFamily="34" charset="0"/>
                <a:cs typeface="Times New Roman" panose="02020603050405020304" pitchFamily="18" charset="0"/>
              </a:rPr>
              <a:t>other nations during the Millennium according to Isaiah: </a:t>
            </a: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Never again will there be in it an infant who lives but a few days,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or an old man who does not live out his years; the one who dies at a hundred will be thought a mere child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one who fails to reach a hundred will be considered accursed.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will build houses and dwell in them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will plant vineyards and eat their fruit.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No longer will they build houses and others live in them, or plant and others eat.  For as the days of a tree, so will be the days of my people; my chosen ones will long enjoy the work of their hands. They will not labor in vain, nor will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they bear children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doomed to misfortune; for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a people blessed by the </a:t>
            </a:r>
            <a:r>
              <a:rPr lang="en-US" sz="18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and their descendants with them. </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Before they call I will answer; while they are still speaking I will hear.  The wolf and the lamb will feed together, and the lion will eat straw like the ox, and dust will be the serpent’s food.  They will neither harm nor destroy on all my holy mountain,” says the Lord (Isaiah 65:17-25)</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514350" indent="-514350">
              <a:buAutoNum type="arabicPeriod"/>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82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D3D5A9-93EB-4414-A184-DCA8EC8EADBA}"/>
              </a:ext>
            </a:extLst>
          </p:cNvPr>
          <p:cNvSpPr>
            <a:spLocks noGrp="1"/>
          </p:cNvSpPr>
          <p:nvPr>
            <p:ph type="title"/>
          </p:nvPr>
        </p:nvSpPr>
        <p:spPr>
          <a:xfrm>
            <a:off x="838200" y="365125"/>
            <a:ext cx="10515600" cy="1325563"/>
          </a:xfrm>
        </p:spPr>
        <p:txBody>
          <a:bodyPr>
            <a:normAutofit/>
          </a:bodyPr>
          <a:lstStyle/>
          <a:p>
            <a:pPr algn="ctr"/>
            <a:r>
              <a:rPr lang="en-US" sz="5400" dirty="0"/>
              <a:t>Further Discussion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6A728B-4160-44E2-87A0-FD9F29639A48}"/>
              </a:ext>
            </a:extLst>
          </p:cNvPr>
          <p:cNvSpPr>
            <a:spLocks noGrp="1"/>
          </p:cNvSpPr>
          <p:nvPr>
            <p:ph idx="1"/>
          </p:nvPr>
        </p:nvSpPr>
        <p:spPr>
          <a:xfrm>
            <a:off x="838200" y="1929384"/>
            <a:ext cx="10515600" cy="4251960"/>
          </a:xfrm>
        </p:spPr>
        <p:txBody>
          <a:bodyPr>
            <a:normAutofit/>
          </a:bodyPr>
          <a:lstStyle/>
          <a:p>
            <a:pPr marL="0" marR="0" indent="0">
              <a:spcBef>
                <a:spcPts val="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IF FURTHER DISCUSSION OF THIS ISSUE IS REQUIRED, THE ALLEGORISTS WILL NEED TO PROVIDE THE DATES, OR GENERAL TIME PERIODS, THAT THE ABOVE SCRIPTURE WERE FULFILLED.  THE LITERALIST CAN EASILY PROVIDE THESE TIME PERIOD.</a:t>
            </a:r>
          </a:p>
          <a:p>
            <a:pPr marL="0" marR="0" indent="0">
              <a:spcBef>
                <a:spcPts val="0"/>
              </a:spcBef>
              <a:spcAft>
                <a:spcPts val="600"/>
              </a:spcAft>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divide between the allegorists and the literalists is that the allegorists argue from misapplied theology (though they claim to argue from Scripture) and the literalists argue directly from Scripture.  This is why they must be forced to exegete actual Scripture without excessive wording.  They will attempt to force their opponent to argue from their misapplied theology rather than actual Scripture.  This challenge is designed to force them to exegete actual Scripture. </a:t>
            </a:r>
          </a:p>
          <a:p>
            <a:pPr marL="0" marR="0" indent="0">
              <a:spcBef>
                <a:spcPts val="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 Is the temple in Ezekiel 40 an allegorical temple or a literal temple.  The allegorists argue that it must be an allegorical temple since they speculate that there will be no animal sacrifices in the Millennium (Of course, the Millennium is allegorical as well to most allegorists).  The church has no need of animal sacrifices but Israel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need to continue them through the Millennium as they occupy a different station in the government of Christ.</a:t>
            </a:r>
          </a:p>
          <a:p>
            <a:pPr marL="0" marR="0" indent="0">
              <a:spcBef>
                <a:spcPts val="0"/>
              </a:spcBef>
              <a:spcAft>
                <a:spcPts val="600"/>
              </a:spcAft>
              <a:buNone/>
            </a:pPr>
            <a:r>
              <a:rPr lang="en-US" sz="17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001992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9319F-E1DB-4AB5-B831-A4D620D631AA}"/>
              </a:ext>
            </a:extLst>
          </p:cNvPr>
          <p:cNvSpPr>
            <a:spLocks noGrp="1"/>
          </p:cNvSpPr>
          <p:nvPr>
            <p:ph type="title"/>
          </p:nvPr>
        </p:nvSpPr>
        <p:spPr>
          <a:xfrm>
            <a:off x="838200" y="365125"/>
            <a:ext cx="10515600" cy="1325563"/>
          </a:xfrm>
        </p:spPr>
        <p:txBody>
          <a:bodyPr>
            <a:normAutofit/>
          </a:bodyPr>
          <a:lstStyle/>
          <a:p>
            <a:pPr algn="ctr"/>
            <a:r>
              <a:rPr lang="en-US" sz="5400" dirty="0"/>
              <a:t>Final Note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CE9D2C1-D478-4D4C-837C-AD9D25EF00FF}"/>
              </a:ext>
            </a:extLst>
          </p:cNvPr>
          <p:cNvSpPr>
            <a:spLocks noGrp="1"/>
          </p:cNvSpPr>
          <p:nvPr>
            <p:ph idx="1"/>
          </p:nvPr>
        </p:nvSpPr>
        <p:spPr>
          <a:xfrm>
            <a:off x="838200" y="1929384"/>
            <a:ext cx="10515600" cy="4251960"/>
          </a:xfrm>
        </p:spPr>
        <p:txBody>
          <a:bodyP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 advised that the allegorists will not be convinced after they fail this challenge and will return to their misapplied theology.  The advantage of this exercise is to end their criticism of Dispensationalism since we can constantly point to their failure to satisfactorily complete this challenge.</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Also note it is very easy for the literalist to exegete these scripture using very few words, thereby allowing God’s Word to speak for itself.  In order for an allegorist to exegete these scripture, he will have to write a dissertation on each one in order to make it conform to his misapplied theology.</a:t>
            </a:r>
          </a:p>
          <a:p>
            <a:pPr marL="0" indent="0">
              <a:buNone/>
            </a:pPr>
            <a:endParaRPr lang="en-US" sz="2200" dirty="0"/>
          </a:p>
        </p:txBody>
      </p:sp>
    </p:spTree>
    <p:extLst>
      <p:ext uri="{BB962C8B-B14F-4D97-AF65-F5344CB8AC3E}">
        <p14:creationId xmlns:p14="http://schemas.microsoft.com/office/powerpoint/2010/main" val="2679180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32085E-F27E-4000-8E5B-7A13DA42C2C5}"/>
              </a:ext>
            </a:extLst>
          </p:cNvPr>
          <p:cNvSpPr>
            <a:spLocks noGrp="1"/>
          </p:cNvSpPr>
          <p:nvPr>
            <p:ph type="title"/>
          </p:nvPr>
        </p:nvSpPr>
        <p:spPr>
          <a:xfrm>
            <a:off x="838200" y="365125"/>
            <a:ext cx="10515600" cy="1325563"/>
          </a:xfrm>
        </p:spPr>
        <p:txBody>
          <a:bodyPr>
            <a:normAutofit/>
          </a:bodyPr>
          <a:lstStyle/>
          <a:p>
            <a:pPr algn="ctr"/>
            <a:r>
              <a:rPr lang="en-US" sz="5400" dirty="0"/>
              <a:t>Schism of Nepos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85EB66-5F28-4E5E-857F-C2FEEEEF8DE0}"/>
              </a:ext>
            </a:extLst>
          </p:cNvPr>
          <p:cNvSpPr>
            <a:spLocks noGrp="1"/>
          </p:cNvSpPr>
          <p:nvPr>
            <p:ph idx="1"/>
          </p:nvPr>
        </p:nvSpPr>
        <p:spPr>
          <a:xfrm>
            <a:off x="838200" y="1929384"/>
            <a:ext cx="10515600" cy="4251960"/>
          </a:xfrm>
        </p:spPr>
        <p:txBody>
          <a:bodyPr>
            <a:normAutofit/>
          </a:bodyPr>
          <a:lstStyle/>
          <a:p>
            <a:pPr marL="0" marR="0" indent="0" algn="ctr">
              <a:spcBef>
                <a:spcPts val="0"/>
              </a:spcBef>
              <a:spcAft>
                <a:spcPts val="0"/>
              </a:spcAft>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History of the conflict between the allegorists and literalists</a:t>
            </a:r>
          </a:p>
          <a:p>
            <a:pPr marL="0" marR="0" indent="0">
              <a:spcBef>
                <a:spcPts val="0"/>
              </a:spcBef>
              <a:spcAft>
                <a:spcPts val="0"/>
              </a:spcAft>
              <a:buNone/>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They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literalists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rely heavily on a treatise of Nepos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who wrote the book Refutation of the Allegorists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as indisputable proof that Christ’s kingdom will be on earth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Millennium</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Now in general I endorse and love Nepos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Bishop of Egypt</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for his faith and industry. His study of Scripture…But truth is paramount, and one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Dionysius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must honor what is correct...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Nepos was a strong opponent of the Gnostics and a great defender of the faith</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…but persuade them to hope in a kingdom of God for what is petty, mortal, and like the present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Bishop Nepos was not alive to defend this rendering of his position).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Note: The Allegorists objected to Scripture being taught “in a more Jewish fashion).”</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When they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followers of Nepos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brought me this book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Refutation of the Allegorists; A.D. 265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as some invincible fortress, I sat with them three days in a row … criticizing what had been written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by assuming that God has no plan for Israel and then offering misapplied theology to support that cause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the end,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Coracion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the originator of this teaching…agreed and promised us that he would no longer adhere to it, mention it, or teach it, since he was convinced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or intimidated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by the counterarguments.  As to the rest, some rejoiced at the conference and the concord achieved</a:t>
            </a:r>
            <a:r>
              <a:rPr lang="en-US" sz="1600" dirty="0">
                <a:latin typeface="Times New Roman" panose="02020603050405020304" pitchFamily="18" charset="0"/>
                <a:ea typeface="Calibri" panose="020F0502020204030204" pitchFamily="34" charset="0"/>
                <a:cs typeface="Times New Roman" panose="02020603050405020304" pitchFamily="18" charset="0"/>
              </a:rPr>
              <a:t> (Eusebius Book 7).  It should be also noted that the Millennial view was taught well before </a:t>
            </a:r>
            <a:r>
              <a:rPr lang="en-US" sz="1600" b="1" dirty="0">
                <a:latin typeface="Times New Roman" panose="02020603050405020304" pitchFamily="18" charset="0"/>
                <a:ea typeface="Calibri" panose="020F0502020204030204" pitchFamily="34" charset="0"/>
                <a:cs typeface="Times New Roman" panose="02020603050405020304" pitchFamily="18" charset="0"/>
              </a:rPr>
              <a:t>Darby</a:t>
            </a:r>
            <a:r>
              <a:rPr lang="en-US" sz="1600" dirty="0">
                <a:latin typeface="Times New Roman" panose="02020603050405020304" pitchFamily="18"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500" dirty="0"/>
          </a:p>
        </p:txBody>
      </p:sp>
    </p:spTree>
    <p:extLst>
      <p:ext uri="{BB962C8B-B14F-4D97-AF65-F5344CB8AC3E}">
        <p14:creationId xmlns:p14="http://schemas.microsoft.com/office/powerpoint/2010/main" val="2788718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4F0D7F-2722-42AB-9D0C-3F4DD4EE788E}"/>
              </a:ext>
            </a:extLst>
          </p:cNvPr>
          <p:cNvSpPr>
            <a:spLocks noGrp="1"/>
          </p:cNvSpPr>
          <p:nvPr>
            <p:ph type="title"/>
          </p:nvPr>
        </p:nvSpPr>
        <p:spPr>
          <a:xfrm>
            <a:off x="838200" y="365125"/>
            <a:ext cx="10515600" cy="1325563"/>
          </a:xfrm>
        </p:spPr>
        <p:txBody>
          <a:bodyPr>
            <a:normAutofit/>
          </a:bodyPr>
          <a:lstStyle/>
          <a:p>
            <a:pPr algn="ctr"/>
            <a:r>
              <a:rPr lang="en-US" sz="5400" dirty="0"/>
              <a:t>Allegorism vs. Literalism</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4AC929B-C2F4-4BB2-B253-17F4C91CB791}"/>
              </a:ext>
            </a:extLst>
          </p:cNvPr>
          <p:cNvSpPr>
            <a:spLocks noGrp="1"/>
          </p:cNvSpPr>
          <p:nvPr>
            <p:ph idx="1"/>
          </p:nvPr>
        </p:nvSpPr>
        <p:spPr>
          <a:xfrm>
            <a:off x="838200" y="1929384"/>
            <a:ext cx="10515600" cy="4251960"/>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Allegorism v. Literalism: Allegorism requires the </a:t>
            </a:r>
            <a:r>
              <a:rPr lang="en-US" sz="1800" b="1" dirty="0">
                <a:latin typeface="Times New Roman" panose="02020603050405020304" pitchFamily="18" charset="0"/>
                <a:cs typeface="Times New Roman" panose="02020603050405020304" pitchFamily="18" charset="0"/>
              </a:rPr>
              <a:t>over-intellectualization</a:t>
            </a:r>
            <a:r>
              <a:rPr lang="en-US" sz="1800" dirty="0">
                <a:latin typeface="Times New Roman" panose="02020603050405020304" pitchFamily="18" charset="0"/>
                <a:cs typeface="Times New Roman" panose="02020603050405020304" pitchFamily="18" charset="0"/>
              </a:rPr>
              <a:t> of Scripture and is rejected as a means of exegesis, at least for the Scripture that follow.  We believe Scripture is to be taken literally where it is meant to be taken literally.  </a:t>
            </a:r>
            <a:r>
              <a:rPr lang="en-US" sz="1800" b="1" dirty="0">
                <a:latin typeface="Times New Roman" panose="02020603050405020304" pitchFamily="18" charset="0"/>
                <a:cs typeface="Times New Roman" panose="02020603050405020304" pitchFamily="18" charset="0"/>
              </a:rPr>
              <a:t>It is our position that the following Scripture are meant to be taken literally.</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Note on exegesis: Proper exegesis requires that we </a:t>
            </a:r>
            <a:r>
              <a:rPr lang="en-US" sz="1800" b="1" dirty="0">
                <a:latin typeface="Times New Roman" panose="02020603050405020304" pitchFamily="18" charset="0"/>
                <a:cs typeface="Times New Roman" panose="02020603050405020304" pitchFamily="18" charset="0"/>
              </a:rPr>
              <a:t>allow God’s Word to speak for itself</a:t>
            </a:r>
            <a:r>
              <a:rPr lang="en-US" sz="1800" dirty="0">
                <a:latin typeface="Times New Roman" panose="02020603050405020304" pitchFamily="18" charset="0"/>
                <a:cs typeface="Times New Roman" panose="02020603050405020304" pitchFamily="18" charset="0"/>
              </a:rPr>
              <a:t>.  To do this, a passage of Scripture is offered to support each point with only clarifying words inserted into the passage so that any errors can be identified immediately.  This is the process that the allegorist will use to refute our understanding of Scripture regarding Israel and the Church.</a:t>
            </a:r>
          </a:p>
          <a:p>
            <a:pPr marL="0" indent="0">
              <a:buNone/>
            </a:pPr>
            <a:endParaRPr lang="en-US" sz="2200" dirty="0"/>
          </a:p>
        </p:txBody>
      </p:sp>
    </p:spTree>
    <p:extLst>
      <p:ext uri="{BB962C8B-B14F-4D97-AF65-F5344CB8AC3E}">
        <p14:creationId xmlns:p14="http://schemas.microsoft.com/office/powerpoint/2010/main" val="627521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A3F4BD-AEA9-4455-B8BD-AF476B3783BD}"/>
              </a:ext>
            </a:extLst>
          </p:cNvPr>
          <p:cNvSpPr>
            <a:spLocks noGrp="1"/>
          </p:cNvSpPr>
          <p:nvPr>
            <p:ph type="title"/>
          </p:nvPr>
        </p:nvSpPr>
        <p:spPr>
          <a:xfrm>
            <a:off x="838200" y="365125"/>
            <a:ext cx="10515600" cy="1325563"/>
          </a:xfrm>
        </p:spPr>
        <p:txBody>
          <a:bodyPr>
            <a:normAutofit/>
          </a:bodyPr>
          <a:lstStyle/>
          <a:p>
            <a:pPr algn="ctr"/>
            <a:r>
              <a:rPr lang="en-US" sz="5400" dirty="0"/>
              <a:t>God’s Promise to Abraham</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E789A84-BBB6-4CBA-A16A-74E6C60EA9BF}"/>
              </a:ext>
            </a:extLst>
          </p:cNvPr>
          <p:cNvSpPr>
            <a:spLocks noGrp="1"/>
          </p:cNvSpPr>
          <p:nvPr>
            <p:ph idx="1"/>
          </p:nvPr>
        </p:nvSpPr>
        <p:spPr>
          <a:xfrm>
            <a:off x="838200" y="1929384"/>
            <a:ext cx="10515600" cy="4251960"/>
          </a:xfrm>
        </p:spPr>
        <p:txBody>
          <a:bodyP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will make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biological seed of Abraham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a great nation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nation of Israel)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 will bless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nation of Israel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make your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Abraham’s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name great, and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a blessing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because the Messiah will come from you</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bless those who bless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Abraham and his biological descendants)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whoever curses you I will curse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Promise to Israel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all people on earth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Gentiles and Jews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blessed through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Promise to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(Genesis 12:2,3). </a:t>
            </a: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2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1FBF40-B3FD-4057-A60E-D7B1B75915B6}"/>
              </a:ext>
            </a:extLst>
          </p:cNvPr>
          <p:cNvSpPr>
            <a:spLocks noGrp="1"/>
          </p:cNvSpPr>
          <p:nvPr>
            <p:ph type="title"/>
          </p:nvPr>
        </p:nvSpPr>
        <p:spPr>
          <a:xfrm>
            <a:off x="838200" y="365125"/>
            <a:ext cx="10515600" cy="1325563"/>
          </a:xfrm>
        </p:spPr>
        <p:txBody>
          <a:bodyPr>
            <a:normAutofit/>
          </a:bodyPr>
          <a:lstStyle/>
          <a:p>
            <a:pPr algn="ctr"/>
            <a:r>
              <a:rPr lang="en-US" sz="5400" dirty="0"/>
              <a:t>The Land Covenant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D075142-B4ED-40C9-ADF1-F88229D13AD1}"/>
              </a:ext>
            </a:extLst>
          </p:cNvPr>
          <p:cNvSpPr>
            <a:spLocks noGrp="1"/>
          </p:cNvSpPr>
          <p:nvPr>
            <p:ph idx="1"/>
          </p:nvPr>
        </p:nvSpPr>
        <p:spPr>
          <a:xfrm>
            <a:off x="838200" y="1929384"/>
            <a:ext cx="10515600" cy="4251960"/>
          </a:xfrm>
        </p:spPr>
        <p:txBody>
          <a:bodyPr>
            <a:normAutofit lnSpcReduction="10000"/>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All the land that you see I will give to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your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biological, not faith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offspring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forever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(Genesis 13:15).”  </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to you and your descendants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give all these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lands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will confirm the oath I swore to your father Abraham (Genesis 26:3).”</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“Jacob said to Joseph, “God Almighty appeared to me at Luz in the land of Canaan, and there he blessed me and said to me, ‘I am going to make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fruitful and will increase your numbers.  I will make you a community of peoples, and I will give this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land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as an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everlasting possession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your descendants after you (Genesis 48:4).” </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“Yet in spite of this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Israel’s rebellion, not the churches rebellion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when they are in the land of their enemies,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will not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reject them or abhor them so as to destroy them completely,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breaking my covenant with them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(Leviticus 26:44).” </a:t>
            </a:r>
          </a:p>
          <a:p>
            <a:pPr marL="0" indent="0">
              <a:buNone/>
            </a:pPr>
            <a:endParaRPr lang="en-US" sz="1400" dirty="0"/>
          </a:p>
        </p:txBody>
      </p:sp>
    </p:spTree>
    <p:extLst>
      <p:ext uri="{BB962C8B-B14F-4D97-AF65-F5344CB8AC3E}">
        <p14:creationId xmlns:p14="http://schemas.microsoft.com/office/powerpoint/2010/main" val="3682408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20E318-0A41-44CA-A2B4-6E707277ED99}"/>
              </a:ext>
            </a:extLst>
          </p:cNvPr>
          <p:cNvSpPr>
            <a:spLocks noGrp="1"/>
          </p:cNvSpPr>
          <p:nvPr>
            <p:ph type="title"/>
          </p:nvPr>
        </p:nvSpPr>
        <p:spPr>
          <a:xfrm>
            <a:off x="838200" y="365125"/>
            <a:ext cx="10515600" cy="1325563"/>
          </a:xfrm>
        </p:spPr>
        <p:txBody>
          <a:bodyPr>
            <a:normAutofit/>
          </a:bodyPr>
          <a:lstStyle/>
          <a:p>
            <a:pPr algn="ctr"/>
            <a:r>
              <a:rPr lang="en-US" sz="5400" dirty="0"/>
              <a:t>The Land Covenant cont.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6D2520F-CACE-47CB-AB5C-6C258A709B05}"/>
              </a:ext>
            </a:extLst>
          </p:cNvPr>
          <p:cNvSpPr>
            <a:spLocks noGrp="1"/>
          </p:cNvSpPr>
          <p:nvPr>
            <p:ph idx="1"/>
          </p:nvPr>
        </p:nvSpPr>
        <p:spPr>
          <a:xfrm>
            <a:off x="838200" y="1929384"/>
            <a:ext cx="10515600" cy="4251960"/>
          </a:xfrm>
        </p:spPr>
        <p:txBody>
          <a:bodyP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“Even if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a:t>
            </a:r>
            <a:r>
              <a:rPr lang="en-US" sz="1800" b="1" dirty="0">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have been banished to the most distant land under the heavens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diaspora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from there the Lord your God will gather you and bring you back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to the land I promised Abraham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He will bring you back to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land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belonged to your fathers, and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take possession of it (Deuteronomy 30:4, 5).</a:t>
            </a: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“He remembers his covenant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forever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word he commanded for a thousand generations, the covenant he made with Abraham, the oath he swore to Isaac.  He confirmed it to Jacob as a decree, to Israel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as an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everlasting covenant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 will give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land of Canaan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as the portion you will inherit (I Chronicles 16: 15-18).” </a:t>
            </a: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land goes to the children of Israel forever, the biological seed of Abraham, not the church.”  The church does not have a land covenant with God.</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200" dirty="0"/>
          </a:p>
        </p:txBody>
      </p:sp>
    </p:spTree>
    <p:extLst>
      <p:ext uri="{BB962C8B-B14F-4D97-AF65-F5344CB8AC3E}">
        <p14:creationId xmlns:p14="http://schemas.microsoft.com/office/powerpoint/2010/main" val="64561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E4CEBE-8292-41A3-A0FA-B8388992A771}"/>
              </a:ext>
            </a:extLst>
          </p:cNvPr>
          <p:cNvSpPr>
            <a:spLocks noGrp="1"/>
          </p:cNvSpPr>
          <p:nvPr>
            <p:ph type="title"/>
          </p:nvPr>
        </p:nvSpPr>
        <p:spPr>
          <a:xfrm>
            <a:off x="838200" y="365125"/>
            <a:ext cx="10515600" cy="1325563"/>
          </a:xfrm>
        </p:spPr>
        <p:txBody>
          <a:bodyPr>
            <a:normAutofit/>
          </a:bodyPr>
          <a:lstStyle/>
          <a:p>
            <a:pPr algn="ctr"/>
            <a:r>
              <a:rPr lang="en-US" sz="5000" dirty="0"/>
              <a:t>Repentance and Forgiveness for Israel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BB8D20C-355F-4ED5-84BC-9C3E1BCB55E7}"/>
              </a:ext>
            </a:extLst>
          </p:cNvPr>
          <p:cNvSpPr>
            <a:spLocks noGrp="1"/>
          </p:cNvSpPr>
          <p:nvPr>
            <p:ph idx="1"/>
          </p:nvPr>
        </p:nvSpPr>
        <p:spPr>
          <a:xfrm>
            <a:off x="838200" y="1929384"/>
            <a:ext cx="10515600" cy="4251960"/>
          </a:xfrm>
        </p:spPr>
        <p:txBody>
          <a:bodyPr>
            <a:normAutofit/>
          </a:bodyPr>
          <a:lstStyle/>
          <a:p>
            <a:pPr marL="0" indent="0">
              <a:buNone/>
            </a:pPr>
            <a:r>
              <a:rPr lang="en-US" sz="1800" b="1" i="0" dirty="0">
                <a:effectLst/>
                <a:latin typeface="Times New Roman" panose="02020603050405020304" pitchFamily="18" charset="0"/>
                <a:cs typeface="Times New Roman" panose="02020603050405020304" pitchFamily="18" charset="0"/>
              </a:rPr>
              <a:t>30 </a:t>
            </a:r>
            <a:r>
              <a:rPr lang="en-US" sz="1800" b="0" i="0" dirty="0">
                <a:effectLst/>
                <a:latin typeface="Times New Roman" panose="02020603050405020304" pitchFamily="18" charset="0"/>
                <a:cs typeface="Times New Roman" panose="02020603050405020304" pitchFamily="18" charset="0"/>
              </a:rPr>
              <a:t>“And when all these things come upon you (</a:t>
            </a:r>
            <a:r>
              <a:rPr lang="en-US" sz="1800" b="1" i="0" dirty="0">
                <a:effectLst/>
                <a:latin typeface="Times New Roman" panose="02020603050405020304" pitchFamily="18" charset="0"/>
                <a:cs typeface="Times New Roman" panose="02020603050405020304" pitchFamily="18" charset="0"/>
              </a:rPr>
              <a:t>the nation of Israel</a:t>
            </a:r>
            <a:r>
              <a:rPr lang="en-US" sz="1800" b="0" i="0" dirty="0">
                <a:effectLst/>
                <a:latin typeface="Times New Roman" panose="02020603050405020304" pitchFamily="18" charset="0"/>
                <a:cs typeface="Times New Roman" panose="02020603050405020304" pitchFamily="18" charset="0"/>
              </a:rPr>
              <a:t>), the blessing and the curse, which I have set before you, and you call them to mind among all the nations where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has driven you (</a:t>
            </a:r>
            <a:r>
              <a:rPr lang="en-US" sz="1800" b="1" i="0" dirty="0">
                <a:effectLst/>
                <a:latin typeface="Times New Roman" panose="02020603050405020304" pitchFamily="18" charset="0"/>
                <a:cs typeface="Times New Roman" panose="02020603050405020304" pitchFamily="18" charset="0"/>
              </a:rPr>
              <a:t>God has not driven the church from its land</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and return to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you and your children, and obey his voice in all that I command you today, with all your heart and with all your soul,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then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will restore your fortunes and have mercy on you, and he will gather you again from all the peoples where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has scattered you (</a:t>
            </a:r>
            <a:r>
              <a:rPr lang="en-US" sz="1800" b="1" i="0" dirty="0">
                <a:effectLst/>
                <a:latin typeface="Times New Roman" panose="02020603050405020304" pitchFamily="18" charset="0"/>
                <a:cs typeface="Times New Roman" panose="02020603050405020304" pitchFamily="18" charset="0"/>
              </a:rPr>
              <a:t>The church will not be scattered, Israel will</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If your outcasts are in the uttermost parts of heaven, from there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will gather you, and from there he will take you (</a:t>
            </a:r>
            <a:r>
              <a:rPr lang="en-US" sz="1800" b="1" i="0" dirty="0">
                <a:effectLst/>
                <a:latin typeface="Times New Roman" panose="02020603050405020304" pitchFamily="18" charset="0"/>
                <a:cs typeface="Times New Roman" panose="02020603050405020304" pitchFamily="18" charset="0"/>
              </a:rPr>
              <a:t>God will not scatter </a:t>
            </a:r>
            <a:r>
              <a:rPr lang="en-US" sz="1800" b="1" dirty="0">
                <a:latin typeface="Times New Roman" panose="02020603050405020304" pitchFamily="18" charset="0"/>
                <a:cs typeface="Times New Roman" panose="02020603050405020304" pitchFamily="18" charset="0"/>
              </a:rPr>
              <a:t>his church and then return them to their land</a:t>
            </a:r>
            <a:r>
              <a:rPr lang="en-US" sz="1800" dirty="0">
                <a:latin typeface="Times New Roman" panose="02020603050405020304" pitchFamily="18" charset="0"/>
                <a:cs typeface="Times New Roman" panose="02020603050405020304" pitchFamily="18" charset="0"/>
              </a:rPr>
              <a:t>)</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And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will bring you into the land that your fathers (</a:t>
            </a:r>
            <a:r>
              <a:rPr lang="en-US" sz="1800" b="1" i="0" dirty="0">
                <a:effectLst/>
                <a:latin typeface="Times New Roman" panose="02020603050405020304" pitchFamily="18" charset="0"/>
                <a:cs typeface="Times New Roman" panose="02020603050405020304" pitchFamily="18" charset="0"/>
              </a:rPr>
              <a:t>Abraham, Isaac and Jacob</a:t>
            </a:r>
            <a:r>
              <a:rPr lang="en-US" sz="1800" b="0" i="0" dirty="0">
                <a:effectLst/>
                <a:latin typeface="Times New Roman" panose="02020603050405020304" pitchFamily="18" charset="0"/>
                <a:cs typeface="Times New Roman" panose="02020603050405020304" pitchFamily="18" charset="0"/>
              </a:rPr>
              <a:t>) possessed, that you may possess it. And he will make you more prosperous and numerous than your fathers (</a:t>
            </a:r>
            <a:r>
              <a:rPr lang="en-US" sz="1800" b="1" i="0" dirty="0">
                <a:effectLst/>
                <a:latin typeface="Times New Roman" panose="02020603050405020304" pitchFamily="18" charset="0"/>
                <a:cs typeface="Times New Roman" panose="02020603050405020304" pitchFamily="18" charset="0"/>
              </a:rPr>
              <a:t>Not a promise to the church</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And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will circumcise your heart and the heart of your offspring, so that you will love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with all your heart and with all your soul, that you may live (Deuteronomy 30: 1-7).</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Special Note: The church was never subject to a diaspora and it never had a land covenant.  These promises apply exclusively to the nation of Israel and are of no relevance to the church.</a:t>
            </a:r>
          </a:p>
        </p:txBody>
      </p:sp>
    </p:spTree>
    <p:extLst>
      <p:ext uri="{BB962C8B-B14F-4D97-AF65-F5344CB8AC3E}">
        <p14:creationId xmlns:p14="http://schemas.microsoft.com/office/powerpoint/2010/main" val="2948058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B9DBAA-604B-440C-973A-21330162B7BF}"/>
              </a:ext>
            </a:extLst>
          </p:cNvPr>
          <p:cNvSpPr>
            <a:spLocks noGrp="1"/>
          </p:cNvSpPr>
          <p:nvPr>
            <p:ph type="title"/>
          </p:nvPr>
        </p:nvSpPr>
        <p:spPr>
          <a:xfrm>
            <a:off x="838200" y="365125"/>
            <a:ext cx="10515600" cy="1325563"/>
          </a:xfrm>
        </p:spPr>
        <p:txBody>
          <a:bodyPr>
            <a:normAutofit/>
          </a:bodyPr>
          <a:lstStyle/>
          <a:p>
            <a:pPr algn="ctr"/>
            <a:r>
              <a:rPr lang="en-US" sz="5400" dirty="0"/>
              <a:t>God’s Judgment against Israel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3BEA68F-048F-4C59-8B63-6AF8DFA8E89C}"/>
              </a:ext>
            </a:extLst>
          </p:cNvPr>
          <p:cNvSpPr>
            <a:spLocks noGrp="1"/>
          </p:cNvSpPr>
          <p:nvPr>
            <p:ph idx="1"/>
          </p:nvPr>
        </p:nvSpPr>
        <p:spPr>
          <a:xfrm>
            <a:off x="838200" y="1929384"/>
            <a:ext cx="10515600" cy="4251960"/>
          </a:xfrm>
        </p:spPr>
        <p:txBody>
          <a:bodyP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Israel/the Jews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become a thing of horror to all the kingdoms of the earth (Deuteronomy 28:25).”   You will become a thing of horror and an object of scorn and ridicule in all the nations where the Lord will drive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this has happened, and continues to happen, to Israel and the Jews, 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(Deuteronomy 28:37).”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curses of God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will be a sign and a wonder to you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 the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your descendants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forever</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(Deuteronomy 28:46).”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08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AF0CFA-7BE8-4D0D-B76C-F3EA05912A96}"/>
              </a:ext>
            </a:extLst>
          </p:cNvPr>
          <p:cNvSpPr>
            <a:spLocks noGrp="1"/>
          </p:cNvSpPr>
          <p:nvPr>
            <p:ph type="title"/>
          </p:nvPr>
        </p:nvSpPr>
        <p:spPr>
          <a:xfrm>
            <a:off x="838200" y="365125"/>
            <a:ext cx="10515600" cy="1325563"/>
          </a:xfrm>
        </p:spPr>
        <p:txBody>
          <a:bodyPr>
            <a:normAutofit/>
          </a:bodyPr>
          <a:lstStyle/>
          <a:p>
            <a:pPr algn="ctr"/>
            <a:r>
              <a:rPr lang="en-US" sz="5400" dirty="0"/>
              <a:t>Latter Days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F40496-DB62-44BD-9C94-7472461A98E9}"/>
              </a:ext>
            </a:extLst>
          </p:cNvPr>
          <p:cNvSpPr>
            <a:spLocks noGrp="1"/>
          </p:cNvSpPr>
          <p:nvPr>
            <p:ph idx="1"/>
          </p:nvPr>
        </p:nvSpPr>
        <p:spPr>
          <a:xfrm>
            <a:off x="838200" y="1929384"/>
            <a:ext cx="10515600" cy="4251960"/>
          </a:xfrm>
        </p:spPr>
        <p:txBody>
          <a:bodyPr>
            <a:normAutofit/>
          </a:bodyPr>
          <a:lstStyle/>
          <a:p>
            <a:pPr marL="0" indent="0">
              <a:buNone/>
            </a:pPr>
            <a:r>
              <a:rPr lang="en-US" sz="1800" b="1" i="0" baseline="30000" dirty="0">
                <a:effectLst/>
                <a:latin typeface="Times New Roman" panose="02020603050405020304" pitchFamily="18" charset="0"/>
                <a:cs typeface="Times New Roman" panose="02020603050405020304" pitchFamily="18" charset="0"/>
              </a:rPr>
              <a:t>26 </a:t>
            </a:r>
            <a:r>
              <a:rPr lang="en-US" sz="1800" b="0" i="0" dirty="0">
                <a:effectLst/>
                <a:latin typeface="Times New Roman" panose="02020603050405020304" pitchFamily="18" charset="0"/>
                <a:cs typeface="Times New Roman" panose="02020603050405020304" pitchFamily="18" charset="0"/>
              </a:rPr>
              <a:t>I call heaven and earth to witness against you (</a:t>
            </a:r>
            <a:r>
              <a:rPr lang="en-US" sz="1800" b="1" i="0" dirty="0">
                <a:effectLst/>
                <a:latin typeface="Times New Roman" panose="02020603050405020304" pitchFamily="18" charset="0"/>
                <a:cs typeface="Times New Roman" panose="02020603050405020304" pitchFamily="18" charset="0"/>
              </a:rPr>
              <a:t>Israel, not the church</a:t>
            </a:r>
            <a:r>
              <a:rPr lang="en-US" sz="1800" b="0" i="0" dirty="0">
                <a:effectLst/>
                <a:latin typeface="Times New Roman" panose="02020603050405020304" pitchFamily="18" charset="0"/>
                <a:cs typeface="Times New Roman" panose="02020603050405020304" pitchFamily="18" charset="0"/>
              </a:rPr>
              <a:t>) today, that you will soon utterly perish from the land that you are going over the Jordan to possess. You will not live long in it, but will be utterly destroyed. </a:t>
            </a:r>
            <a:r>
              <a:rPr lang="en-US" sz="1800" b="1" i="0" baseline="30000" dirty="0">
                <a:effectLst/>
                <a:latin typeface="Times New Roman" panose="02020603050405020304" pitchFamily="18" charset="0"/>
                <a:cs typeface="Times New Roman" panose="02020603050405020304" pitchFamily="18" charset="0"/>
              </a:rPr>
              <a:t>27 </a:t>
            </a:r>
            <a:r>
              <a:rPr lang="en-US" sz="1800" b="0" i="0" dirty="0">
                <a:effectLst/>
                <a:latin typeface="Times New Roman" panose="02020603050405020304" pitchFamily="18" charset="0"/>
                <a:cs typeface="Times New Roman" panose="02020603050405020304" pitchFamily="18" charset="0"/>
              </a:rPr>
              <a:t>And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will scatter you (</a:t>
            </a:r>
            <a:r>
              <a:rPr lang="en-US" sz="1800" b="1" i="0" dirty="0">
                <a:effectLst/>
                <a:latin typeface="Times New Roman" panose="02020603050405020304" pitchFamily="18" charset="0"/>
                <a:cs typeface="Times New Roman" panose="02020603050405020304" pitchFamily="18" charset="0"/>
              </a:rPr>
              <a:t>not the church</a:t>
            </a:r>
            <a:r>
              <a:rPr lang="en-US" sz="1800" b="0" i="0" dirty="0">
                <a:effectLst/>
                <a:latin typeface="Times New Roman" panose="02020603050405020304" pitchFamily="18" charset="0"/>
                <a:cs typeface="Times New Roman" panose="02020603050405020304" pitchFamily="18" charset="0"/>
              </a:rPr>
              <a:t>) among the peoples, and you will be left few in number among the nations where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will drive you. </a:t>
            </a:r>
            <a:r>
              <a:rPr lang="en-US" sz="1800" b="1" i="0" baseline="30000" dirty="0">
                <a:effectLst/>
                <a:latin typeface="Times New Roman" panose="02020603050405020304" pitchFamily="18" charset="0"/>
                <a:cs typeface="Times New Roman" panose="02020603050405020304" pitchFamily="18" charset="0"/>
              </a:rPr>
              <a:t>28 </a:t>
            </a:r>
            <a:r>
              <a:rPr lang="en-US" sz="1800" b="0" i="0" dirty="0">
                <a:effectLst/>
                <a:latin typeface="Times New Roman" panose="02020603050405020304" pitchFamily="18" charset="0"/>
                <a:cs typeface="Times New Roman" panose="02020603050405020304" pitchFamily="18" charset="0"/>
              </a:rPr>
              <a:t>And there you will serve gods of wood and stone, the work of human hands, that neither see, nor hear, nor eat, nor smell (</a:t>
            </a:r>
            <a:r>
              <a:rPr lang="en-US" sz="1800" b="1" i="0" dirty="0">
                <a:effectLst/>
                <a:latin typeface="Times New Roman" panose="02020603050405020304" pitchFamily="18" charset="0"/>
                <a:cs typeface="Times New Roman" panose="02020603050405020304" pitchFamily="18" charset="0"/>
              </a:rPr>
              <a:t>the church will not do this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29 </a:t>
            </a:r>
            <a:r>
              <a:rPr lang="en-US" sz="1800" b="0" i="0" dirty="0">
                <a:effectLst/>
                <a:latin typeface="Times New Roman" panose="02020603050405020304" pitchFamily="18" charset="0"/>
                <a:cs typeface="Times New Roman" panose="02020603050405020304" pitchFamily="18" charset="0"/>
              </a:rPr>
              <a:t>But from there you will seek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and you will find him, if you search after him with all your heart and with all your soul. </a:t>
            </a:r>
            <a:r>
              <a:rPr lang="en-US" sz="1800" b="1" i="0" baseline="30000" dirty="0">
                <a:effectLst/>
                <a:latin typeface="Times New Roman" panose="02020603050405020304" pitchFamily="18" charset="0"/>
                <a:cs typeface="Times New Roman" panose="02020603050405020304" pitchFamily="18" charset="0"/>
              </a:rPr>
              <a:t>30 </a:t>
            </a:r>
            <a:r>
              <a:rPr lang="en-US" sz="1800" b="0" i="0" dirty="0">
                <a:effectLst/>
                <a:latin typeface="Times New Roman" panose="02020603050405020304" pitchFamily="18" charset="0"/>
                <a:cs typeface="Times New Roman" panose="02020603050405020304" pitchFamily="18" charset="0"/>
              </a:rPr>
              <a:t>When you are in tribulation (</a:t>
            </a:r>
            <a:r>
              <a:rPr lang="en-US" sz="1800" b="1" i="0" dirty="0">
                <a:effectLst/>
                <a:latin typeface="Times New Roman" panose="02020603050405020304" pitchFamily="18" charset="0"/>
                <a:cs typeface="Times New Roman" panose="02020603050405020304" pitchFamily="18" charset="0"/>
              </a:rPr>
              <a:t>ex. Holocaust and/or end times tribulation</a:t>
            </a:r>
            <a:r>
              <a:rPr lang="en-US" sz="1800" b="0" i="0" dirty="0">
                <a:effectLst/>
                <a:latin typeface="Times New Roman" panose="02020603050405020304" pitchFamily="18" charset="0"/>
                <a:cs typeface="Times New Roman" panose="02020603050405020304" pitchFamily="18" charset="0"/>
              </a:rPr>
              <a:t>) , and all these things </a:t>
            </a:r>
            <a:r>
              <a:rPr lang="en-US" sz="1800" b="1" i="0" dirty="0">
                <a:effectLst/>
                <a:latin typeface="Times New Roman" panose="02020603050405020304" pitchFamily="18" charset="0"/>
                <a:cs typeface="Times New Roman" panose="02020603050405020304" pitchFamily="18" charset="0"/>
              </a:rPr>
              <a:t>(as written by John the Revelator in 95 A.D.) </a:t>
            </a:r>
            <a:r>
              <a:rPr lang="en-US" sz="1800" b="0" i="0" dirty="0">
                <a:effectLst/>
                <a:latin typeface="Times New Roman" panose="02020603050405020304" pitchFamily="18" charset="0"/>
                <a:cs typeface="Times New Roman" panose="02020603050405020304" pitchFamily="18" charset="0"/>
              </a:rPr>
              <a:t>come upon you in </a:t>
            </a:r>
            <a:r>
              <a:rPr lang="en-US" sz="1800" b="1" i="0" dirty="0">
                <a:effectLst/>
                <a:latin typeface="Times New Roman" panose="02020603050405020304" pitchFamily="18" charset="0"/>
                <a:cs typeface="Times New Roman" panose="02020603050405020304" pitchFamily="18" charset="0"/>
              </a:rPr>
              <a:t>the latter days, </a:t>
            </a:r>
            <a:r>
              <a:rPr lang="en-US" sz="1800" b="0" i="0" dirty="0">
                <a:effectLst/>
                <a:latin typeface="Times New Roman" panose="02020603050405020304" pitchFamily="18" charset="0"/>
                <a:cs typeface="Times New Roman" panose="02020603050405020304" pitchFamily="18" charset="0"/>
              </a:rPr>
              <a:t>you will return to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and obey his voice. </a:t>
            </a:r>
            <a:r>
              <a:rPr lang="en-US" sz="1800" b="1" i="0" baseline="30000" dirty="0">
                <a:effectLst/>
                <a:latin typeface="Times New Roman" panose="02020603050405020304" pitchFamily="18" charset="0"/>
                <a:cs typeface="Times New Roman" panose="02020603050405020304" pitchFamily="18" charset="0"/>
              </a:rPr>
              <a:t>31 </a:t>
            </a:r>
            <a:r>
              <a:rPr lang="en-US" sz="1800" b="0" i="0" dirty="0">
                <a:effectLst/>
                <a:latin typeface="Times New Roman" panose="02020603050405020304" pitchFamily="18" charset="0"/>
                <a:cs typeface="Times New Roman" panose="02020603050405020304" pitchFamily="18" charset="0"/>
              </a:rPr>
              <a:t>For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is a merciful God. He will not leave you or destroy you or forget the covenant with your fathers (</a:t>
            </a:r>
            <a:r>
              <a:rPr lang="en-US" sz="1800" b="1" i="0" dirty="0">
                <a:effectLst/>
                <a:latin typeface="Times New Roman" panose="02020603050405020304" pitchFamily="18" charset="0"/>
                <a:cs typeface="Times New Roman" panose="02020603050405020304" pitchFamily="18" charset="0"/>
              </a:rPr>
              <a:t>Abraham, Isaac and Jacob</a:t>
            </a:r>
            <a:r>
              <a:rPr lang="en-US" sz="1800" b="0" i="0" dirty="0">
                <a:effectLst/>
                <a:latin typeface="Times New Roman" panose="02020603050405020304" pitchFamily="18" charset="0"/>
                <a:cs typeface="Times New Roman" panose="02020603050405020304" pitchFamily="18" charset="0"/>
              </a:rPr>
              <a:t>) that he swore to them (</a:t>
            </a:r>
            <a:r>
              <a:rPr lang="en-US" sz="1800" b="1" i="0" dirty="0">
                <a:effectLst/>
                <a:latin typeface="Times New Roman" panose="02020603050405020304" pitchFamily="18" charset="0"/>
                <a:cs typeface="Times New Roman" panose="02020603050405020304" pitchFamily="18" charset="0"/>
              </a:rPr>
              <a:t>not to the church</a:t>
            </a:r>
            <a:r>
              <a:rPr lang="en-US" sz="1800" b="0" i="0" dirty="0">
                <a:effectLst/>
                <a:latin typeface="Times New Roman" panose="02020603050405020304" pitchFamily="18" charset="0"/>
                <a:cs typeface="Times New Roman" panose="02020603050405020304" pitchFamily="18" charset="0"/>
              </a:rPr>
              <a:t>) (Deuteronomy 4: 26-31).</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b="1" dirty="0">
                <a:latin typeface="Times New Roman" panose="02020603050405020304" pitchFamily="18" charset="0"/>
                <a:cs typeface="Times New Roman" panose="02020603050405020304" pitchFamily="18" charset="0"/>
              </a:rPr>
              <a:t>Special Note: The tribulation written about by John the Revelator does not involve the church but rather the nation of Israel to bring them to final repentance.</a:t>
            </a:r>
          </a:p>
        </p:txBody>
      </p:sp>
    </p:spTree>
    <p:extLst>
      <p:ext uri="{BB962C8B-B14F-4D97-AF65-F5344CB8AC3E}">
        <p14:creationId xmlns:p14="http://schemas.microsoft.com/office/powerpoint/2010/main" val="21963129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TotalTime>
  <Words>6350</Words>
  <Application>Microsoft Office PowerPoint</Application>
  <PresentationFormat>Widescreen</PresentationFormat>
  <Paragraphs>153</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Israel vs. The Church</vt:lpstr>
      <vt:lpstr>The Challenge</vt:lpstr>
      <vt:lpstr>Allegorism vs. Literalism</vt:lpstr>
      <vt:lpstr>God’s Promise to Abraham</vt:lpstr>
      <vt:lpstr>The Land Covenant</vt:lpstr>
      <vt:lpstr>The Land Covenant cont.</vt:lpstr>
      <vt:lpstr>Repentance and Forgiveness for Israel</vt:lpstr>
      <vt:lpstr>God’s Judgment against Israel</vt:lpstr>
      <vt:lpstr>Latter Days</vt:lpstr>
      <vt:lpstr>The Prophesies of Isaiah/The Latter Days</vt:lpstr>
      <vt:lpstr>The Prophesies of Jeremiah/Latter Days</vt:lpstr>
      <vt:lpstr>The Prophecies of Jeremiah/Latter Days cont.</vt:lpstr>
      <vt:lpstr>The Prophecies of Ezekiel/Latter Days</vt:lpstr>
      <vt:lpstr>The Prophecy of Daniel/Latter Days</vt:lpstr>
      <vt:lpstr>Hosea Redeems His Wife</vt:lpstr>
      <vt:lpstr>The Prophecy of Joel/The Latter Days</vt:lpstr>
      <vt:lpstr>Amos and Zephaniah/Latter Days</vt:lpstr>
      <vt:lpstr>Amos and Zephaniah/Latter Days cont.</vt:lpstr>
      <vt:lpstr>The Prophecies of Zechariah/Latter Years</vt:lpstr>
      <vt:lpstr>Jesus’ Warning to the People of Israel</vt:lpstr>
      <vt:lpstr>Jesus Warning to the People of Israel cont.</vt:lpstr>
      <vt:lpstr>Paul Settles the Matter</vt:lpstr>
      <vt:lpstr>Paul Settles the Matter cont.</vt:lpstr>
      <vt:lpstr>Paul’s Final Analysis</vt:lpstr>
      <vt:lpstr>Summary</vt:lpstr>
      <vt:lpstr>Theological Conclusions</vt:lpstr>
      <vt:lpstr>Further Discussion</vt:lpstr>
      <vt:lpstr>Final Note</vt:lpstr>
      <vt:lpstr>Schism of Nepos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Israel vs. The Church</dc:title>
  <dc:creator>Shawn Brandmahl</dc:creator>
  <cp:lastModifiedBy>Shawn Brandmahl</cp:lastModifiedBy>
  <cp:revision>150</cp:revision>
  <dcterms:created xsi:type="dcterms:W3CDTF">2021-04-07T19:03:03Z</dcterms:created>
  <dcterms:modified xsi:type="dcterms:W3CDTF">2022-02-22T21:20:51Z</dcterms:modified>
</cp:coreProperties>
</file>