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1"/>
  </p:sldMasterIdLst>
  <p:sldIdLst>
    <p:sldId id="362" r:id="rId2"/>
    <p:sldId id="343" r:id="rId3"/>
    <p:sldId id="360" r:id="rId4"/>
    <p:sldId id="361" r:id="rId5"/>
    <p:sldId id="363" r:id="rId6"/>
    <p:sldId id="259" r:id="rId7"/>
    <p:sldId id="346" r:id="rId8"/>
    <p:sldId id="260" r:id="rId9"/>
    <p:sldId id="347" r:id="rId10"/>
    <p:sldId id="261" r:id="rId11"/>
    <p:sldId id="348" r:id="rId12"/>
    <p:sldId id="262" r:id="rId13"/>
    <p:sldId id="349" r:id="rId14"/>
    <p:sldId id="350" r:id="rId15"/>
    <p:sldId id="263" r:id="rId16"/>
    <p:sldId id="266" r:id="rId17"/>
    <p:sldId id="264" r:id="rId18"/>
    <p:sldId id="265" r:id="rId19"/>
    <p:sldId id="267" r:id="rId20"/>
    <p:sldId id="268" r:id="rId21"/>
    <p:sldId id="351" r:id="rId22"/>
    <p:sldId id="269" r:id="rId23"/>
    <p:sldId id="352" r:id="rId24"/>
    <p:sldId id="271" r:id="rId25"/>
    <p:sldId id="272" r:id="rId26"/>
    <p:sldId id="273" r:id="rId27"/>
    <p:sldId id="274" r:id="rId28"/>
    <p:sldId id="275" r:id="rId29"/>
    <p:sldId id="276" r:id="rId30"/>
    <p:sldId id="277" r:id="rId31"/>
    <p:sldId id="278" r:id="rId32"/>
    <p:sldId id="353" r:id="rId33"/>
    <p:sldId id="279" r:id="rId34"/>
    <p:sldId id="280" r:id="rId35"/>
    <p:sldId id="354" r:id="rId36"/>
    <p:sldId id="281" r:id="rId37"/>
    <p:sldId id="282" r:id="rId38"/>
    <p:sldId id="283" r:id="rId39"/>
    <p:sldId id="284" r:id="rId40"/>
    <p:sldId id="285" r:id="rId41"/>
    <p:sldId id="356" r:id="rId42"/>
    <p:sldId id="286" r:id="rId43"/>
    <p:sldId id="288" r:id="rId44"/>
    <p:sldId id="287" r:id="rId45"/>
    <p:sldId id="289" r:id="rId46"/>
    <p:sldId id="290" r:id="rId47"/>
    <p:sldId id="291" r:id="rId48"/>
    <p:sldId id="292" r:id="rId49"/>
    <p:sldId id="293" r:id="rId50"/>
    <p:sldId id="294" r:id="rId51"/>
    <p:sldId id="295" r:id="rId52"/>
    <p:sldId id="296" r:id="rId53"/>
    <p:sldId id="297" r:id="rId54"/>
    <p:sldId id="298" r:id="rId55"/>
    <p:sldId id="332" r:id="rId56"/>
    <p:sldId id="333" r:id="rId57"/>
    <p:sldId id="299" r:id="rId58"/>
    <p:sldId id="300" r:id="rId59"/>
    <p:sldId id="301" r:id="rId60"/>
    <p:sldId id="302" r:id="rId61"/>
    <p:sldId id="306" r:id="rId62"/>
    <p:sldId id="364" r:id="rId63"/>
    <p:sldId id="307" r:id="rId64"/>
    <p:sldId id="357" r:id="rId65"/>
    <p:sldId id="303" r:id="rId66"/>
    <p:sldId id="304" r:id="rId67"/>
    <p:sldId id="308" r:id="rId68"/>
    <p:sldId id="305" r:id="rId69"/>
    <p:sldId id="309" r:id="rId70"/>
    <p:sldId id="310" r:id="rId71"/>
    <p:sldId id="365" r:id="rId72"/>
    <p:sldId id="311" r:id="rId73"/>
    <p:sldId id="312" r:id="rId74"/>
    <p:sldId id="313" r:id="rId75"/>
    <p:sldId id="366" r:id="rId76"/>
    <p:sldId id="314" r:id="rId77"/>
    <p:sldId id="315" r:id="rId78"/>
    <p:sldId id="358" r:id="rId79"/>
    <p:sldId id="316" r:id="rId80"/>
    <p:sldId id="317" r:id="rId81"/>
    <p:sldId id="318" r:id="rId82"/>
    <p:sldId id="367" r:id="rId83"/>
    <p:sldId id="319" r:id="rId84"/>
    <p:sldId id="320" r:id="rId85"/>
    <p:sldId id="321" r:id="rId86"/>
    <p:sldId id="322" r:id="rId87"/>
    <p:sldId id="359" r:id="rId88"/>
    <p:sldId id="323" r:id="rId89"/>
    <p:sldId id="324" r:id="rId90"/>
    <p:sldId id="325" r:id="rId91"/>
    <p:sldId id="326" r:id="rId92"/>
    <p:sldId id="327" r:id="rId93"/>
    <p:sldId id="328" r:id="rId94"/>
    <p:sldId id="329" r:id="rId95"/>
    <p:sldId id="331" r:id="rId96"/>
    <p:sldId id="330" r:id="rId97"/>
    <p:sldId id="335" r:id="rId98"/>
    <p:sldId id="334" r:id="rId99"/>
    <p:sldId id="336" r:id="rId100"/>
    <p:sldId id="337" r:id="rId101"/>
    <p:sldId id="338" r:id="rId102"/>
    <p:sldId id="339" r:id="rId103"/>
    <p:sldId id="340" r:id="rId104"/>
    <p:sldId id="341" r:id="rId10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viewProps" Target="viewProps.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theme" Target="theme/theme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1DA9CCF-B25D-47AB-ADF3-7B2D8922CD3C}" type="datetimeFigureOut">
              <a:rPr lang="en-US" smtClean="0"/>
              <a:t>2/28/2022</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238B5C58-DA21-4DEC-BBB6-C09543362291}"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219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DA9CCF-B25D-47AB-ADF3-7B2D8922CD3C}"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B5C58-DA21-4DEC-BBB6-C09543362291}"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9534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DA9CCF-B25D-47AB-ADF3-7B2D8922CD3C}"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B5C58-DA21-4DEC-BBB6-C09543362291}"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3168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DA9CCF-B25D-47AB-ADF3-7B2D8922CD3C}"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B5C58-DA21-4DEC-BBB6-C09543362291}"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9748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DA9CCF-B25D-47AB-ADF3-7B2D8922CD3C}" type="datetimeFigureOut">
              <a:rPr lang="en-US" smtClean="0"/>
              <a:t>2/28/2022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8B5C58-DA21-4DEC-BBB6-C09543362291}"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35643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1DA9CCF-B25D-47AB-ADF3-7B2D8922CD3C}"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B5C58-DA21-4DEC-BBB6-C09543362291}"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29085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1DA9CCF-B25D-47AB-ADF3-7B2D8922CD3C}" type="datetimeFigureOut">
              <a:rPr lang="en-US" smtClean="0"/>
              <a:t>2/28/2022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8B5C58-DA21-4DEC-BBB6-C09543362291}"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09753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DA9CCF-B25D-47AB-ADF3-7B2D8922CD3C}" type="datetimeFigureOut">
              <a:rPr lang="en-US" smtClean="0"/>
              <a:t>2/28/2022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8B5C58-DA21-4DEC-BBB6-C09543362291}"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6674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A9CCF-B25D-47AB-ADF3-7B2D8922CD3C}" type="datetimeFigureOut">
              <a:rPr lang="en-US" smtClean="0"/>
              <a:t>2/28/2022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8B5C58-DA21-4DEC-BBB6-C09543362291}" type="slidenum">
              <a:rPr lang="en-US" smtClean="0"/>
              <a:t>‹#›</a:t>
            </a:fld>
            <a:endParaRPr lang="en-US"/>
          </a:p>
        </p:txBody>
      </p:sp>
    </p:spTree>
    <p:extLst>
      <p:ext uri="{BB962C8B-B14F-4D97-AF65-F5344CB8AC3E}">
        <p14:creationId xmlns:p14="http://schemas.microsoft.com/office/powerpoint/2010/main" val="1287247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DA9CCF-B25D-47AB-ADF3-7B2D8922CD3C}" type="datetimeFigureOut">
              <a:rPr lang="en-US" smtClean="0"/>
              <a:t>2/28/2022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8B5C58-DA21-4DEC-BBB6-C09543362291}"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7171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1DA9CCF-B25D-47AB-ADF3-7B2D8922CD3C}" type="datetimeFigureOut">
              <a:rPr lang="en-US" smtClean="0"/>
              <a:t>2/28/2022</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238B5C58-DA21-4DEC-BBB6-C09543362291}"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0599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1DA9CCF-B25D-47AB-ADF3-7B2D8922CD3C}" type="datetimeFigureOut">
              <a:rPr lang="en-US" smtClean="0"/>
              <a:t>2/28/2022</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238B5C58-DA21-4DEC-BBB6-C09543362291}"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25594"/>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993D-DD5F-4490-A824-68403759176E}"/>
              </a:ext>
            </a:extLst>
          </p:cNvPr>
          <p:cNvSpPr>
            <a:spLocks noGrp="1"/>
          </p:cNvSpPr>
          <p:nvPr>
            <p:ph type="title"/>
          </p:nvPr>
        </p:nvSpPr>
        <p:spPr>
          <a:xfrm>
            <a:off x="1451579" y="804519"/>
            <a:ext cx="9603275" cy="1049235"/>
          </a:xfrm>
        </p:spPr>
        <p:txBody>
          <a:bodyPr>
            <a:normAutofit/>
          </a:bodyPr>
          <a:lstStyle/>
          <a:p>
            <a:r>
              <a:rPr lang="en-US"/>
              <a:t>A Different Gospel </a:t>
            </a:r>
            <a:endParaRPr lang="en-US" dirty="0"/>
          </a:p>
        </p:txBody>
      </p:sp>
      <p:sp>
        <p:nvSpPr>
          <p:cNvPr id="3" name="Content Placeholder 2">
            <a:extLst>
              <a:ext uri="{FF2B5EF4-FFF2-40B4-BE49-F238E27FC236}">
                <a16:creationId xmlns:a16="http://schemas.microsoft.com/office/drawing/2014/main" id="{F642BF16-D9CD-4F62-A20B-2E14E66153DC}"/>
              </a:ext>
            </a:extLst>
          </p:cNvPr>
          <p:cNvSpPr>
            <a:spLocks noGrp="1"/>
          </p:cNvSpPr>
          <p:nvPr>
            <p:ph idx="1"/>
          </p:nvPr>
        </p:nvSpPr>
        <p:spPr>
          <a:xfrm>
            <a:off x="1366983" y="1853754"/>
            <a:ext cx="10547926" cy="4122173"/>
          </a:xfrm>
        </p:spPr>
        <p:txBody>
          <a:bodyPr>
            <a:normAutofit/>
          </a:bodyPr>
          <a:lstStyle/>
          <a:p>
            <a:pPr marL="0" marR="0" lvl="0" indent="0" defTabSz="914400" rtl="0" eaLnBrk="1" fontAlgn="base" latinLnBrk="0" hangingPunct="1">
              <a:spcBef>
                <a:spcPts val="12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No Other Gospel</a:t>
            </a:r>
          </a:p>
          <a:p>
            <a:pPr marL="0" marR="0" lvl="0" indent="152400" defTabSz="914400" rtl="0" eaLnBrk="1" fontAlgn="base" latinLnBrk="0" hangingPunct="1">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6 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I am astonished that you are so quickly deserting him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God</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who called you in the grace of Christ and are turning to a different gospel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one based on law rather than the blood of Christ</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7 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not that there is another one, but there are some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false teachers</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who trouble you and want to distort the gospel of Christ.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8 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But even if we or an angel from heaven should preach to you a gospel contrary to the one we preached to you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that Christ died for our sins</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let him be accursed.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9 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As we have said before, so now I say again: If anyone is preaching to you a gospel contrary to the one you received, let him be accursed.</a:t>
            </a:r>
          </a:p>
          <a:p>
            <a:pPr marL="0" indent="0">
              <a:buNone/>
            </a:pPr>
            <a:endParaRPr lang="en-US" dirty="0"/>
          </a:p>
        </p:txBody>
      </p:sp>
    </p:spTree>
    <p:extLst>
      <p:ext uri="{BB962C8B-B14F-4D97-AF65-F5344CB8AC3E}">
        <p14:creationId xmlns:p14="http://schemas.microsoft.com/office/powerpoint/2010/main" val="130349817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A062A-7346-4C8D-9403-77F3CAABD615}"/>
              </a:ext>
            </a:extLst>
          </p:cNvPr>
          <p:cNvSpPr>
            <a:spLocks noGrp="1"/>
          </p:cNvSpPr>
          <p:nvPr>
            <p:ph type="title"/>
          </p:nvPr>
        </p:nvSpPr>
        <p:spPr>
          <a:xfrm>
            <a:off x="1451579" y="804519"/>
            <a:ext cx="9603275" cy="1049235"/>
          </a:xfrm>
        </p:spPr>
        <p:txBody>
          <a:bodyPr>
            <a:normAutofit/>
          </a:bodyPr>
          <a:lstStyle/>
          <a:p>
            <a:r>
              <a:rPr lang="en-US" dirty="0"/>
              <a:t>Edict of Milan cont.</a:t>
            </a:r>
            <a:endParaRPr lang="en-US"/>
          </a:p>
        </p:txBody>
      </p:sp>
      <p:sp>
        <p:nvSpPr>
          <p:cNvPr id="3" name="Content Placeholder 2">
            <a:extLst>
              <a:ext uri="{FF2B5EF4-FFF2-40B4-BE49-F238E27FC236}">
                <a16:creationId xmlns:a16="http://schemas.microsoft.com/office/drawing/2014/main" id="{34572E3A-ACDF-4357-8A94-DD3201808224}"/>
              </a:ext>
            </a:extLst>
          </p:cNvPr>
          <p:cNvSpPr>
            <a:spLocks noGrp="1"/>
          </p:cNvSpPr>
          <p:nvPr>
            <p:ph idx="1"/>
          </p:nvPr>
        </p:nvSpPr>
        <p:spPr>
          <a:xfrm>
            <a:off x="1117601" y="1853754"/>
            <a:ext cx="10898908" cy="4199727"/>
          </a:xfrm>
        </p:spPr>
        <p:txBody>
          <a:bodyPr>
            <a:normAutofit/>
          </a:bodyPr>
          <a:lstStyle/>
          <a:p>
            <a:pPr marL="0" indent="0">
              <a:lnSpc>
                <a:spcPct val="110000"/>
              </a:lnSpc>
              <a:buNone/>
            </a:pPr>
            <a:r>
              <a:rPr lang="en-US" sz="1800" b="1" i="0" dirty="0">
                <a:effectLst/>
                <a:latin typeface="Times New Roman" panose="02020603050405020304" pitchFamily="18" charset="0"/>
                <a:cs typeface="Times New Roman" panose="02020603050405020304" pitchFamily="18" charset="0"/>
              </a:rPr>
              <a:t>The Church of Rome Fails the Test of God</a:t>
            </a:r>
          </a:p>
          <a:p>
            <a:pPr marL="0" indent="0">
              <a:lnSpc>
                <a:spcPct val="110000"/>
              </a:lnSpc>
              <a:buNone/>
            </a:pP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Ultimately, Constantine, because of his conversion, will become the defender of Christians and the final arbiter on matters of religion and piety in the Empire, as the story of </a:t>
            </a:r>
            <a:r>
              <a:rPr lang="en-US" sz="1800" b="0" i="0" dirty="0" err="1">
                <a:effectLst/>
                <a:latin typeface="Times New Roman" panose="02020603050405020304" pitchFamily="18" charset="0"/>
                <a:cs typeface="Times New Roman" panose="02020603050405020304" pitchFamily="18" charset="0"/>
              </a:rPr>
              <a:t>Licinius</a:t>
            </a:r>
            <a:r>
              <a:rPr lang="en-US" sz="1800" b="0" i="0" dirty="0">
                <a:effectLst/>
                <a:latin typeface="Times New Roman" panose="02020603050405020304" pitchFamily="18" charset="0"/>
                <a:cs typeface="Times New Roman" panose="02020603050405020304" pitchFamily="18" charset="0"/>
              </a:rPr>
              <a:t>, whom he justifies conquering because of his oppression and persecution of Christians, (Eusebius, Bk. 2, 3) shows us.  He appointed a group of converted Christians to high positions in many parts of his empire. This laid the foundation for the Roman Church’s ‘fornication’ with the kings of the earth.  The Christian ministers had special privileges due to their ‘fornication’ with Constantine. He also extended many benefits to pagan priests who became Christian ministers. For example, they received monetary support from the Empire and didn't pay taxes.</a:t>
            </a: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Constantine’s influence on the Empire and the Church was not insignificant, being referred to, both by himself and others, as the “bishop of all things outside of the church,” (Eusebius, Bk. 4, 24).  </a:t>
            </a:r>
            <a:r>
              <a:rPr lang="en-US" sz="1800" b="1" i="0" dirty="0">
                <a:effectLst/>
                <a:latin typeface="Times New Roman" panose="02020603050405020304" pitchFamily="18" charset="0"/>
                <a:cs typeface="Times New Roman" panose="02020603050405020304" pitchFamily="18" charset="0"/>
              </a:rPr>
              <a:t>Special Note: God has not ordained an office of bishop of all things outside the church.</a:t>
            </a:r>
          </a:p>
          <a:p>
            <a:pPr marL="0" indent="0">
              <a:lnSpc>
                <a:spcPct val="110000"/>
              </a:lnSpc>
              <a:buNone/>
            </a:pPr>
            <a:endParaRPr lang="en-US" sz="1400" dirty="0">
              <a:latin typeface="Times New Roman" panose="02020603050405020304" pitchFamily="18" charset="0"/>
              <a:cs typeface="Times New Roman" panose="02020603050405020304" pitchFamily="18" charset="0"/>
            </a:endParaRPr>
          </a:p>
          <a:p>
            <a:pPr marL="0" indent="0">
              <a:lnSpc>
                <a:spcPct val="110000"/>
              </a:lnSpc>
              <a:buNone/>
            </a:pPr>
            <a:endParaRPr lang="en-US" sz="1400" dirty="0"/>
          </a:p>
        </p:txBody>
      </p:sp>
    </p:spTree>
    <p:extLst>
      <p:ext uri="{BB962C8B-B14F-4D97-AF65-F5344CB8AC3E}">
        <p14:creationId xmlns:p14="http://schemas.microsoft.com/office/powerpoint/2010/main" val="1102358136"/>
      </p:ext>
    </p:extLst>
  </p:cSld>
  <p:clrMapOvr>
    <a:overrideClrMapping bg1="dk1" tx1="lt1" bg2="dk2" tx2="lt2" accent1="accent1" accent2="accent2" accent3="accent3" accent4="accent4" accent5="accent5" accent6="accent6" hlink="hlink" folHlink="folHlink"/>
  </p:clrMapOvr>
</p:sld>
</file>

<file path=ppt/slides/slide10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E5C68-0C4D-4E30-9249-539A34E4D067}"/>
              </a:ext>
            </a:extLst>
          </p:cNvPr>
          <p:cNvSpPr>
            <a:spLocks noGrp="1"/>
          </p:cNvSpPr>
          <p:nvPr>
            <p:ph type="title"/>
          </p:nvPr>
        </p:nvSpPr>
        <p:spPr>
          <a:xfrm>
            <a:off x="1451579" y="804519"/>
            <a:ext cx="9603275" cy="1049235"/>
          </a:xfrm>
        </p:spPr>
        <p:txBody>
          <a:bodyPr>
            <a:normAutofit/>
          </a:bodyPr>
          <a:lstStyle/>
          <a:p>
            <a:r>
              <a:rPr lang="en-US" dirty="0"/>
              <a:t>Pope Francis and World Religion (2013 A.D.) </a:t>
            </a:r>
            <a:endParaRPr lang="en-US"/>
          </a:p>
        </p:txBody>
      </p:sp>
      <p:sp>
        <p:nvSpPr>
          <p:cNvPr id="3" name="Content Placeholder 2">
            <a:extLst>
              <a:ext uri="{FF2B5EF4-FFF2-40B4-BE49-F238E27FC236}">
                <a16:creationId xmlns:a16="http://schemas.microsoft.com/office/drawing/2014/main" id="{BBB6AEE9-3467-4BEF-B949-D08DA85CDA9D}"/>
              </a:ext>
            </a:extLst>
          </p:cNvPr>
          <p:cNvSpPr>
            <a:spLocks noGrp="1"/>
          </p:cNvSpPr>
          <p:nvPr>
            <p:ph idx="1"/>
          </p:nvPr>
        </p:nvSpPr>
        <p:spPr>
          <a:xfrm>
            <a:off x="1191237" y="1921079"/>
            <a:ext cx="10922466" cy="4202883"/>
          </a:xfrm>
        </p:spPr>
        <p:txBody>
          <a:bodyPr>
            <a:normAutofit lnSpcReduction="10000"/>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Pope continues to try to bring all religions and beliefs together (Vatican II) under the Catholic Church by proclaiming “Every human person despite his or her beliefs can do good, and a sharing in good works is the prime place for encounter among those who disagree, Pope Francis said at his Mass today.” The article continues,  “He “emphasized the universality of Christ's saving act on the cross as a compliment to the universal call to holiness, regardless of religious belief.  The Lord has redeemed all of us, all of us, with the Blood of Christ: all of us, not just Catholics. Everyone (2013)</a:t>
            </a:r>
            <a:r>
              <a:rPr lang="en-US" sz="1800" b="1" dirty="0">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latin typeface="Times New Roman" panose="02020603050405020304" pitchFamily="18" charset="0"/>
              <a:cs typeface="Times New Roman" panose="02020603050405020304" pitchFamily="18" charset="0"/>
            </a:endParaRPr>
          </a:p>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Pope continues ecumenism: Pope Francis rocked some religious and atheist minds today when he declared that everyone was redeemed through Jesus, including atheists</a:t>
            </a:r>
            <a:r>
              <a:rPr lang="en-US" sz="1800" b="1" dirty="0">
                <a:latin typeface="Times New Roman" panose="02020603050405020304" pitchFamily="18" charset="0"/>
                <a:ea typeface="Calibri" panose="020F0502020204030204" pitchFamily="34" charset="0"/>
                <a:cs typeface="Times New Roman" panose="02020603050405020304" pitchFamily="18" charset="0"/>
              </a:rPr>
              <a:t>.  The fool says in his heart, “There is no God.”  They are corrupt, they do abominable deeds; there is none who does good (Psalm 14:1)</a:t>
            </a:r>
          </a:p>
          <a:p>
            <a:pPr marL="0" indent="0">
              <a:lnSpc>
                <a:spcPct val="110000"/>
              </a:lnSpc>
              <a:buNone/>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Pope continues ecumenism: “You ask me if the God of the Christians forgives those who don’t believe and who don’t seek the faith. I start by saying – and this is the fundamental thing – that God’s mercy has no limits if you go to him with a sincere and contrite heart. The issue for those who do not believe in God is to obey their conscience. “Sin, even for those who have no faith, exists when people disobey their conscience.”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Nowhere in Scripture are we commanded to “obey our conscience</a:t>
            </a:r>
            <a:r>
              <a:rPr lang="en-US" sz="1800" b="1" dirty="0">
                <a:latin typeface="Times New Roman" panose="02020603050405020304" pitchFamily="18" charset="0"/>
                <a:ea typeface="Times New Roman" panose="02020603050405020304" pitchFamily="18" charset="0"/>
                <a:cs typeface="Times New Roman" panose="02020603050405020304" pitchFamily="18" charset="0"/>
              </a:rPr>
              <a:t>.” We are, however, told to obey the Gospel.</a:t>
            </a:r>
          </a:p>
          <a:p>
            <a:pPr marL="0" indent="0">
              <a:lnSpc>
                <a:spcPct val="110000"/>
              </a:lnSpc>
              <a:buNone/>
            </a:pPr>
            <a:endParaRPr lang="en-US" sz="11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3452467"/>
      </p:ext>
    </p:extLst>
  </p:cSld>
  <p:clrMapOvr>
    <a:overrideClrMapping bg1="dk1" tx1="lt1" bg2="dk2" tx2="lt2" accent1="accent1" accent2="accent2" accent3="accent3" accent4="accent4" accent5="accent5" accent6="accent6" hlink="hlink" folHlink="folHlink"/>
  </p:clrMapOvr>
</p:sld>
</file>

<file path=ppt/slides/slide10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D12EA-C0B1-4511-872B-0B13CFBAC74F}"/>
              </a:ext>
            </a:extLst>
          </p:cNvPr>
          <p:cNvSpPr>
            <a:spLocks noGrp="1"/>
          </p:cNvSpPr>
          <p:nvPr>
            <p:ph type="title"/>
          </p:nvPr>
        </p:nvSpPr>
        <p:spPr>
          <a:xfrm>
            <a:off x="1451579" y="804519"/>
            <a:ext cx="9603275" cy="1049235"/>
          </a:xfrm>
        </p:spPr>
        <p:txBody>
          <a:bodyPr>
            <a:normAutofit/>
          </a:bodyPr>
          <a:lstStyle/>
          <a:p>
            <a:r>
              <a:rPr lang="en-US" dirty="0"/>
              <a:t>The Vatican and the Mafia (2013 A.D.)</a:t>
            </a:r>
            <a:endParaRPr lang="en-US"/>
          </a:p>
        </p:txBody>
      </p:sp>
      <p:sp>
        <p:nvSpPr>
          <p:cNvPr id="3" name="Content Placeholder 2">
            <a:extLst>
              <a:ext uri="{FF2B5EF4-FFF2-40B4-BE49-F238E27FC236}">
                <a16:creationId xmlns:a16="http://schemas.microsoft.com/office/drawing/2014/main" id="{F65BF402-7411-4E00-87A9-FADE622A302C}"/>
              </a:ext>
            </a:extLst>
          </p:cNvPr>
          <p:cNvSpPr>
            <a:spLocks noGrp="1"/>
          </p:cNvSpPr>
          <p:nvPr>
            <p:ph idx="1"/>
          </p:nvPr>
        </p:nvSpPr>
        <p:spPr>
          <a:xfrm>
            <a:off x="1137146" y="1853754"/>
            <a:ext cx="10984945" cy="4303765"/>
          </a:xfrm>
        </p:spPr>
        <p:txBody>
          <a:bodyPr>
            <a:normAutofit lnSpcReduction="10000"/>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Vatican in 2013 tied to criminal enterprises and has been since the time of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Damasus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pope's vow to clean up church finances and break unholy alliances between priests and local crime bosses threatens the money laundering and investment strategy of the ‘Ndrangheta’ crime family that holds sway in the Calabria region, prosecutor Nicola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Gratteri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told the daily Il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Fatto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Quotidiano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"Those who have up until now profited from the influence and wealth drawn from the church are getting very nervous,”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Gratteri</a:t>
            </a:r>
            <a:r>
              <a:rPr lang="en-US" sz="1800" dirty="0">
                <a:latin typeface="Times New Roman" panose="02020603050405020304" pitchFamily="18" charset="0"/>
                <a:ea typeface="Calibri" panose="020F0502020204030204" pitchFamily="34" charset="0"/>
                <a:cs typeface="Times New Roman" panose="02020603050405020304" pitchFamily="18" charset="0"/>
              </a:rPr>
              <a:t> said in an interview</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[link in Italian]. “For many years, the mafia has laundered money and made investments with the complicity of the church. But now the pope is dismantling the poles of economic power in the Vatican, and that is dangerous.  The Vatican has always been a cesspool of iniquity and there will be few changes that result from these ‘reforms.’ </a:t>
            </a:r>
          </a:p>
          <a:p>
            <a:pPr marL="0" indent="0">
              <a:lnSpc>
                <a:spcPct val="110000"/>
              </a:lnSpc>
              <a:buNone/>
            </a:pP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For I feel a divine jealousy for you, since I betrothed you to one husband, to present you as a </a:t>
            </a:r>
            <a:r>
              <a:rPr lang="en-US" sz="1800" b="1" i="0" dirty="0">
                <a:effectLst/>
                <a:latin typeface="Times New Roman" panose="02020603050405020304" pitchFamily="18" charset="0"/>
                <a:cs typeface="Times New Roman" panose="02020603050405020304" pitchFamily="18" charset="0"/>
              </a:rPr>
              <a:t>pure virgin to Christ</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But I am afraid that as the serpent deceived Eve by his cunning, your thoughts will be led astray from a sincere and pure devotion to Christ. </a:t>
            </a: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For if someone comes and proclaims another Jesus than the one we proclaimed, or if you receive a different spirit from the one you received, or if you accept a different gospel from the one you accepted, you put up with it readily enough (II Corinthians 11:2-4).</a:t>
            </a:r>
          </a:p>
          <a:p>
            <a:pPr marL="0" indent="0">
              <a:lnSpc>
                <a:spcPct val="110000"/>
              </a:lnSpc>
              <a:buNone/>
            </a:pPr>
            <a:endParaRPr lang="en-US" sz="1400" dirty="0">
              <a:latin typeface="Times New Roman" panose="02020603050405020304" pitchFamily="18" charset="0"/>
              <a:cs typeface="Times New Roman" panose="02020603050405020304" pitchFamily="18" charset="0"/>
            </a:endParaRPr>
          </a:p>
          <a:p>
            <a:pPr marL="0" indent="0">
              <a:lnSpc>
                <a:spcPct val="110000"/>
              </a:lnSpc>
              <a:buNone/>
            </a:pPr>
            <a:endParaRPr lang="en-US" sz="1400" dirty="0">
              <a:latin typeface="Times New Roman" panose="02020603050405020304" pitchFamily="18" charset="0"/>
              <a:cs typeface="Times New Roman" panose="02020603050405020304" pitchFamily="18" charset="0"/>
            </a:endParaRPr>
          </a:p>
          <a:p>
            <a:pPr marL="0" indent="0">
              <a:lnSpc>
                <a:spcPct val="110000"/>
              </a:lnSpc>
              <a:buNone/>
            </a:pP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5630312"/>
      </p:ext>
    </p:extLst>
  </p:cSld>
  <p:clrMapOvr>
    <a:overrideClrMapping bg1="dk1" tx1="lt1" bg2="dk2" tx2="lt2" accent1="accent1" accent2="accent2" accent3="accent3" accent4="accent4" accent5="accent5" accent6="accent6" hlink="hlink" folHlink="folHlink"/>
  </p:clrMapOvr>
</p:sld>
</file>

<file path=ppt/slides/slide10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E5F02-7D04-4641-8ABD-8536CEA8AE85}"/>
              </a:ext>
            </a:extLst>
          </p:cNvPr>
          <p:cNvSpPr>
            <a:spLocks noGrp="1"/>
          </p:cNvSpPr>
          <p:nvPr>
            <p:ph type="title"/>
          </p:nvPr>
        </p:nvSpPr>
        <p:spPr>
          <a:xfrm>
            <a:off x="1451579" y="804519"/>
            <a:ext cx="9603275" cy="1049235"/>
          </a:xfrm>
        </p:spPr>
        <p:txBody>
          <a:bodyPr>
            <a:normAutofit/>
          </a:bodyPr>
          <a:lstStyle/>
          <a:p>
            <a:r>
              <a:rPr lang="en-US" dirty="0"/>
              <a:t>Pope Francis and The ‘Social’ Gospel</a:t>
            </a:r>
            <a:endParaRPr lang="en-US"/>
          </a:p>
        </p:txBody>
      </p:sp>
      <p:sp>
        <p:nvSpPr>
          <p:cNvPr id="3" name="Content Placeholder 2">
            <a:extLst>
              <a:ext uri="{FF2B5EF4-FFF2-40B4-BE49-F238E27FC236}">
                <a16:creationId xmlns:a16="http://schemas.microsoft.com/office/drawing/2014/main" id="{FB675A06-1607-40DA-BF74-BE72D92BFE44}"/>
              </a:ext>
            </a:extLst>
          </p:cNvPr>
          <p:cNvSpPr>
            <a:spLocks noGrp="1"/>
          </p:cNvSpPr>
          <p:nvPr>
            <p:ph idx="1"/>
          </p:nvPr>
        </p:nvSpPr>
        <p:spPr>
          <a:xfrm>
            <a:off x="1137146" y="1853754"/>
            <a:ext cx="10968167" cy="4286987"/>
          </a:xfrm>
        </p:spPr>
        <p:txBody>
          <a:bodyPr>
            <a:normAutofit fontScale="92500" lnSpcReduction="20000"/>
          </a:bodyPr>
          <a:lstStyle/>
          <a:p>
            <a:pPr marL="0" indent="0">
              <a:lnSpc>
                <a:spcPct val="110000"/>
              </a:lnSpc>
              <a:buNone/>
            </a:pPr>
            <a:r>
              <a:rPr lang="en-CA" sz="1900" dirty="0">
                <a:effectLst/>
                <a:latin typeface="Times New Roman" panose="02020603050405020304" pitchFamily="18" charset="0"/>
                <a:ea typeface="Calibri" panose="020F0502020204030204" pitchFamily="34" charset="0"/>
                <a:cs typeface="Times New Roman" panose="02020603050405020304" pitchFamily="18" charset="0"/>
              </a:rPr>
              <a:t>VATICAN CITY (Reuters) - Pope Francis attacked unfettered capitalism as "a new tyranny" and beseeched global leaders to fight poverty and growing inequality, in a document on Tuesday setting out a platform for his papacy and calling for a renewal of the Catholic Church.  In it, Francis went further than previous comments criticizing the global economic system, attacking the "idolatry of money", and urged politicians to "attack the structural causes of inequality" and strive to provide work, healthcare and education to all citizens.  He also called on rich people to share their wealth. "Just as the commandment 'Thou shalt not kill' sets a clear limit in order to safeguard the value of human life, today we also have to say 'thou shalt not' to an economy of exclusion and inequality. Such an economy kills," Francis wrote in the document issued on Tuesday.  </a:t>
            </a:r>
          </a:p>
          <a:p>
            <a:pPr marL="0" indent="0">
              <a:lnSpc>
                <a:spcPct val="110000"/>
              </a:lnSpc>
              <a:buNone/>
            </a:pPr>
            <a:r>
              <a:rPr lang="en-CA" sz="1900" dirty="0">
                <a:effectLst/>
                <a:latin typeface="Times New Roman" panose="02020603050405020304" pitchFamily="18" charset="0"/>
                <a:ea typeface="Calibri" panose="020F0502020204030204" pitchFamily="34" charset="0"/>
                <a:cs typeface="Times New Roman" panose="02020603050405020304" pitchFamily="18" charset="0"/>
              </a:rPr>
              <a:t>This is hypocrisy because the Vatican is the wealthiest entity on earth and does not part with its vast wealth indiscriminately; it only parts with wealth to promote itself.  This is false doctrine because his job is to preach the gospel, not rail against inequality.  He does not rightly handle the law of God because the Ten Commandments have nothing to do with the economy.  He has also mastered the art of playing upon the covetousness of the masses by appealing to their desire to access other people’s money.</a:t>
            </a:r>
            <a:endParaRPr lang="en-CA" sz="1900" dirty="0">
              <a:latin typeface="Times New Roman" panose="02020603050405020304" pitchFamily="18" charset="0"/>
              <a:cs typeface="Times New Roman" panose="02020603050405020304" pitchFamily="18" charset="0"/>
            </a:endParaRPr>
          </a:p>
          <a:p>
            <a:pPr marL="0" indent="0">
              <a:lnSpc>
                <a:spcPct val="110000"/>
              </a:lnSpc>
              <a:buNone/>
            </a:pPr>
            <a:r>
              <a:rPr lang="en-CA" sz="1900" dirty="0">
                <a:latin typeface="Times New Roman" panose="02020603050405020304" pitchFamily="18" charset="0"/>
                <a:cs typeface="Times New Roman" panose="02020603050405020304" pitchFamily="18" charset="0"/>
              </a:rPr>
              <a:t>Pope Francis preaches Social Justice which is a different Gospel than the one Paul preached.  Therefore he is anathema.</a:t>
            </a:r>
          </a:p>
          <a:p>
            <a:pPr marL="0" indent="0">
              <a:lnSpc>
                <a:spcPct val="110000"/>
              </a:lnSpc>
              <a:buNone/>
            </a:pPr>
            <a:endParaRPr lang="en-CA"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1118391"/>
      </p:ext>
    </p:extLst>
  </p:cSld>
  <p:clrMapOvr>
    <a:overrideClrMapping bg1="dk1" tx1="lt1" bg2="dk2" tx2="lt2" accent1="accent1" accent2="accent2" accent3="accent3" accent4="accent4" accent5="accent5" accent6="accent6" hlink="hlink" folHlink="folHlink"/>
  </p:clrMapOvr>
</p:sld>
</file>

<file path=ppt/slides/slide10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87D70-5A28-46AA-A7C7-01E50CCB2343}"/>
              </a:ext>
            </a:extLst>
          </p:cNvPr>
          <p:cNvSpPr>
            <a:spLocks noGrp="1"/>
          </p:cNvSpPr>
          <p:nvPr>
            <p:ph type="title"/>
          </p:nvPr>
        </p:nvSpPr>
        <p:spPr>
          <a:xfrm>
            <a:off x="1451579" y="804519"/>
            <a:ext cx="9603275" cy="1049235"/>
          </a:xfrm>
        </p:spPr>
        <p:txBody>
          <a:bodyPr>
            <a:normAutofit/>
          </a:bodyPr>
          <a:lstStyle/>
          <a:p>
            <a:r>
              <a:rPr lang="en-US" dirty="0"/>
              <a:t>The Future of </a:t>
            </a:r>
            <a:r>
              <a:rPr lang="en-US"/>
              <a:t>Mystery Babylon</a:t>
            </a:r>
          </a:p>
        </p:txBody>
      </p:sp>
      <p:sp>
        <p:nvSpPr>
          <p:cNvPr id="3" name="Content Placeholder 2">
            <a:extLst>
              <a:ext uri="{FF2B5EF4-FFF2-40B4-BE49-F238E27FC236}">
                <a16:creationId xmlns:a16="http://schemas.microsoft.com/office/drawing/2014/main" id="{7E2E5FC6-BFE1-4B78-944A-C84B041BD884}"/>
              </a:ext>
            </a:extLst>
          </p:cNvPr>
          <p:cNvSpPr>
            <a:spLocks noGrp="1"/>
          </p:cNvSpPr>
          <p:nvPr>
            <p:ph idx="1"/>
          </p:nvPr>
        </p:nvSpPr>
        <p:spPr>
          <a:xfrm>
            <a:off x="1283517" y="1921079"/>
            <a:ext cx="10846964" cy="4132401"/>
          </a:xfrm>
        </p:spPr>
        <p:txBody>
          <a:bodyPr>
            <a:normAutofit lnSpcReduction="10000"/>
          </a:bodyPr>
          <a:lstStyle/>
          <a:p>
            <a:pPr marL="342900" indent="-342900">
              <a:lnSpc>
                <a:spcPct val="110000"/>
              </a:lnSpc>
              <a:buAutoNum type="arabicPeriod"/>
            </a:pPr>
            <a:r>
              <a:rPr lang="en-US" sz="1600" b="0" i="0" dirty="0">
                <a:effectLst/>
                <a:latin typeface="Times New Roman" panose="02020603050405020304" pitchFamily="18" charset="0"/>
                <a:cs typeface="Times New Roman" panose="02020603050405020304" pitchFamily="18" charset="0"/>
              </a:rPr>
              <a:t>Judgment begins in the house of God (I Peter 4:17).</a:t>
            </a:r>
          </a:p>
          <a:p>
            <a:pPr marL="342900" indent="-342900">
              <a:lnSpc>
                <a:spcPct val="110000"/>
              </a:lnSpc>
              <a:buAutoNum type="arabicPeriod"/>
            </a:pPr>
            <a:r>
              <a:rPr lang="en-US" sz="1600" dirty="0">
                <a:latin typeface="Times New Roman" panose="02020603050405020304" pitchFamily="18" charset="0"/>
                <a:cs typeface="Times New Roman" panose="02020603050405020304" pitchFamily="18" charset="0"/>
              </a:rPr>
              <a:t>The majority of Protestant churches will be dead (Revelation 3:1)</a:t>
            </a:r>
          </a:p>
          <a:p>
            <a:pPr marL="342900" indent="-342900">
              <a:lnSpc>
                <a:spcPct val="110000"/>
              </a:lnSpc>
              <a:buAutoNum type="arabicPeriod"/>
            </a:pPr>
            <a:r>
              <a:rPr lang="en-US" sz="1600" b="0" i="0" dirty="0">
                <a:effectLst/>
                <a:latin typeface="Times New Roman" panose="02020603050405020304" pitchFamily="18" charset="0"/>
                <a:cs typeface="Times New Roman" panose="02020603050405020304" pitchFamily="18" charset="0"/>
              </a:rPr>
              <a:t>The true church will have little strength (Revelation 3:8)</a:t>
            </a:r>
          </a:p>
          <a:p>
            <a:pPr marL="342900" indent="-342900">
              <a:lnSpc>
                <a:spcPct val="110000"/>
              </a:lnSpc>
              <a:buAutoNum type="arabicPeriod"/>
            </a:pPr>
            <a:r>
              <a:rPr lang="en-US" sz="1600" b="0" i="0" dirty="0">
                <a:effectLst/>
                <a:latin typeface="Times New Roman" panose="02020603050405020304" pitchFamily="18" charset="0"/>
                <a:cs typeface="Times New Roman" panose="02020603050405020304" pitchFamily="18" charset="0"/>
              </a:rPr>
              <a:t>Rapture of the true church (Revelation 3:10)</a:t>
            </a:r>
          </a:p>
          <a:p>
            <a:pPr marL="514350" indent="-514350">
              <a:lnSpc>
                <a:spcPct val="110000"/>
              </a:lnSpc>
              <a:buAutoNum type="arabicPeriod" startAt="5"/>
            </a:pPr>
            <a:r>
              <a:rPr lang="en-US" sz="1600" dirty="0">
                <a:latin typeface="Times New Roman" panose="02020603050405020304" pitchFamily="18" charset="0"/>
                <a:cs typeface="Times New Roman" panose="02020603050405020304" pitchFamily="18" charset="0"/>
              </a:rPr>
              <a:t>Mystery Babylon begins deception (Matthew 24: 4).</a:t>
            </a:r>
          </a:p>
          <a:p>
            <a:pPr marL="514350" indent="-514350">
              <a:lnSpc>
                <a:spcPct val="110000"/>
              </a:lnSpc>
              <a:buAutoNum type="arabicPeriod" startAt="5"/>
            </a:pPr>
            <a:r>
              <a:rPr lang="en-US" sz="1600" dirty="0">
                <a:latin typeface="Times New Roman" panose="02020603050405020304" pitchFamily="18" charset="0"/>
                <a:cs typeface="Times New Roman" panose="02020603050405020304" pitchFamily="18" charset="0"/>
              </a:rPr>
              <a:t>Many will come in Jesus name claiming “I am the Christ (or anointed one) and will deceive many (Matthew 24:5).</a:t>
            </a:r>
          </a:p>
          <a:p>
            <a:pPr marL="514350" indent="-514350">
              <a:lnSpc>
                <a:spcPct val="110000"/>
              </a:lnSpc>
              <a:buAutoNum type="arabicPeriod" startAt="5"/>
            </a:pPr>
            <a:r>
              <a:rPr lang="en-US" sz="1600" dirty="0">
                <a:latin typeface="Times New Roman" panose="02020603050405020304" pitchFamily="18" charset="0"/>
                <a:cs typeface="Times New Roman" panose="02020603050405020304" pitchFamily="18" charset="0"/>
              </a:rPr>
              <a:t>Mystery Babylon foments revolutions and facilitates ethnic violence and strife.</a:t>
            </a:r>
          </a:p>
          <a:p>
            <a:pPr marL="514350" indent="-514350">
              <a:lnSpc>
                <a:spcPct val="110000"/>
              </a:lnSpc>
              <a:buAutoNum type="arabicPeriod" startAt="5"/>
            </a:pPr>
            <a:r>
              <a:rPr lang="en-US" sz="1600" dirty="0">
                <a:latin typeface="Times New Roman" panose="02020603050405020304" pitchFamily="18" charset="0"/>
                <a:cs typeface="Times New Roman" panose="02020603050405020304" pitchFamily="18" charset="0"/>
              </a:rPr>
              <a:t>The tribulation saints will be handed over and persecuted, put to death and hated by all nations because of Christ (Matthew 24: 9).</a:t>
            </a:r>
          </a:p>
          <a:p>
            <a:pPr marL="514350" indent="-514350">
              <a:lnSpc>
                <a:spcPct val="110000"/>
              </a:lnSpc>
              <a:buAutoNum type="arabicPeriod" startAt="5"/>
            </a:pPr>
            <a:r>
              <a:rPr lang="en-US" sz="1600" dirty="0">
                <a:latin typeface="Times New Roman" panose="02020603050405020304" pitchFamily="18" charset="0"/>
                <a:cs typeface="Times New Roman" panose="02020603050405020304" pitchFamily="18" charset="0"/>
              </a:rPr>
              <a:t>Many will turn away from the faith and betray and hate each other (Matthew 24: 10).</a:t>
            </a:r>
          </a:p>
          <a:p>
            <a:pPr marL="514350" indent="-514350">
              <a:lnSpc>
                <a:spcPct val="110000"/>
              </a:lnSpc>
              <a:buAutoNum type="arabicPeriod" startAt="5"/>
            </a:pPr>
            <a:r>
              <a:rPr lang="en-US" sz="1600" dirty="0">
                <a:latin typeface="Times New Roman" panose="02020603050405020304" pitchFamily="18" charset="0"/>
                <a:cs typeface="Times New Roman" panose="02020603050405020304" pitchFamily="18" charset="0"/>
              </a:rPr>
              <a:t>Many false prophets will appear and deceive many people (Matthew 24:11).</a:t>
            </a:r>
          </a:p>
          <a:p>
            <a:pPr marL="342900" indent="-342900">
              <a:lnSpc>
                <a:spcPct val="110000"/>
              </a:lnSpc>
              <a:buAutoNum type="arabicPeriod"/>
            </a:pPr>
            <a:endParaRPr lang="en-US" sz="1300" b="0" i="0" dirty="0">
              <a:effectLst/>
              <a:latin typeface="Times New Roman" panose="02020603050405020304" pitchFamily="18" charset="0"/>
              <a:cs typeface="Times New Roman" panose="02020603050405020304" pitchFamily="18" charset="0"/>
            </a:endParaRPr>
          </a:p>
          <a:p>
            <a:pPr marL="0" indent="0">
              <a:lnSpc>
                <a:spcPct val="110000"/>
              </a:lnSpc>
              <a:buNone/>
            </a:pPr>
            <a:endParaRPr lang="en-US"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9079346"/>
      </p:ext>
    </p:extLst>
  </p:cSld>
  <p:clrMapOvr>
    <a:overrideClrMapping bg1="dk1" tx1="lt1" bg2="dk2" tx2="lt2" accent1="accent1" accent2="accent2" accent3="accent3" accent4="accent4" accent5="accent5" accent6="accent6" hlink="hlink" folHlink="folHlink"/>
  </p:clrMapOvr>
</p:sld>
</file>

<file path=ppt/slides/slide10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39439-2428-473D-B010-E501292FE11A}"/>
              </a:ext>
            </a:extLst>
          </p:cNvPr>
          <p:cNvSpPr>
            <a:spLocks noGrp="1"/>
          </p:cNvSpPr>
          <p:nvPr>
            <p:ph type="title"/>
          </p:nvPr>
        </p:nvSpPr>
        <p:spPr>
          <a:xfrm>
            <a:off x="1451579" y="804519"/>
            <a:ext cx="9603275" cy="1049235"/>
          </a:xfrm>
        </p:spPr>
        <p:txBody>
          <a:bodyPr>
            <a:normAutofit/>
          </a:bodyPr>
          <a:lstStyle/>
          <a:p>
            <a:r>
              <a:rPr lang="en-US" dirty="0"/>
              <a:t>How Mystery Babylon will Unfold cont.</a:t>
            </a:r>
            <a:endParaRPr lang="en-US"/>
          </a:p>
        </p:txBody>
      </p:sp>
      <p:sp>
        <p:nvSpPr>
          <p:cNvPr id="3" name="Content Placeholder 2">
            <a:extLst>
              <a:ext uri="{FF2B5EF4-FFF2-40B4-BE49-F238E27FC236}">
                <a16:creationId xmlns:a16="http://schemas.microsoft.com/office/drawing/2014/main" id="{C38CE805-1467-4F6A-84D0-6BEB5D0E7242}"/>
              </a:ext>
            </a:extLst>
          </p:cNvPr>
          <p:cNvSpPr>
            <a:spLocks noGrp="1"/>
          </p:cNvSpPr>
          <p:nvPr>
            <p:ph idx="1"/>
          </p:nvPr>
        </p:nvSpPr>
        <p:spPr>
          <a:xfrm>
            <a:off x="1208015" y="1929468"/>
            <a:ext cx="10914077" cy="4211273"/>
          </a:xfrm>
        </p:spPr>
        <p:txBody>
          <a:bodyPr>
            <a:normAutofit fontScale="92500" lnSpcReduction="20000"/>
          </a:bodyPr>
          <a:lstStyle/>
          <a:p>
            <a:pPr marL="0" indent="0">
              <a:lnSpc>
                <a:spcPct val="110000"/>
              </a:lnSpc>
              <a:buNone/>
            </a:pPr>
            <a:r>
              <a:rPr lang="en-US" sz="1600" dirty="0">
                <a:latin typeface="Times New Roman" panose="02020603050405020304" pitchFamily="18" charset="0"/>
                <a:cs typeface="Times New Roman" panose="02020603050405020304" pitchFamily="18" charset="0"/>
              </a:rPr>
              <a:t>11.    Because of the increase in wickedness, the love of most will grow cold (Matthew 24:12).</a:t>
            </a:r>
          </a:p>
          <a:p>
            <a:pPr marL="0" indent="0">
              <a:lnSpc>
                <a:spcPct val="110000"/>
              </a:lnSpc>
              <a:buNone/>
            </a:pPr>
            <a:r>
              <a:rPr lang="en-US" sz="1600" dirty="0">
                <a:latin typeface="Times New Roman" panose="02020603050405020304" pitchFamily="18" charset="0"/>
                <a:cs typeface="Times New Roman" panose="02020603050405020304" pitchFamily="18" charset="0"/>
              </a:rPr>
              <a:t>12.    The False Prophet, who speaks like a dragon, arises out of the earth (Revelation 13: 11).</a:t>
            </a:r>
          </a:p>
          <a:p>
            <a:pPr marL="0" indent="0">
              <a:lnSpc>
                <a:spcPct val="110000"/>
              </a:lnSpc>
              <a:buNone/>
            </a:pPr>
            <a:r>
              <a:rPr lang="en-US" sz="1600" dirty="0">
                <a:latin typeface="Times New Roman" panose="02020603050405020304" pitchFamily="18" charset="0"/>
                <a:cs typeface="Times New Roman" panose="02020603050405020304" pitchFamily="18" charset="0"/>
              </a:rPr>
              <a:t>13.    He performs great and miraculous signs (Revelation 13:15).</a:t>
            </a:r>
          </a:p>
          <a:p>
            <a:pPr marL="0" indent="0">
              <a:lnSpc>
                <a:spcPct val="110000"/>
              </a:lnSpc>
              <a:buNone/>
            </a:pPr>
            <a:r>
              <a:rPr lang="en-US" sz="1600" dirty="0">
                <a:latin typeface="Times New Roman" panose="02020603050405020304" pitchFamily="18" charset="0"/>
                <a:cs typeface="Times New Roman" panose="02020603050405020304" pitchFamily="18" charset="0"/>
              </a:rPr>
              <a:t>14.    He orders everyone to set up an image of the Antichrist to worship him (Revelation 13:14).</a:t>
            </a:r>
          </a:p>
          <a:p>
            <a:pPr marL="0" indent="0">
              <a:lnSpc>
                <a:spcPct val="110000"/>
              </a:lnSpc>
              <a:buNone/>
            </a:pPr>
            <a:r>
              <a:rPr lang="en-US" sz="1600" dirty="0">
                <a:latin typeface="Times New Roman" panose="02020603050405020304" pitchFamily="18" charset="0"/>
                <a:cs typeface="Times New Roman" panose="02020603050405020304" pitchFamily="18" charset="0"/>
              </a:rPr>
              <a:t>15.    He is given the power to give breath to the image so that it can speak (Revelation 13:15).</a:t>
            </a:r>
          </a:p>
          <a:p>
            <a:pPr marL="0" indent="0">
              <a:lnSpc>
                <a:spcPct val="110000"/>
              </a:lnSpc>
              <a:buNone/>
            </a:pPr>
            <a:r>
              <a:rPr lang="en-US" sz="1600" dirty="0">
                <a:latin typeface="Times New Roman" panose="02020603050405020304" pitchFamily="18" charset="0"/>
                <a:cs typeface="Times New Roman" panose="02020603050405020304" pitchFamily="18" charset="0"/>
              </a:rPr>
              <a:t>16.    All who refuse to worship the image of Antichrist put to death (Revelation 13:15).</a:t>
            </a:r>
          </a:p>
          <a:p>
            <a:pPr marL="0" indent="0">
              <a:lnSpc>
                <a:spcPct val="110000"/>
              </a:lnSpc>
              <a:buNone/>
            </a:pPr>
            <a:r>
              <a:rPr lang="en-US" sz="1600" dirty="0">
                <a:latin typeface="Times New Roman" panose="02020603050405020304" pitchFamily="18" charset="0"/>
                <a:cs typeface="Times New Roman" panose="02020603050405020304" pitchFamily="18" charset="0"/>
              </a:rPr>
              <a:t>17.    Everyone must receive the mark of the Antichrist or they will be unable to buy and sell (Revelation 16:16).</a:t>
            </a:r>
          </a:p>
          <a:p>
            <a:pPr marL="0" indent="0">
              <a:lnSpc>
                <a:spcPct val="110000"/>
              </a:lnSpc>
              <a:buNone/>
            </a:pPr>
            <a:r>
              <a:rPr lang="en-US" sz="1600" dirty="0">
                <a:latin typeface="Times New Roman" panose="02020603050405020304" pitchFamily="18" charset="0"/>
                <a:cs typeface="Times New Roman" panose="02020603050405020304" pitchFamily="18" charset="0"/>
              </a:rPr>
              <a:t>18.    The Vatican sits upon the beast (the Antichrist) and wields control over him (Revelation 17:5).</a:t>
            </a:r>
          </a:p>
          <a:p>
            <a:pPr marL="0" indent="0">
              <a:lnSpc>
                <a:spcPct val="110000"/>
              </a:lnSpc>
              <a:buNone/>
            </a:pPr>
            <a:r>
              <a:rPr lang="en-US" sz="1600" dirty="0">
                <a:latin typeface="Times New Roman" panose="02020603050405020304" pitchFamily="18" charset="0"/>
                <a:cs typeface="Times New Roman" panose="02020603050405020304" pitchFamily="18" charset="0"/>
              </a:rPr>
              <a:t>19.    The Vatican is drunk on the blood of the saints (Revelation 17:6).</a:t>
            </a:r>
          </a:p>
          <a:p>
            <a:pPr marL="342900" indent="-342900">
              <a:lnSpc>
                <a:spcPct val="110000"/>
              </a:lnSpc>
              <a:buAutoNum type="arabicPeriod" startAt="20"/>
            </a:pPr>
            <a:r>
              <a:rPr lang="en-US" sz="1600" dirty="0">
                <a:latin typeface="Times New Roman" panose="02020603050405020304" pitchFamily="18" charset="0"/>
                <a:cs typeface="Times New Roman" panose="02020603050405020304" pitchFamily="18" charset="0"/>
              </a:rPr>
              <a:t>    The Vatican is in league with the 10 kings who will rule the earth (Revelation 17:7).</a:t>
            </a:r>
          </a:p>
          <a:p>
            <a:pPr marL="0" indent="0">
              <a:lnSpc>
                <a:spcPct val="110000"/>
              </a:lnSpc>
              <a:buNone/>
            </a:pPr>
            <a:r>
              <a:rPr lang="en-US" sz="1600" dirty="0">
                <a:latin typeface="Times New Roman" panose="02020603050405020304" pitchFamily="18" charset="0"/>
                <a:cs typeface="Times New Roman" panose="02020603050405020304" pitchFamily="18" charset="0"/>
              </a:rPr>
              <a:t>21.     The Antichrist and 10 Kings turn on the Vatican and destroy it with the false prophets approval (Revelation 17:16).</a:t>
            </a:r>
          </a:p>
          <a:p>
            <a:pPr marL="0" indent="0">
              <a:lnSpc>
                <a:spcPct val="110000"/>
              </a:lnSpc>
              <a:buNone/>
            </a:pPr>
            <a:r>
              <a:rPr lang="en-US" sz="1600" dirty="0">
                <a:latin typeface="Times New Roman" panose="02020603050405020304" pitchFamily="18" charset="0"/>
                <a:cs typeface="Times New Roman" panose="02020603050405020304" pitchFamily="18" charset="0"/>
              </a:rPr>
              <a:t>22. Jesus returns and throws False Prophet into the Lake of Fire (Revelation 19:20).</a:t>
            </a:r>
          </a:p>
          <a:p>
            <a:pPr marL="342900" indent="-342900">
              <a:lnSpc>
                <a:spcPct val="110000"/>
              </a:lnSpc>
              <a:buAutoNum type="arabicPeriod" startAt="20"/>
            </a:pPr>
            <a:endParaRPr lang="en-US" sz="800" dirty="0">
              <a:latin typeface="Times New Roman" panose="02020603050405020304" pitchFamily="18" charset="0"/>
              <a:cs typeface="Times New Roman" panose="02020603050405020304" pitchFamily="18" charset="0"/>
            </a:endParaRPr>
          </a:p>
          <a:p>
            <a:pPr marL="514350" indent="-514350">
              <a:lnSpc>
                <a:spcPct val="110000"/>
              </a:lnSpc>
              <a:buAutoNum type="arabicPeriod" startAt="5"/>
            </a:pPr>
            <a:endParaRPr lang="en-US" sz="800" dirty="0"/>
          </a:p>
        </p:txBody>
      </p:sp>
    </p:spTree>
    <p:extLst>
      <p:ext uri="{BB962C8B-B14F-4D97-AF65-F5344CB8AC3E}">
        <p14:creationId xmlns:p14="http://schemas.microsoft.com/office/powerpoint/2010/main" val="1412625641"/>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4CA93-C485-4E50-8CC4-288765D2547D}"/>
              </a:ext>
            </a:extLst>
          </p:cNvPr>
          <p:cNvSpPr>
            <a:spLocks noGrp="1"/>
          </p:cNvSpPr>
          <p:nvPr>
            <p:ph type="title"/>
          </p:nvPr>
        </p:nvSpPr>
        <p:spPr>
          <a:xfrm>
            <a:off x="1451579" y="804519"/>
            <a:ext cx="9603275" cy="1049235"/>
          </a:xfrm>
        </p:spPr>
        <p:txBody>
          <a:bodyPr>
            <a:normAutofit/>
          </a:bodyPr>
          <a:lstStyle/>
          <a:p>
            <a:r>
              <a:rPr lang="en-US" dirty="0"/>
              <a:t>The Criteria for Bishop of the Church</a:t>
            </a:r>
          </a:p>
        </p:txBody>
      </p:sp>
      <p:sp>
        <p:nvSpPr>
          <p:cNvPr id="3" name="Content Placeholder 2">
            <a:extLst>
              <a:ext uri="{FF2B5EF4-FFF2-40B4-BE49-F238E27FC236}">
                <a16:creationId xmlns:a16="http://schemas.microsoft.com/office/drawing/2014/main" id="{85809341-7993-40BE-8C34-651C6F33E319}"/>
              </a:ext>
            </a:extLst>
          </p:cNvPr>
          <p:cNvSpPr>
            <a:spLocks noGrp="1"/>
          </p:cNvSpPr>
          <p:nvPr>
            <p:ph idx="1"/>
          </p:nvPr>
        </p:nvSpPr>
        <p:spPr>
          <a:xfrm>
            <a:off x="1451579" y="2015732"/>
            <a:ext cx="9603275" cy="3450613"/>
          </a:xfrm>
        </p:spPr>
        <p:txBody>
          <a:bodyPr>
            <a:normAutofit/>
          </a:bodyPr>
          <a:lstStyle/>
          <a:p>
            <a:pPr marL="0" indent="0">
              <a:buNone/>
            </a:pPr>
            <a:r>
              <a:rPr lang="en-US" sz="1800" b="1" i="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Here is a trustworthy saying: Whoever aspires to be an overseer (</a:t>
            </a:r>
            <a:r>
              <a:rPr lang="en-US" sz="1800" b="1" i="0" dirty="0">
                <a:effectLst/>
                <a:latin typeface="Times New Roman" panose="02020603050405020304" pitchFamily="18" charset="0"/>
                <a:cs typeface="Times New Roman" panose="02020603050405020304" pitchFamily="18" charset="0"/>
              </a:rPr>
              <a:t>Bishop</a:t>
            </a:r>
            <a:r>
              <a:rPr lang="en-US" sz="1800" b="0" i="0" dirty="0">
                <a:effectLst/>
                <a:latin typeface="Times New Roman" panose="02020603050405020304" pitchFamily="18" charset="0"/>
                <a:cs typeface="Times New Roman" panose="02020603050405020304" pitchFamily="18" charset="0"/>
              </a:rPr>
              <a:t>) desires a noble task.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Now the overseer is to be </a:t>
            </a:r>
            <a:r>
              <a:rPr lang="en-US" sz="1800" b="1" i="0" dirty="0">
                <a:effectLst/>
                <a:latin typeface="Times New Roman" panose="02020603050405020304" pitchFamily="18" charset="0"/>
                <a:cs typeface="Times New Roman" panose="02020603050405020304" pitchFamily="18" charset="0"/>
              </a:rPr>
              <a:t>above reproach, faithful to his wife, temperate, self-controlled</a:t>
            </a:r>
            <a:r>
              <a:rPr lang="en-US" sz="1800" b="0" i="0" dirty="0">
                <a:effectLst/>
                <a:latin typeface="Times New Roman" panose="02020603050405020304" pitchFamily="18" charset="0"/>
                <a:cs typeface="Times New Roman" panose="02020603050405020304" pitchFamily="18" charset="0"/>
              </a:rPr>
              <a:t>, respectable, hospitable, able to teach, </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not given to drunkenness, </a:t>
            </a:r>
            <a:r>
              <a:rPr lang="en-US" sz="1800" b="1" i="0" dirty="0">
                <a:effectLst/>
                <a:latin typeface="Times New Roman" panose="02020603050405020304" pitchFamily="18" charset="0"/>
                <a:cs typeface="Times New Roman" panose="02020603050405020304" pitchFamily="18" charset="0"/>
              </a:rPr>
              <a:t>not violent but gentle</a:t>
            </a:r>
            <a:r>
              <a:rPr lang="en-US" sz="1800" b="0" i="0" dirty="0">
                <a:effectLst/>
                <a:latin typeface="Times New Roman" panose="02020603050405020304" pitchFamily="18" charset="0"/>
                <a:cs typeface="Times New Roman" panose="02020603050405020304" pitchFamily="18" charset="0"/>
              </a:rPr>
              <a:t>, not quarrelsome, not a lover of money. </a:t>
            </a:r>
            <a:r>
              <a:rPr lang="en-US" sz="1800" b="1" i="0" baseline="30000" dirty="0">
                <a:effectLst/>
                <a:latin typeface="Times New Roman" panose="02020603050405020304" pitchFamily="18" charset="0"/>
                <a:cs typeface="Times New Roman" panose="02020603050405020304" pitchFamily="18" charset="0"/>
              </a:rPr>
              <a:t>4 </a:t>
            </a:r>
            <a:r>
              <a:rPr lang="en-US" sz="1800" b="1" i="0" dirty="0">
                <a:effectLst/>
                <a:latin typeface="Times New Roman" panose="02020603050405020304" pitchFamily="18" charset="0"/>
                <a:cs typeface="Times New Roman" panose="02020603050405020304" pitchFamily="18" charset="0"/>
              </a:rPr>
              <a:t>He must manage his own family well and see that his children obey him, and he must do so in a manner worthy of full respect</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5 </a:t>
            </a:r>
            <a:r>
              <a:rPr lang="en-US" sz="1800" b="0" i="0" dirty="0">
                <a:effectLst/>
                <a:latin typeface="Times New Roman" panose="02020603050405020304" pitchFamily="18" charset="0"/>
                <a:cs typeface="Times New Roman" panose="02020603050405020304" pitchFamily="18" charset="0"/>
              </a:rPr>
              <a:t>(If anyone does not know how to manage his own family, how can he take care of God’s church?) </a:t>
            </a:r>
            <a:r>
              <a:rPr lang="en-US" sz="1800" b="1" i="0" baseline="3000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He must not be a recent convert, or he may become conceited and fall under the same judgment as the devil. </a:t>
            </a:r>
            <a:r>
              <a:rPr lang="en-US" sz="1800" b="1" i="0" baseline="30000" dirty="0">
                <a:effectLst/>
                <a:latin typeface="Times New Roman" panose="02020603050405020304" pitchFamily="18" charset="0"/>
                <a:cs typeface="Times New Roman" panose="02020603050405020304" pitchFamily="18" charset="0"/>
              </a:rPr>
              <a:t>7 </a:t>
            </a:r>
            <a:r>
              <a:rPr lang="en-US" sz="1800" b="0" i="0" dirty="0">
                <a:effectLst/>
                <a:latin typeface="Times New Roman" panose="02020603050405020304" pitchFamily="18" charset="0"/>
                <a:cs typeface="Times New Roman" panose="02020603050405020304" pitchFamily="18" charset="0"/>
              </a:rPr>
              <a:t>He must also have a good reputation with outsiders, so that he will not fall into disgrace and into the devil’s trap (I Timothy 3: 1-7).</a:t>
            </a:r>
            <a:endParaRPr lang="en-US" sz="18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380808583"/>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5B3CC-583F-4E05-A499-6916EEC84FBD}"/>
              </a:ext>
            </a:extLst>
          </p:cNvPr>
          <p:cNvSpPr>
            <a:spLocks noGrp="1"/>
          </p:cNvSpPr>
          <p:nvPr>
            <p:ph type="title"/>
          </p:nvPr>
        </p:nvSpPr>
        <p:spPr>
          <a:xfrm>
            <a:off x="1451579" y="804519"/>
            <a:ext cx="9603275" cy="1049235"/>
          </a:xfrm>
        </p:spPr>
        <p:txBody>
          <a:bodyPr>
            <a:normAutofit/>
          </a:bodyPr>
          <a:lstStyle/>
          <a:p>
            <a:r>
              <a:rPr lang="en-US" dirty="0"/>
              <a:t>Sol Invictus</a:t>
            </a:r>
            <a:endParaRPr lang="en-US"/>
          </a:p>
        </p:txBody>
      </p:sp>
      <p:sp>
        <p:nvSpPr>
          <p:cNvPr id="3" name="Content Placeholder 2">
            <a:extLst>
              <a:ext uri="{FF2B5EF4-FFF2-40B4-BE49-F238E27FC236}">
                <a16:creationId xmlns:a16="http://schemas.microsoft.com/office/drawing/2014/main" id="{E234F1E3-C614-497C-A2BA-8C151A460146}"/>
              </a:ext>
            </a:extLst>
          </p:cNvPr>
          <p:cNvSpPr>
            <a:spLocks noGrp="1"/>
          </p:cNvSpPr>
          <p:nvPr>
            <p:ph idx="1"/>
          </p:nvPr>
        </p:nvSpPr>
        <p:spPr>
          <a:xfrm>
            <a:off x="1071418" y="1853754"/>
            <a:ext cx="11009745" cy="4199727"/>
          </a:xfrm>
        </p:spPr>
        <p:txBody>
          <a:bodyPr>
            <a:normAutofit/>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On March 7, 321, Roman Emperor Constantine I decreed that </a:t>
            </a:r>
            <a:r>
              <a:rPr lang="en-US" sz="1800" b="0" i="1" dirty="0">
                <a:effectLst/>
                <a:latin typeface="Times New Roman" panose="02020603050405020304" pitchFamily="18" charset="0"/>
                <a:cs typeface="Times New Roman" panose="02020603050405020304" pitchFamily="18" charset="0"/>
              </a:rPr>
              <a:t>dies Solis </a:t>
            </a:r>
            <a:r>
              <a:rPr lang="en-US" sz="1800" b="0" i="1" dirty="0" err="1">
                <a:effectLst/>
                <a:latin typeface="Times New Roman" panose="02020603050405020304" pitchFamily="18" charset="0"/>
                <a:cs typeface="Times New Roman" panose="02020603050405020304" pitchFamily="18" charset="0"/>
              </a:rPr>
              <a:t>Invicti</a:t>
            </a:r>
            <a:r>
              <a:rPr lang="en-US" sz="1800" b="0" i="0" dirty="0">
                <a:effectLst/>
                <a:latin typeface="Times New Roman" panose="02020603050405020304" pitchFamily="18" charset="0"/>
                <a:cs typeface="Times New Roman" panose="02020603050405020304" pitchFamily="18" charset="0"/>
              </a:rPr>
              <a:t> (‘sun-day,’ or </a:t>
            </a:r>
            <a:r>
              <a:rPr lang="en-US" sz="1800" b="0" i="1" dirty="0">
                <a:effectLst/>
                <a:latin typeface="Times New Roman" panose="02020603050405020304" pitchFamily="18" charset="0"/>
                <a:cs typeface="Times New Roman" panose="02020603050405020304" pitchFamily="18" charset="0"/>
              </a:rPr>
              <a:t>Day of Sol Invictus</a:t>
            </a:r>
            <a:r>
              <a:rPr lang="en-US" sz="1800" b="0" i="0" dirty="0">
                <a:effectLst/>
                <a:latin typeface="Times New Roman" panose="02020603050405020304" pitchFamily="18" charset="0"/>
                <a:cs typeface="Times New Roman" panose="02020603050405020304" pitchFamily="18" charset="0"/>
              </a:rPr>
              <a:t>, Roman God of the Sun) would be the Roman day of rest throughout the Roman Empire.  These are the relevant points regarding this decree and Constantine's role in the church:</a:t>
            </a:r>
            <a:endParaRPr lang="en-US" sz="1800" dirty="0">
              <a:latin typeface="Times New Roman" panose="02020603050405020304" pitchFamily="18" charset="0"/>
              <a:cs typeface="Times New Roman" panose="02020603050405020304" pitchFamily="18" charset="0"/>
            </a:endParaRPr>
          </a:p>
          <a:p>
            <a:pPr>
              <a:lnSpc>
                <a:spcPct val="110000"/>
              </a:lnSpc>
            </a:pPr>
            <a:r>
              <a:rPr lang="en-US" sz="1800" b="0" i="0" dirty="0">
                <a:effectLst/>
                <a:latin typeface="Times New Roman" panose="02020603050405020304" pitchFamily="18" charset="0"/>
                <a:cs typeface="Times New Roman" panose="02020603050405020304" pitchFamily="18" charset="0"/>
              </a:rPr>
              <a:t>The truth was that Constantine outwardly supported Christianity but still worshipped the sun and pagan symbols.</a:t>
            </a:r>
          </a:p>
          <a:p>
            <a:pPr>
              <a:lnSpc>
                <a:spcPct val="110000"/>
              </a:lnSpc>
            </a:pPr>
            <a:r>
              <a:rPr lang="en-US" sz="1800" b="1" i="0" dirty="0">
                <a:effectLst/>
                <a:latin typeface="Times New Roman" panose="02020603050405020304" pitchFamily="18" charset="0"/>
                <a:cs typeface="Times New Roman" panose="02020603050405020304" pitchFamily="18" charset="0"/>
              </a:rPr>
              <a:t>Constantine understood his vision as a sign from the Christian God, who in his mind was one among many gods, that he would be awarded with unusual power</a:t>
            </a:r>
            <a:endParaRPr lang="en-US" sz="1800" b="1" dirty="0">
              <a:latin typeface="Times New Roman" panose="02020603050405020304" pitchFamily="18" charset="0"/>
              <a:cs typeface="Times New Roman" panose="02020603050405020304" pitchFamily="18" charset="0"/>
            </a:endParaRPr>
          </a:p>
          <a:p>
            <a:pPr>
              <a:lnSpc>
                <a:spcPct val="110000"/>
              </a:lnSpc>
            </a:pPr>
            <a:r>
              <a:rPr lang="en-US" sz="1800" b="0" i="0" dirty="0">
                <a:effectLst/>
                <a:latin typeface="Times New Roman" panose="02020603050405020304" pitchFamily="18" charset="0"/>
                <a:cs typeface="Times New Roman" panose="02020603050405020304" pitchFamily="18" charset="0"/>
              </a:rPr>
              <a:t>Constantine built his triumphal arch in Rome but it was not dedicated to God but to the Unconquered Sun.</a:t>
            </a:r>
            <a:endParaRPr lang="en-US" sz="1800" dirty="0">
              <a:latin typeface="Times New Roman" panose="02020603050405020304" pitchFamily="18" charset="0"/>
              <a:cs typeface="Times New Roman" panose="02020603050405020304" pitchFamily="18" charset="0"/>
            </a:endParaRPr>
          </a:p>
          <a:p>
            <a:pPr>
              <a:lnSpc>
                <a:spcPct val="110000"/>
              </a:lnSpc>
            </a:pPr>
            <a:r>
              <a:rPr lang="en-US" sz="1800" b="0" i="0" dirty="0">
                <a:effectLst/>
                <a:latin typeface="Times New Roman" panose="02020603050405020304" pitchFamily="18" charset="0"/>
                <a:cs typeface="Times New Roman" panose="02020603050405020304" pitchFamily="18" charset="0"/>
              </a:rPr>
              <a:t>In 330, Constantine set up a statue which is a key to understanding his private beliefs. After decades of supporting Christianity, he appeared as a statue of the sun god in the forum. The column became the center of the Forum of Constantine, nowadays known as </a:t>
            </a:r>
            <a:r>
              <a:rPr lang="en-US" sz="1800" b="0" i="0" dirty="0" err="1">
                <a:effectLst/>
                <a:latin typeface="Times New Roman" panose="02020603050405020304" pitchFamily="18" charset="0"/>
                <a:cs typeface="Times New Roman" panose="02020603050405020304" pitchFamily="18" charset="0"/>
              </a:rPr>
              <a:t>Cemberlitas</a:t>
            </a:r>
            <a:r>
              <a:rPr lang="en-US" sz="1800" b="0" i="0" dirty="0">
                <a:effectLst/>
                <a:latin typeface="Times New Roman" panose="02020603050405020304" pitchFamily="18" charset="0"/>
                <a:cs typeface="Times New Roman" panose="02020603050405020304" pitchFamily="18" charset="0"/>
              </a:rPr>
              <a:t> Square in Istanbul.</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6303248"/>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56270-A9F8-4A03-B17E-C89D4C2989FA}"/>
              </a:ext>
            </a:extLst>
          </p:cNvPr>
          <p:cNvSpPr>
            <a:spLocks noGrp="1"/>
          </p:cNvSpPr>
          <p:nvPr>
            <p:ph type="title"/>
          </p:nvPr>
        </p:nvSpPr>
        <p:spPr>
          <a:xfrm>
            <a:off x="1451579" y="804519"/>
            <a:ext cx="9603275" cy="1049235"/>
          </a:xfrm>
        </p:spPr>
        <p:txBody>
          <a:bodyPr>
            <a:normAutofit/>
          </a:bodyPr>
          <a:lstStyle/>
          <a:p>
            <a:r>
              <a:rPr lang="en-US" dirty="0"/>
              <a:t>Sol Invictus cont.</a:t>
            </a:r>
            <a:endParaRPr lang="en-US"/>
          </a:p>
        </p:txBody>
      </p:sp>
      <p:sp>
        <p:nvSpPr>
          <p:cNvPr id="3" name="Content Placeholder 2">
            <a:extLst>
              <a:ext uri="{FF2B5EF4-FFF2-40B4-BE49-F238E27FC236}">
                <a16:creationId xmlns:a16="http://schemas.microsoft.com/office/drawing/2014/main" id="{B0CDBA78-6B70-4CB4-9A0B-7963364EC422}"/>
              </a:ext>
            </a:extLst>
          </p:cNvPr>
          <p:cNvSpPr>
            <a:spLocks noGrp="1"/>
          </p:cNvSpPr>
          <p:nvPr>
            <p:ph idx="1"/>
          </p:nvPr>
        </p:nvSpPr>
        <p:spPr>
          <a:xfrm>
            <a:off x="1451579" y="2015732"/>
            <a:ext cx="9603275" cy="3450613"/>
          </a:xfrm>
        </p:spPr>
        <p:txBody>
          <a:bodyPr>
            <a:normAutofit/>
          </a:bodyPr>
          <a:lstStyle/>
          <a:p>
            <a:pPr>
              <a:lnSpc>
                <a:spcPct val="110000"/>
              </a:lnSpc>
            </a:pPr>
            <a:r>
              <a:rPr lang="en-US" sz="1800" dirty="0">
                <a:latin typeface="Times New Roman" panose="02020603050405020304" pitchFamily="18" charset="0"/>
                <a:cs typeface="Times New Roman" panose="02020603050405020304" pitchFamily="18" charset="0"/>
              </a:rPr>
              <a:t>Sol worship allowed emperors to identify with the sun god that they might serve as his representative on earth to rule the nations</a:t>
            </a:r>
          </a:p>
          <a:p>
            <a:pPr>
              <a:lnSpc>
                <a:spcPct val="110000"/>
              </a:lnSpc>
            </a:pPr>
            <a:r>
              <a:rPr lang="en-US" sz="1800" b="0" i="0" dirty="0">
                <a:effectLst/>
                <a:latin typeface="Times New Roman" panose="02020603050405020304" pitchFamily="18" charset="0"/>
                <a:cs typeface="Times New Roman" panose="02020603050405020304" pitchFamily="18" charset="0"/>
              </a:rPr>
              <a:t>After his death in 337, Constantine became thought of as one of the pagan gods by the heathen. An analysis of archaeological sites suggests that Constantine, like previous emperors of Rome, had never stopped seeing himself as a son of the ancient deities.</a:t>
            </a:r>
          </a:p>
          <a:p>
            <a:pPr marL="0" indent="0">
              <a:lnSpc>
                <a:spcPct val="110000"/>
              </a:lnSpc>
              <a:buNone/>
            </a:pP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1" i="0" dirty="0">
                <a:effectLst/>
                <a:latin typeface="Times New Roman" panose="02020603050405020304" pitchFamily="18" charset="0"/>
                <a:cs typeface="Times New Roman" panose="02020603050405020304" pitchFamily="18" charset="0"/>
              </a:rPr>
              <a:t>and if he (a prophet) says, ‘Let us go after other gods,’ which you have not known, ‘and let us serve them,’ </a:t>
            </a:r>
            <a:r>
              <a:rPr lang="en-US" sz="1800" b="1" i="0" baseline="30000" dirty="0">
                <a:effectLst/>
                <a:latin typeface="Times New Roman" panose="02020603050405020304" pitchFamily="18" charset="0"/>
                <a:cs typeface="Times New Roman" panose="02020603050405020304" pitchFamily="18" charset="0"/>
              </a:rPr>
              <a:t>3 </a:t>
            </a:r>
            <a:r>
              <a:rPr lang="en-US" sz="1800" b="1" i="0" dirty="0">
                <a:effectLst/>
                <a:latin typeface="Times New Roman" panose="02020603050405020304" pitchFamily="18" charset="0"/>
                <a:cs typeface="Times New Roman" panose="02020603050405020304" pitchFamily="18" charset="0"/>
              </a:rPr>
              <a:t>you shall not listen to the words of that prophet or that dreamer of dreams (Deuteronomy 13:1,2).</a:t>
            </a:r>
            <a:endParaRPr lang="en-US" sz="1800" b="1" dirty="0">
              <a:latin typeface="Times New Roman" panose="02020603050405020304" pitchFamily="18" charset="0"/>
              <a:cs typeface="Times New Roman" panose="02020603050405020304" pitchFamily="18" charset="0"/>
            </a:endParaRPr>
          </a:p>
          <a:p>
            <a:pPr marL="0" indent="0">
              <a:lnSpc>
                <a:spcPct val="110000"/>
              </a:lnSpc>
              <a:buNone/>
            </a:pPr>
            <a:endParaRPr lang="en-US" sz="1900" dirty="0"/>
          </a:p>
        </p:txBody>
      </p:sp>
    </p:spTree>
    <p:extLst>
      <p:ext uri="{BB962C8B-B14F-4D97-AF65-F5344CB8AC3E}">
        <p14:creationId xmlns:p14="http://schemas.microsoft.com/office/powerpoint/2010/main" val="2659437762"/>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00EA7-4830-42AC-B012-A226CDB27A4E}"/>
              </a:ext>
            </a:extLst>
          </p:cNvPr>
          <p:cNvSpPr>
            <a:spLocks noGrp="1"/>
          </p:cNvSpPr>
          <p:nvPr>
            <p:ph type="title"/>
          </p:nvPr>
        </p:nvSpPr>
        <p:spPr>
          <a:xfrm>
            <a:off x="1451579" y="804519"/>
            <a:ext cx="9603275" cy="1049235"/>
          </a:xfrm>
        </p:spPr>
        <p:txBody>
          <a:bodyPr>
            <a:normAutofit/>
          </a:bodyPr>
          <a:lstStyle/>
          <a:p>
            <a:r>
              <a:rPr lang="en-US" dirty="0"/>
              <a:t>Rome and Peter</a:t>
            </a:r>
          </a:p>
        </p:txBody>
      </p:sp>
      <p:sp>
        <p:nvSpPr>
          <p:cNvPr id="3" name="Content Placeholder 2">
            <a:extLst>
              <a:ext uri="{FF2B5EF4-FFF2-40B4-BE49-F238E27FC236}">
                <a16:creationId xmlns:a16="http://schemas.microsoft.com/office/drawing/2014/main" id="{EBE36F44-DD49-4926-8A42-61DB4A3B6B4C}"/>
              </a:ext>
            </a:extLst>
          </p:cNvPr>
          <p:cNvSpPr>
            <a:spLocks noGrp="1"/>
          </p:cNvSpPr>
          <p:nvPr>
            <p:ph idx="1"/>
          </p:nvPr>
        </p:nvSpPr>
        <p:spPr>
          <a:xfrm>
            <a:off x="1451579" y="2015732"/>
            <a:ext cx="9603275" cy="3450613"/>
          </a:xfrm>
        </p:spPr>
        <p:txBody>
          <a:bodyPr>
            <a:normAutofit/>
          </a:bodyPr>
          <a:lstStyle/>
          <a:p>
            <a:pPr marL="0" indent="0">
              <a:buNone/>
            </a:pPr>
            <a:r>
              <a:rPr lang="en-US" sz="1800" dirty="0">
                <a:latin typeface="Times New Roman" panose="02020603050405020304" pitchFamily="18" charset="0"/>
                <a:cs typeface="Times New Roman" panose="02020603050405020304" pitchFamily="18" charset="0"/>
              </a:rPr>
              <a:t>Roman Catholicism claims that Peter was allegedly killed by Nero in 64 A.D. in Rome.  Constantine then constructed a Basilica (in 324 A.D.) over his tomb (St. Peter’s Basilica) which became a spiritual center for Christian pilgrimages.  The Vatican would be constructed on this site and would become the independent state of Vatican City on February 11, 1929.  </a:t>
            </a:r>
            <a:r>
              <a:rPr lang="en-US" sz="1800" b="1" dirty="0">
                <a:latin typeface="Times New Roman" panose="02020603050405020304" pitchFamily="18" charset="0"/>
                <a:cs typeface="Times New Roman" panose="02020603050405020304" pitchFamily="18" charset="0"/>
              </a:rPr>
              <a:t>However, there is no biblical evidence that Peter ever went to Rome or that he was martyred there.</a:t>
            </a:r>
          </a:p>
          <a:p>
            <a:pPr marL="0" indent="0">
              <a:buNone/>
            </a:pPr>
            <a:endParaRPr lang="en-US" dirty="0"/>
          </a:p>
        </p:txBody>
      </p:sp>
    </p:spTree>
    <p:extLst>
      <p:ext uri="{BB962C8B-B14F-4D97-AF65-F5344CB8AC3E}">
        <p14:creationId xmlns:p14="http://schemas.microsoft.com/office/powerpoint/2010/main" val="2612858587"/>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5ED56-D71A-446F-98F6-6E7246B7575F}"/>
              </a:ext>
            </a:extLst>
          </p:cNvPr>
          <p:cNvSpPr>
            <a:spLocks noGrp="1"/>
          </p:cNvSpPr>
          <p:nvPr>
            <p:ph type="title"/>
          </p:nvPr>
        </p:nvSpPr>
        <p:spPr>
          <a:xfrm>
            <a:off x="1451579" y="804519"/>
            <a:ext cx="9603275" cy="1049235"/>
          </a:xfrm>
        </p:spPr>
        <p:txBody>
          <a:bodyPr>
            <a:normAutofit/>
          </a:bodyPr>
          <a:lstStyle/>
          <a:p>
            <a:r>
              <a:rPr lang="en-US" dirty="0"/>
              <a:t>First Council of Nicaea (325 A.D.)</a:t>
            </a:r>
            <a:endParaRPr lang="en-US"/>
          </a:p>
        </p:txBody>
      </p:sp>
      <p:sp>
        <p:nvSpPr>
          <p:cNvPr id="3" name="Content Placeholder 2">
            <a:extLst>
              <a:ext uri="{FF2B5EF4-FFF2-40B4-BE49-F238E27FC236}">
                <a16:creationId xmlns:a16="http://schemas.microsoft.com/office/drawing/2014/main" id="{2591BB7E-AACE-4AD3-BCB1-C8FB1B61C38E}"/>
              </a:ext>
            </a:extLst>
          </p:cNvPr>
          <p:cNvSpPr>
            <a:spLocks noGrp="1"/>
          </p:cNvSpPr>
          <p:nvPr>
            <p:ph idx="1"/>
          </p:nvPr>
        </p:nvSpPr>
        <p:spPr>
          <a:xfrm>
            <a:off x="1108365" y="1939636"/>
            <a:ext cx="10945090" cy="4113845"/>
          </a:xfrm>
        </p:spPr>
        <p:txBody>
          <a:bodyPr>
            <a:normAutofit fontScale="92500" lnSpcReduction="20000"/>
          </a:bodyPr>
          <a:lstStyle/>
          <a:p>
            <a:pPr>
              <a:lnSpc>
                <a:spcPct val="110000"/>
              </a:lnSpc>
            </a:pPr>
            <a:r>
              <a:rPr lang="en-US" sz="1900" dirty="0">
                <a:latin typeface="Times New Roman" panose="02020603050405020304" pitchFamily="18" charset="0"/>
                <a:cs typeface="Times New Roman" panose="02020603050405020304" pitchFamily="18" charset="0"/>
              </a:rPr>
              <a:t>A false teacher named Arias was teaching that Christ was a created being in opposition to John 10:30 (I and the Father are One) and numerous other passages which was causing great discord among the churches</a:t>
            </a:r>
          </a:p>
          <a:p>
            <a:pPr>
              <a:lnSpc>
                <a:spcPct val="110000"/>
              </a:lnSpc>
            </a:pPr>
            <a:r>
              <a:rPr lang="en-US" sz="1900" b="1" dirty="0">
                <a:latin typeface="Times New Roman" panose="02020603050405020304" pitchFamily="18" charset="0"/>
                <a:cs typeface="Times New Roman" panose="02020603050405020304" pitchFamily="18" charset="0"/>
              </a:rPr>
              <a:t>The Council was called by Constantine </a:t>
            </a:r>
            <a:r>
              <a:rPr lang="en-US" sz="1900" dirty="0">
                <a:latin typeface="Times New Roman" panose="02020603050405020304" pitchFamily="18" charset="0"/>
                <a:cs typeface="Times New Roman" panose="02020603050405020304" pitchFamily="18" charset="0"/>
              </a:rPr>
              <a:t>in order to restore unity to the Western and Eastern church (which was influenced by the heresy of Arianism).  The church was struggling to resolve this issue over the years on its own but failed</a:t>
            </a:r>
          </a:p>
          <a:p>
            <a:pPr>
              <a:lnSpc>
                <a:spcPct val="110000"/>
              </a:lnSpc>
            </a:pPr>
            <a:r>
              <a:rPr lang="en-US" sz="1900" dirty="0">
                <a:latin typeface="Times New Roman" panose="02020603050405020304" pitchFamily="18" charset="0"/>
                <a:cs typeface="Times New Roman" panose="02020603050405020304" pitchFamily="18" charset="0"/>
              </a:rPr>
              <a:t>The Council of bishops correctly affirms the deity of Christ by majority vote, however:</a:t>
            </a:r>
          </a:p>
          <a:p>
            <a:pPr>
              <a:lnSpc>
                <a:spcPct val="110000"/>
              </a:lnSpc>
            </a:pPr>
            <a:r>
              <a:rPr lang="en-US" sz="1900" dirty="0">
                <a:latin typeface="Times New Roman" panose="02020603050405020304" pitchFamily="18" charset="0"/>
                <a:cs typeface="Times New Roman" panose="02020603050405020304" pitchFamily="18" charset="0"/>
              </a:rPr>
              <a:t>Canon Six establishes a hierarchy, not within the church, but over groups of churches, thereby setting the stage for a church bureaucracy detached from the congregation.  These bureaucracies now had the power of Roman law behind them.</a:t>
            </a:r>
          </a:p>
          <a:p>
            <a:pPr>
              <a:lnSpc>
                <a:spcPct val="110000"/>
              </a:lnSpc>
            </a:pPr>
            <a:r>
              <a:rPr lang="en-US" sz="1900" dirty="0">
                <a:latin typeface="Times New Roman" panose="02020603050405020304" pitchFamily="18" charset="0"/>
                <a:cs typeface="Times New Roman" panose="02020603050405020304" pitchFamily="18" charset="0"/>
              </a:rPr>
              <a:t>Cannon Eighteen calls this council the “holy and great synod” which, rather than serving as an advisory group, further establishes a hierarchy in which some Christians are greater than others with greater privilege, standing and ecclesiastical authority.  </a:t>
            </a:r>
            <a:r>
              <a:rPr lang="en-US" sz="1900" b="1" dirty="0">
                <a:latin typeface="Times New Roman" panose="02020603050405020304" pitchFamily="18" charset="0"/>
                <a:cs typeface="Times New Roman" panose="02020603050405020304" pitchFamily="18" charset="0"/>
              </a:rPr>
              <a:t>These synods, which all became ‘holy and great,’ could no longer be questioned without consequences from church authorities and from Roman law</a:t>
            </a:r>
            <a:r>
              <a:rPr lang="en-US" sz="1900" dirty="0">
                <a:latin typeface="Times New Roman" panose="02020603050405020304" pitchFamily="18" charset="0"/>
                <a:cs typeface="Times New Roman" panose="02020603050405020304" pitchFamily="18" charset="0"/>
              </a:rPr>
              <a:t>.</a:t>
            </a:r>
          </a:p>
          <a:p>
            <a:pPr>
              <a:lnSpc>
                <a:spcPct val="110000"/>
              </a:lnSpc>
            </a:pPr>
            <a:endParaRPr lang="en-US" sz="1400" dirty="0">
              <a:latin typeface="Times New Roman" panose="02020603050405020304" pitchFamily="18" charset="0"/>
              <a:cs typeface="Times New Roman" panose="02020603050405020304" pitchFamily="18" charset="0"/>
            </a:endParaRPr>
          </a:p>
          <a:p>
            <a:pPr>
              <a:lnSpc>
                <a:spcPct val="110000"/>
              </a:lnSpc>
            </a:pP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8589562"/>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56C2C-A3F5-4C91-861F-BB072F2FE568}"/>
              </a:ext>
            </a:extLst>
          </p:cNvPr>
          <p:cNvSpPr>
            <a:spLocks noGrp="1"/>
          </p:cNvSpPr>
          <p:nvPr>
            <p:ph type="title"/>
          </p:nvPr>
        </p:nvSpPr>
        <p:spPr>
          <a:xfrm>
            <a:off x="1451579" y="804519"/>
            <a:ext cx="9603275" cy="1049235"/>
          </a:xfrm>
        </p:spPr>
        <p:txBody>
          <a:bodyPr>
            <a:normAutofit/>
          </a:bodyPr>
          <a:lstStyle/>
          <a:p>
            <a:r>
              <a:rPr lang="en-US" dirty="0"/>
              <a:t>First Council of Nicaea cont.</a:t>
            </a:r>
            <a:endParaRPr lang="en-US"/>
          </a:p>
        </p:txBody>
      </p:sp>
      <p:sp>
        <p:nvSpPr>
          <p:cNvPr id="3" name="Content Placeholder 2">
            <a:extLst>
              <a:ext uri="{FF2B5EF4-FFF2-40B4-BE49-F238E27FC236}">
                <a16:creationId xmlns:a16="http://schemas.microsoft.com/office/drawing/2014/main" id="{213C4CE5-1A61-41C9-81D6-EF07B0FB995E}"/>
              </a:ext>
            </a:extLst>
          </p:cNvPr>
          <p:cNvSpPr>
            <a:spLocks noGrp="1"/>
          </p:cNvSpPr>
          <p:nvPr>
            <p:ph idx="1"/>
          </p:nvPr>
        </p:nvSpPr>
        <p:spPr>
          <a:xfrm>
            <a:off x="1052945" y="1853754"/>
            <a:ext cx="10935855" cy="4199727"/>
          </a:xfrm>
        </p:spPr>
        <p:txBody>
          <a:bodyPr>
            <a:normAutofit fontScale="92500" lnSpcReduction="20000"/>
          </a:bodyPr>
          <a:lstStyle/>
          <a:p>
            <a:pPr marL="0" indent="0">
              <a:lnSpc>
                <a:spcPct val="110000"/>
              </a:lnSpc>
              <a:buNone/>
            </a:pPr>
            <a:r>
              <a:rPr lang="en-US" sz="1900" dirty="0">
                <a:latin typeface="Times New Roman" panose="02020603050405020304" pitchFamily="18" charset="0"/>
                <a:cs typeface="Times New Roman" panose="02020603050405020304" pitchFamily="18" charset="0"/>
              </a:rPr>
              <a:t>This council, despite its correct decision on the divinity of Christ, sets two destructive precedents:</a:t>
            </a:r>
          </a:p>
          <a:p>
            <a:pPr marL="342900" indent="-342900">
              <a:lnSpc>
                <a:spcPct val="110000"/>
              </a:lnSpc>
              <a:buAutoNum type="arabicPeriod"/>
            </a:pPr>
            <a:r>
              <a:rPr lang="en-US" sz="1900" dirty="0">
                <a:latin typeface="Times New Roman" panose="02020603050405020304" pitchFamily="18" charset="0"/>
                <a:cs typeface="Times New Roman" panose="02020603050405020304" pitchFamily="18" charset="0"/>
              </a:rPr>
              <a:t>That a secular king (</a:t>
            </a:r>
            <a:r>
              <a:rPr lang="en-US" sz="1900" b="1" dirty="0">
                <a:latin typeface="Times New Roman" panose="02020603050405020304" pitchFamily="18" charset="0"/>
                <a:cs typeface="Times New Roman" panose="02020603050405020304" pitchFamily="18" charset="0"/>
              </a:rPr>
              <a:t>who at this time identified with the sun god</a:t>
            </a:r>
            <a:r>
              <a:rPr lang="en-US" sz="1900" dirty="0">
                <a:latin typeface="Times New Roman" panose="02020603050405020304" pitchFamily="18" charset="0"/>
                <a:cs typeface="Times New Roman" panose="02020603050405020304" pitchFamily="18" charset="0"/>
              </a:rPr>
              <a:t>) is necessary to oversee disputes within the church even though the king has no standing in the church.</a:t>
            </a:r>
          </a:p>
          <a:p>
            <a:pPr marL="342900" indent="-342900">
              <a:lnSpc>
                <a:spcPct val="110000"/>
              </a:lnSpc>
              <a:buAutoNum type="arabicPeriod"/>
            </a:pPr>
            <a:r>
              <a:rPr lang="en-US" sz="1900" dirty="0">
                <a:latin typeface="Times New Roman" panose="02020603050405020304" pitchFamily="18" charset="0"/>
                <a:cs typeface="Times New Roman" panose="02020603050405020304" pitchFamily="18" charset="0"/>
              </a:rPr>
              <a:t>That a hierarchy/bureaucracy, that cannot be questioned, needs to be created to rule over individual churches and that bureaucracy must have a single leader to rule over it.  A bureaucracy is too separate from the congregation which is the focus of the church, and, when given the unfettered power of the State, will inevitably begin to oppress the congregation.</a:t>
            </a:r>
          </a:p>
          <a:p>
            <a:pPr marL="0" indent="0">
              <a:lnSpc>
                <a:spcPct val="110000"/>
              </a:lnSpc>
              <a:buNone/>
            </a:pPr>
            <a:r>
              <a:rPr lang="en-US" sz="1900" b="1" i="0" dirty="0">
                <a:effectLst/>
                <a:latin typeface="Times New Roman" panose="02020603050405020304" pitchFamily="18" charset="0"/>
                <a:cs typeface="Times New Roman" panose="02020603050405020304" pitchFamily="18" charset="0"/>
              </a:rPr>
              <a:t>6 </a:t>
            </a:r>
            <a:r>
              <a:rPr lang="en-US" sz="1900" b="0" i="0" dirty="0">
                <a:effectLst/>
                <a:latin typeface="Times New Roman" panose="02020603050405020304" pitchFamily="18" charset="0"/>
                <a:cs typeface="Times New Roman" panose="02020603050405020304" pitchFamily="18" charset="0"/>
              </a:rPr>
              <a:t>When one of you has a grievance against another, does he dare go to law before the unrighteous instead of the saints? </a:t>
            </a:r>
            <a:r>
              <a:rPr lang="en-US" sz="1900" b="1" i="0" baseline="30000" dirty="0">
                <a:effectLst/>
                <a:latin typeface="Times New Roman" panose="02020603050405020304" pitchFamily="18" charset="0"/>
                <a:cs typeface="Times New Roman" panose="02020603050405020304" pitchFamily="18" charset="0"/>
              </a:rPr>
              <a:t>2 </a:t>
            </a:r>
            <a:r>
              <a:rPr lang="en-US" sz="1900" b="0" i="0" dirty="0">
                <a:effectLst/>
                <a:latin typeface="Times New Roman" panose="02020603050405020304" pitchFamily="18" charset="0"/>
                <a:cs typeface="Times New Roman" panose="02020603050405020304" pitchFamily="18" charset="0"/>
              </a:rPr>
              <a:t>Or do you not know that the saints will judge the world? And if the world is to be judged by you, are you incompetent to try trivial cases? </a:t>
            </a:r>
            <a:r>
              <a:rPr lang="en-US" sz="1900" b="1" i="0" baseline="30000" dirty="0">
                <a:effectLst/>
                <a:latin typeface="Times New Roman" panose="02020603050405020304" pitchFamily="18" charset="0"/>
                <a:cs typeface="Times New Roman" panose="02020603050405020304" pitchFamily="18" charset="0"/>
              </a:rPr>
              <a:t>3 </a:t>
            </a:r>
            <a:r>
              <a:rPr lang="en-US" sz="1900" b="0" i="0" dirty="0">
                <a:effectLst/>
                <a:latin typeface="Times New Roman" panose="02020603050405020304" pitchFamily="18" charset="0"/>
                <a:cs typeface="Times New Roman" panose="02020603050405020304" pitchFamily="18" charset="0"/>
              </a:rPr>
              <a:t>Do you not know that we are to judge angels? How much more, then, matters pertaining to this life! </a:t>
            </a:r>
            <a:r>
              <a:rPr lang="en-US" sz="1900" b="1" i="0" baseline="30000" dirty="0">
                <a:effectLst/>
                <a:latin typeface="Times New Roman" panose="02020603050405020304" pitchFamily="18" charset="0"/>
                <a:cs typeface="Times New Roman" panose="02020603050405020304" pitchFamily="18" charset="0"/>
              </a:rPr>
              <a:t>4 </a:t>
            </a:r>
            <a:r>
              <a:rPr lang="en-US" sz="1900" b="0" i="0" dirty="0">
                <a:effectLst/>
                <a:latin typeface="Times New Roman" panose="02020603050405020304" pitchFamily="18" charset="0"/>
                <a:cs typeface="Times New Roman" panose="02020603050405020304" pitchFamily="18" charset="0"/>
              </a:rPr>
              <a:t>So if you have such cases, why do you lay them before </a:t>
            </a:r>
            <a:r>
              <a:rPr lang="en-US" sz="1900" b="1" i="0" dirty="0">
                <a:effectLst/>
                <a:latin typeface="Times New Roman" panose="02020603050405020304" pitchFamily="18" charset="0"/>
                <a:cs typeface="Times New Roman" panose="02020603050405020304" pitchFamily="18" charset="0"/>
              </a:rPr>
              <a:t>those who have no standing in the church</a:t>
            </a:r>
            <a:r>
              <a:rPr lang="en-US" sz="1900" b="0" i="0" dirty="0">
                <a:effectLst/>
                <a:latin typeface="Times New Roman" panose="02020603050405020304" pitchFamily="18" charset="0"/>
                <a:cs typeface="Times New Roman" panose="02020603050405020304" pitchFamily="18" charset="0"/>
              </a:rPr>
              <a:t>? </a:t>
            </a:r>
            <a:r>
              <a:rPr lang="en-US" sz="1900" b="1" i="0" baseline="30000" dirty="0">
                <a:effectLst/>
                <a:latin typeface="Times New Roman" panose="02020603050405020304" pitchFamily="18" charset="0"/>
                <a:cs typeface="Times New Roman" panose="02020603050405020304" pitchFamily="18" charset="0"/>
              </a:rPr>
              <a:t>5 </a:t>
            </a:r>
            <a:r>
              <a:rPr lang="en-US" sz="1900" b="0" i="0" dirty="0">
                <a:effectLst/>
                <a:latin typeface="Times New Roman" panose="02020603050405020304" pitchFamily="18" charset="0"/>
                <a:cs typeface="Times New Roman" panose="02020603050405020304" pitchFamily="18" charset="0"/>
              </a:rPr>
              <a:t>I say this to your shame. Can it be that there is no one among you wise enough to settle a dispute between the brothers, </a:t>
            </a:r>
            <a:r>
              <a:rPr lang="en-US" sz="1900" b="1" i="0" baseline="30000" dirty="0">
                <a:effectLst/>
                <a:latin typeface="Times New Roman" panose="02020603050405020304" pitchFamily="18" charset="0"/>
                <a:cs typeface="Times New Roman" panose="02020603050405020304" pitchFamily="18" charset="0"/>
              </a:rPr>
              <a:t>6 </a:t>
            </a:r>
            <a:r>
              <a:rPr lang="en-US" sz="1900" b="0" i="0" dirty="0">
                <a:effectLst/>
                <a:latin typeface="Times New Roman" panose="02020603050405020304" pitchFamily="18" charset="0"/>
                <a:cs typeface="Times New Roman" panose="02020603050405020304" pitchFamily="18" charset="0"/>
              </a:rPr>
              <a:t>but brother goes to law against brother, and that before unbelievers? </a:t>
            </a:r>
            <a:r>
              <a:rPr lang="en-US" sz="1900" b="1" i="0" baseline="30000" dirty="0">
                <a:effectLst/>
                <a:latin typeface="Times New Roman" panose="02020603050405020304" pitchFamily="18" charset="0"/>
                <a:cs typeface="Times New Roman" panose="02020603050405020304" pitchFamily="18" charset="0"/>
              </a:rPr>
              <a:t>7 </a:t>
            </a:r>
            <a:r>
              <a:rPr lang="en-US" sz="1900" b="0" i="0" dirty="0">
                <a:effectLst/>
                <a:latin typeface="Times New Roman" panose="02020603050405020304" pitchFamily="18" charset="0"/>
                <a:cs typeface="Times New Roman" panose="02020603050405020304" pitchFamily="18" charset="0"/>
              </a:rPr>
              <a:t>To have lawsuits at all with one another is already a defeat for you. Why not rather suffer wrong? Why not rather be defrauded? </a:t>
            </a:r>
            <a:r>
              <a:rPr lang="en-US" sz="1900" b="1" i="0" baseline="30000" dirty="0">
                <a:effectLst/>
                <a:latin typeface="Times New Roman" panose="02020603050405020304" pitchFamily="18" charset="0"/>
                <a:cs typeface="Times New Roman" panose="02020603050405020304" pitchFamily="18" charset="0"/>
              </a:rPr>
              <a:t>8 </a:t>
            </a:r>
            <a:r>
              <a:rPr lang="en-US" sz="1900" b="0" i="0" dirty="0">
                <a:effectLst/>
                <a:latin typeface="Times New Roman" panose="02020603050405020304" pitchFamily="18" charset="0"/>
                <a:cs typeface="Times New Roman" panose="02020603050405020304" pitchFamily="18" charset="0"/>
              </a:rPr>
              <a:t>But you yourselves wrong and defraud—even your own brothers (I Corinthians 6:1-8)!</a:t>
            </a:r>
          </a:p>
          <a:p>
            <a:pPr marL="0" indent="0">
              <a:lnSpc>
                <a:spcPct val="110000"/>
              </a:lnSpc>
              <a:buNone/>
            </a:pPr>
            <a:endParaRPr lang="en-US" sz="1100" dirty="0">
              <a:latin typeface="Times New Roman" panose="02020603050405020304" pitchFamily="18" charset="0"/>
              <a:cs typeface="Times New Roman" panose="02020603050405020304" pitchFamily="18" charset="0"/>
            </a:endParaRPr>
          </a:p>
          <a:p>
            <a:pPr marL="0" indent="0">
              <a:lnSpc>
                <a:spcPct val="110000"/>
              </a:lnSpc>
              <a:buNone/>
            </a:pPr>
            <a:endParaRPr lang="en-US" sz="1100" dirty="0"/>
          </a:p>
        </p:txBody>
      </p:sp>
    </p:spTree>
    <p:extLst>
      <p:ext uri="{BB962C8B-B14F-4D97-AF65-F5344CB8AC3E}">
        <p14:creationId xmlns:p14="http://schemas.microsoft.com/office/powerpoint/2010/main" val="3036750599"/>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289F7-45F2-4BD3-BDB8-B61DD62FCE2B}"/>
              </a:ext>
            </a:extLst>
          </p:cNvPr>
          <p:cNvSpPr>
            <a:spLocks noGrp="1"/>
          </p:cNvSpPr>
          <p:nvPr>
            <p:ph type="title"/>
          </p:nvPr>
        </p:nvSpPr>
        <p:spPr>
          <a:xfrm>
            <a:off x="1451579" y="804519"/>
            <a:ext cx="9603275" cy="1049235"/>
          </a:xfrm>
        </p:spPr>
        <p:txBody>
          <a:bodyPr>
            <a:normAutofit/>
          </a:bodyPr>
          <a:lstStyle/>
          <a:p>
            <a:r>
              <a:rPr lang="en-US" dirty="0"/>
              <a:t>Constantine: Bishop of Bishops</a:t>
            </a:r>
            <a:endParaRPr lang="en-US"/>
          </a:p>
        </p:txBody>
      </p:sp>
      <p:sp>
        <p:nvSpPr>
          <p:cNvPr id="3" name="Content Placeholder 2">
            <a:extLst>
              <a:ext uri="{FF2B5EF4-FFF2-40B4-BE49-F238E27FC236}">
                <a16:creationId xmlns:a16="http://schemas.microsoft.com/office/drawing/2014/main" id="{BB3ADD21-334F-4EB3-B710-0F3AC583878F}"/>
              </a:ext>
            </a:extLst>
          </p:cNvPr>
          <p:cNvSpPr>
            <a:spLocks noGrp="1"/>
          </p:cNvSpPr>
          <p:nvPr>
            <p:ph idx="1"/>
          </p:nvPr>
        </p:nvSpPr>
        <p:spPr>
          <a:xfrm>
            <a:off x="923637" y="1939636"/>
            <a:ext cx="11092872" cy="4113845"/>
          </a:xfrm>
        </p:spPr>
        <p:txBody>
          <a:bodyPr>
            <a:normAutofit fontScale="25000" lnSpcReduction="20000"/>
          </a:bodyPr>
          <a:lstStyle/>
          <a:p>
            <a:pPr marL="0" indent="0">
              <a:lnSpc>
                <a:spcPct val="110000"/>
              </a:lnSpc>
              <a:buNone/>
            </a:pPr>
            <a:r>
              <a:rPr lang="en-US" sz="7200" b="0" i="0" dirty="0">
                <a:effectLst/>
                <a:latin typeface="Times New Roman" panose="02020603050405020304" pitchFamily="18" charset="0"/>
                <a:cs typeface="Times New Roman" panose="02020603050405020304" pitchFamily="18" charset="0"/>
              </a:rPr>
              <a:t>Constantine had no reservations about killing family. </a:t>
            </a:r>
            <a:r>
              <a:rPr lang="en-US" sz="7200" b="0" i="0" dirty="0" err="1">
                <a:effectLst/>
                <a:latin typeface="Times New Roman" panose="02020603050405020304" pitchFamily="18" charset="0"/>
                <a:cs typeface="Times New Roman" panose="02020603050405020304" pitchFamily="18" charset="0"/>
              </a:rPr>
              <a:t>Fausta</a:t>
            </a:r>
            <a:r>
              <a:rPr lang="en-US" sz="7200" b="0" i="0" dirty="0">
                <a:effectLst/>
                <a:latin typeface="Times New Roman" panose="02020603050405020304" pitchFamily="18" charset="0"/>
                <a:cs typeface="Times New Roman" panose="02020603050405020304" pitchFamily="18" charset="0"/>
              </a:rPr>
              <a:t> was the daughter of former Emperor </a:t>
            </a:r>
            <a:r>
              <a:rPr lang="en-US" sz="7200" b="0" i="0" dirty="0" err="1">
                <a:effectLst/>
                <a:latin typeface="Times New Roman" panose="02020603050405020304" pitchFamily="18" charset="0"/>
                <a:cs typeface="Times New Roman" panose="02020603050405020304" pitchFamily="18" charset="0"/>
              </a:rPr>
              <a:t>Maximian</a:t>
            </a:r>
            <a:r>
              <a:rPr lang="en-US" sz="7200" b="0" i="0" dirty="0">
                <a:effectLst/>
                <a:latin typeface="Times New Roman" panose="02020603050405020304" pitchFamily="18" charset="0"/>
                <a:cs typeface="Times New Roman" panose="02020603050405020304" pitchFamily="18" charset="0"/>
              </a:rPr>
              <a:t> and sister to Emperor Maxentius. However, they were both political rivals and Constantine had them killed in 310 and 312 respectively. He married </a:t>
            </a:r>
            <a:r>
              <a:rPr lang="en-US" sz="7200" b="0" i="0" dirty="0" err="1">
                <a:effectLst/>
                <a:latin typeface="Times New Roman" panose="02020603050405020304" pitchFamily="18" charset="0"/>
                <a:cs typeface="Times New Roman" panose="02020603050405020304" pitchFamily="18" charset="0"/>
              </a:rPr>
              <a:t>Fausta</a:t>
            </a:r>
            <a:r>
              <a:rPr lang="en-US" sz="7200" b="0" i="0" dirty="0">
                <a:effectLst/>
                <a:latin typeface="Times New Roman" panose="02020603050405020304" pitchFamily="18" charset="0"/>
                <a:cs typeface="Times New Roman" panose="02020603050405020304" pitchFamily="18" charset="0"/>
              </a:rPr>
              <a:t> in 307. On top of that, in 325 he killed his sister's husband and had his nephew hanged a year later. Yet, they were also political rivals and Constantine was engaged in a civil war with them.</a:t>
            </a:r>
            <a:endParaRPr lang="en-US" sz="7200" i="1" dirty="0">
              <a:latin typeface="Times New Roman" panose="02020603050405020304" pitchFamily="18" charset="0"/>
              <a:cs typeface="Times New Roman" panose="02020603050405020304" pitchFamily="18" charset="0"/>
            </a:endParaRPr>
          </a:p>
          <a:p>
            <a:pPr marL="0" indent="0">
              <a:lnSpc>
                <a:spcPct val="110000"/>
              </a:lnSpc>
              <a:buNone/>
            </a:pPr>
            <a:r>
              <a:rPr lang="en-US" sz="7200" b="0" dirty="0">
                <a:effectLst/>
                <a:latin typeface="Times New Roman" panose="02020603050405020304" pitchFamily="18" charset="0"/>
                <a:cs typeface="Times New Roman" panose="02020603050405020304" pitchFamily="18" charset="0"/>
              </a:rPr>
              <a:t>According to church historian </a:t>
            </a:r>
            <a:r>
              <a:rPr lang="en-US" sz="7200" b="0" dirty="0" err="1">
                <a:effectLst/>
                <a:latin typeface="Times New Roman" panose="02020603050405020304" pitchFamily="18" charset="0"/>
                <a:cs typeface="Times New Roman" panose="02020603050405020304" pitchFamily="18" charset="0"/>
              </a:rPr>
              <a:t>Philostorgius</a:t>
            </a:r>
            <a:r>
              <a:rPr lang="en-US" sz="7200" b="0" dirty="0">
                <a:effectLst/>
                <a:latin typeface="Times New Roman" panose="02020603050405020304" pitchFamily="18" charset="0"/>
                <a:cs typeface="Times New Roman" panose="02020603050405020304" pitchFamily="18" charset="0"/>
              </a:rPr>
              <a:t> (326 A.D.):</a:t>
            </a:r>
            <a:endParaRPr lang="en-US" sz="7200" dirty="0">
              <a:latin typeface="Times New Roman" panose="02020603050405020304" pitchFamily="18" charset="0"/>
              <a:cs typeface="Times New Roman" panose="02020603050405020304" pitchFamily="18" charset="0"/>
            </a:endParaRPr>
          </a:p>
          <a:p>
            <a:pPr marL="0" indent="0">
              <a:lnSpc>
                <a:spcPct val="110000"/>
              </a:lnSpc>
              <a:buNone/>
            </a:pPr>
            <a:r>
              <a:rPr lang="en-US" sz="7200" b="0" dirty="0">
                <a:effectLst/>
                <a:latin typeface="Times New Roman" panose="02020603050405020304" pitchFamily="18" charset="0"/>
                <a:cs typeface="Times New Roman" panose="02020603050405020304" pitchFamily="18" charset="0"/>
              </a:rPr>
              <a:t>But Constantine, having obtained rule over the whole Roman Empire by remarkable success in wars, ordered his son Crispus to be put to death, at the behest (so people think) of his wife </a:t>
            </a:r>
            <a:r>
              <a:rPr lang="en-US" sz="7200" b="0" dirty="0" err="1">
                <a:effectLst/>
                <a:latin typeface="Times New Roman" panose="02020603050405020304" pitchFamily="18" charset="0"/>
                <a:cs typeface="Times New Roman" panose="02020603050405020304" pitchFamily="18" charset="0"/>
              </a:rPr>
              <a:t>Fausta</a:t>
            </a:r>
            <a:r>
              <a:rPr lang="en-US" sz="7200" b="0" dirty="0">
                <a:effectLst/>
                <a:latin typeface="Times New Roman" panose="02020603050405020304" pitchFamily="18" charset="0"/>
                <a:cs typeface="Times New Roman" panose="02020603050405020304" pitchFamily="18" charset="0"/>
              </a:rPr>
              <a:t>. Later he locked his wife </a:t>
            </a:r>
            <a:r>
              <a:rPr lang="en-US" sz="7200" b="0" dirty="0" err="1">
                <a:effectLst/>
                <a:latin typeface="Times New Roman" panose="02020603050405020304" pitchFamily="18" charset="0"/>
                <a:cs typeface="Times New Roman" panose="02020603050405020304" pitchFamily="18" charset="0"/>
              </a:rPr>
              <a:t>Fausta</a:t>
            </a:r>
            <a:r>
              <a:rPr lang="en-US" sz="7200" b="0" dirty="0">
                <a:effectLst/>
                <a:latin typeface="Times New Roman" panose="02020603050405020304" pitchFamily="18" charset="0"/>
                <a:cs typeface="Times New Roman" panose="02020603050405020304" pitchFamily="18" charset="0"/>
              </a:rPr>
              <a:t> in overheated baths and killed her, because his mother Helena blamed him out of excessive grief for her grandson.</a:t>
            </a:r>
          </a:p>
          <a:p>
            <a:pPr marL="0" indent="0">
              <a:lnSpc>
                <a:spcPct val="110000"/>
              </a:lnSpc>
              <a:buNone/>
            </a:pPr>
            <a:r>
              <a:rPr lang="en-US" sz="7200" dirty="0">
                <a:latin typeface="Times New Roman" panose="02020603050405020304" pitchFamily="18" charset="0"/>
                <a:cs typeface="Times New Roman" panose="02020603050405020304" pitchFamily="18" charset="0"/>
              </a:rPr>
              <a:t>According to Greek historian Zosimus:</a:t>
            </a:r>
          </a:p>
          <a:p>
            <a:pPr marL="0" indent="0">
              <a:lnSpc>
                <a:spcPct val="110000"/>
              </a:lnSpc>
              <a:buNone/>
            </a:pPr>
            <a:r>
              <a:rPr lang="en-US" sz="7200" b="0" dirty="0">
                <a:effectLst/>
                <a:latin typeface="Times New Roman" panose="02020603050405020304" pitchFamily="18" charset="0"/>
                <a:cs typeface="Times New Roman" panose="02020603050405020304" pitchFamily="18" charset="0"/>
              </a:rPr>
              <a:t>He killed Crispus, who had been deemed worthy of the rank of Caesar, as I have said before, when he incurred suspicion of having sexual relations with his stepmother </a:t>
            </a:r>
            <a:r>
              <a:rPr lang="en-US" sz="7200" b="0" dirty="0" err="1">
                <a:effectLst/>
                <a:latin typeface="Times New Roman" panose="02020603050405020304" pitchFamily="18" charset="0"/>
                <a:cs typeface="Times New Roman" panose="02020603050405020304" pitchFamily="18" charset="0"/>
              </a:rPr>
              <a:t>Fausta</a:t>
            </a:r>
            <a:r>
              <a:rPr lang="en-US" sz="7200" b="0" dirty="0">
                <a:effectLst/>
                <a:latin typeface="Times New Roman" panose="02020603050405020304" pitchFamily="18" charset="0"/>
                <a:cs typeface="Times New Roman" panose="02020603050405020304" pitchFamily="18" charset="0"/>
              </a:rPr>
              <a:t>, without taking any notice of the laws of nature. Constantine’s mother Helena was distressed at such a grievous event and refused to tolerate the murder of the young man. As if to soothe her &lt;feelings&gt; Constantine tried to remedy the evil with a greater evil: having ordered baths to be heated above the normal level, he deposited </a:t>
            </a:r>
            <a:r>
              <a:rPr lang="en-US" sz="7200" b="0" dirty="0" err="1">
                <a:effectLst/>
                <a:latin typeface="Times New Roman" panose="02020603050405020304" pitchFamily="18" charset="0"/>
                <a:cs typeface="Times New Roman" panose="02020603050405020304" pitchFamily="18" charset="0"/>
              </a:rPr>
              <a:t>Fausta</a:t>
            </a:r>
            <a:r>
              <a:rPr lang="en-US" sz="7200" b="0" dirty="0">
                <a:effectLst/>
                <a:latin typeface="Times New Roman" panose="02020603050405020304" pitchFamily="18" charset="0"/>
                <a:cs typeface="Times New Roman" panose="02020603050405020304" pitchFamily="18" charset="0"/>
              </a:rPr>
              <a:t> in them and brought her out when she was dead.</a:t>
            </a:r>
          </a:p>
          <a:p>
            <a:pPr marL="0" indent="0">
              <a:lnSpc>
                <a:spcPct val="110000"/>
              </a:lnSpc>
              <a:buNone/>
            </a:pPr>
            <a:endParaRPr lang="en-US" sz="1100" i="1" dirty="0">
              <a:latin typeface="Times New Roman" panose="02020603050405020304" pitchFamily="18" charset="0"/>
              <a:cs typeface="Times New Roman" panose="02020603050405020304" pitchFamily="18" charset="0"/>
            </a:endParaRPr>
          </a:p>
          <a:p>
            <a:pPr marL="0" indent="0">
              <a:lnSpc>
                <a:spcPct val="110000"/>
              </a:lnSpc>
              <a:buNone/>
            </a:pPr>
            <a:endParaRPr lang="en-US" sz="1100" i="1" dirty="0">
              <a:latin typeface="Times New Roman" panose="02020603050405020304" pitchFamily="18" charset="0"/>
              <a:cs typeface="Times New Roman" panose="02020603050405020304" pitchFamily="18" charset="0"/>
            </a:endParaRPr>
          </a:p>
          <a:p>
            <a:pPr marL="0" indent="0">
              <a:lnSpc>
                <a:spcPct val="110000"/>
              </a:lnSpc>
              <a:buNone/>
            </a:pP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4864004"/>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77690-688B-449E-AC2F-D91494F80519}"/>
              </a:ext>
            </a:extLst>
          </p:cNvPr>
          <p:cNvSpPr>
            <a:spLocks noGrp="1"/>
          </p:cNvSpPr>
          <p:nvPr>
            <p:ph type="title"/>
          </p:nvPr>
        </p:nvSpPr>
        <p:spPr>
          <a:xfrm>
            <a:off x="1451579" y="804519"/>
            <a:ext cx="9603275" cy="1049235"/>
          </a:xfrm>
        </p:spPr>
        <p:txBody>
          <a:bodyPr>
            <a:normAutofit/>
          </a:bodyPr>
          <a:lstStyle/>
          <a:p>
            <a:r>
              <a:rPr lang="en-US" dirty="0"/>
              <a:t>The First Pope (366 A.D.)</a:t>
            </a:r>
            <a:endParaRPr lang="en-US"/>
          </a:p>
        </p:txBody>
      </p:sp>
      <p:sp>
        <p:nvSpPr>
          <p:cNvPr id="3" name="Content Placeholder 2">
            <a:extLst>
              <a:ext uri="{FF2B5EF4-FFF2-40B4-BE49-F238E27FC236}">
                <a16:creationId xmlns:a16="http://schemas.microsoft.com/office/drawing/2014/main" id="{4A677A89-2C66-4880-9F37-78B77A52BF40}"/>
              </a:ext>
            </a:extLst>
          </p:cNvPr>
          <p:cNvSpPr>
            <a:spLocks noGrp="1"/>
          </p:cNvSpPr>
          <p:nvPr>
            <p:ph idx="1"/>
          </p:nvPr>
        </p:nvSpPr>
        <p:spPr>
          <a:xfrm>
            <a:off x="1052945" y="1930400"/>
            <a:ext cx="11000510" cy="4123081"/>
          </a:xfrm>
        </p:spPr>
        <p:txBody>
          <a:bodyPr>
            <a:noAutofit/>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The earliest recorded use of the title "</a:t>
            </a:r>
            <a:r>
              <a:rPr lang="en-US" sz="1800" b="1" i="0" dirty="0">
                <a:effectLst/>
                <a:latin typeface="Times New Roman" panose="02020603050405020304" pitchFamily="18" charset="0"/>
                <a:cs typeface="Times New Roman" panose="02020603050405020304" pitchFamily="18" charset="0"/>
              </a:rPr>
              <a:t>pope</a:t>
            </a:r>
            <a:r>
              <a:rPr lang="en-US" sz="1800" b="0" i="0" dirty="0">
                <a:effectLst/>
                <a:latin typeface="Times New Roman" panose="02020603050405020304" pitchFamily="18" charset="0"/>
                <a:cs typeface="Times New Roman" panose="02020603050405020304" pitchFamily="18" charset="0"/>
              </a:rPr>
              <a:t>" in English dates to the mid-10th century, when it was used in reference to the 7th century Roman </a:t>
            </a:r>
            <a:r>
              <a:rPr lang="en-US" sz="1800" b="1" i="0" dirty="0">
                <a:effectLst/>
                <a:latin typeface="Times New Roman" panose="02020603050405020304" pitchFamily="18" charset="0"/>
                <a:cs typeface="Times New Roman" panose="02020603050405020304" pitchFamily="18" charset="0"/>
              </a:rPr>
              <a:t>Pope</a:t>
            </a:r>
            <a:r>
              <a:rPr lang="en-US" sz="1800" b="0" i="0" dirty="0">
                <a:effectLst/>
                <a:latin typeface="Times New Roman" panose="02020603050405020304" pitchFamily="18" charset="0"/>
                <a:cs typeface="Times New Roman" panose="02020603050405020304" pitchFamily="18" charset="0"/>
              </a:rPr>
              <a:t> </a:t>
            </a:r>
            <a:r>
              <a:rPr lang="en-US" sz="1800" b="0" i="0" dirty="0" err="1">
                <a:effectLst/>
                <a:latin typeface="Times New Roman" panose="02020603050405020304" pitchFamily="18" charset="0"/>
                <a:cs typeface="Times New Roman" panose="02020603050405020304" pitchFamily="18" charset="0"/>
              </a:rPr>
              <a:t>Vitalian</a:t>
            </a:r>
            <a:r>
              <a:rPr lang="en-US" sz="1800" b="0" i="0" dirty="0">
                <a:effectLst/>
                <a:latin typeface="Times New Roman" panose="02020603050405020304" pitchFamily="18" charset="0"/>
                <a:cs typeface="Times New Roman" panose="02020603050405020304" pitchFamily="18" charset="0"/>
              </a:rPr>
              <a:t> in an Old English translation of Bede's Historia </a:t>
            </a:r>
            <a:r>
              <a:rPr lang="en-US" sz="1800" b="0" i="0" dirty="0" err="1">
                <a:effectLst/>
                <a:latin typeface="Times New Roman" panose="02020603050405020304" pitchFamily="18" charset="0"/>
                <a:cs typeface="Times New Roman" panose="02020603050405020304" pitchFamily="18" charset="0"/>
              </a:rPr>
              <a:t>ecclesiastica</a:t>
            </a:r>
            <a:r>
              <a:rPr lang="en-US" sz="1800" b="0" i="0" dirty="0">
                <a:effectLst/>
                <a:latin typeface="Times New Roman" panose="02020603050405020304" pitchFamily="18" charset="0"/>
                <a:cs typeface="Times New Roman" panose="02020603050405020304" pitchFamily="18" charset="0"/>
              </a:rPr>
              <a:t> </a:t>
            </a:r>
            <a:r>
              <a:rPr lang="en-US" sz="1800" b="0" i="0" dirty="0" err="1">
                <a:effectLst/>
                <a:latin typeface="Times New Roman" panose="02020603050405020304" pitchFamily="18" charset="0"/>
                <a:cs typeface="Times New Roman" panose="02020603050405020304" pitchFamily="18" charset="0"/>
              </a:rPr>
              <a:t>gentis</a:t>
            </a:r>
            <a:r>
              <a:rPr lang="en-US" sz="1800" b="0" i="0" dirty="0">
                <a:effectLst/>
                <a:latin typeface="Times New Roman" panose="02020603050405020304" pitchFamily="18" charset="0"/>
                <a:cs typeface="Times New Roman" panose="02020603050405020304" pitchFamily="18" charset="0"/>
              </a:rPr>
              <a:t> </a:t>
            </a:r>
            <a:r>
              <a:rPr lang="en-US" sz="1800" b="0" i="0" dirty="0" err="1">
                <a:effectLst/>
                <a:latin typeface="Times New Roman" panose="02020603050405020304" pitchFamily="18" charset="0"/>
                <a:cs typeface="Times New Roman" panose="02020603050405020304" pitchFamily="18" charset="0"/>
              </a:rPr>
              <a:t>Anglorum</a:t>
            </a:r>
            <a:r>
              <a:rPr lang="en-US" sz="1800" b="0" i="0" dirty="0">
                <a:effectLst/>
                <a:latin typeface="Times New Roman" panose="02020603050405020304" pitchFamily="18" charset="0"/>
                <a:cs typeface="Times New Roman" panose="02020603050405020304" pitchFamily="18" charset="0"/>
              </a:rPr>
              <a:t>.  It is clear tha</a:t>
            </a:r>
            <a:r>
              <a:rPr lang="en-US" sz="1800" dirty="0">
                <a:latin typeface="Times New Roman" panose="02020603050405020304" pitchFamily="18" charset="0"/>
                <a:cs typeface="Times New Roman" panose="02020603050405020304" pitchFamily="18" charset="0"/>
              </a:rPr>
              <a:t>t God never ordained an office of ‘Pope.’</a:t>
            </a:r>
          </a:p>
          <a:p>
            <a:pPr marL="0" indent="0">
              <a:lnSpc>
                <a:spcPct val="110000"/>
              </a:lnSpc>
              <a:buNone/>
            </a:pPr>
            <a:r>
              <a:rPr lang="en-US" sz="1800" dirty="0" err="1">
                <a:latin typeface="Times New Roman" panose="02020603050405020304" pitchFamily="18" charset="0"/>
                <a:cs typeface="Times New Roman" panose="02020603050405020304" pitchFamily="18" charset="0"/>
              </a:rPr>
              <a:t>Damasas</a:t>
            </a:r>
            <a:r>
              <a:rPr lang="en-US" sz="1800" dirty="0">
                <a:latin typeface="Times New Roman" panose="02020603050405020304" pitchFamily="18" charset="0"/>
                <a:cs typeface="Times New Roman" panose="02020603050405020304" pitchFamily="18" charset="0"/>
              </a:rPr>
              <a:t> (305 to 384) expanded papal primacy and the Roman See and was the first pope (bishop of Rome) who was the head of the church bureaucracy.</a:t>
            </a: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In 366, the death of </a:t>
            </a:r>
            <a:r>
              <a:rPr lang="en-US" sz="1800" b="0" i="0" dirty="0" err="1">
                <a:effectLst/>
                <a:latin typeface="Times New Roman" panose="02020603050405020304" pitchFamily="18" charset="0"/>
                <a:cs typeface="Times New Roman" panose="02020603050405020304" pitchFamily="18" charset="0"/>
              </a:rPr>
              <a:t>Liberius</a:t>
            </a:r>
            <a:r>
              <a:rPr lang="en-US" sz="1800" b="0" i="0" dirty="0">
                <a:effectLst/>
                <a:latin typeface="Times New Roman" panose="02020603050405020304" pitchFamily="18" charset="0"/>
                <a:cs typeface="Times New Roman" panose="02020603050405020304" pitchFamily="18" charset="0"/>
              </a:rPr>
              <a:t> (</a:t>
            </a:r>
            <a:r>
              <a:rPr lang="en-US" sz="1800" b="1" i="0" dirty="0">
                <a:effectLst/>
                <a:latin typeface="Times New Roman" panose="02020603050405020304" pitchFamily="18" charset="0"/>
                <a:cs typeface="Times New Roman" panose="02020603050405020304" pitchFamily="18" charset="0"/>
              </a:rPr>
              <a:t>Bishop of Rome</a:t>
            </a:r>
            <a:r>
              <a:rPr lang="en-US" sz="1800" b="0" i="0" dirty="0">
                <a:effectLst/>
                <a:latin typeface="Times New Roman" panose="02020603050405020304" pitchFamily="18" charset="0"/>
                <a:cs typeface="Times New Roman" panose="02020603050405020304" pitchFamily="18" charset="0"/>
              </a:rPr>
              <a:t>) led to a division in the church there. One faction supported Ursinus, while the other supported </a:t>
            </a:r>
            <a:r>
              <a:rPr lang="en-US" sz="1800" b="0" i="0" dirty="0" err="1">
                <a:effectLst/>
                <a:latin typeface="Times New Roman" panose="02020603050405020304" pitchFamily="18" charset="0"/>
                <a:cs typeface="Times New Roman" panose="02020603050405020304" pitchFamily="18" charset="0"/>
              </a:rPr>
              <a:t>Damasus</a:t>
            </a:r>
            <a:r>
              <a:rPr lang="en-US" sz="1800" b="0" i="0" dirty="0">
                <a:effectLst/>
                <a:latin typeface="Times New Roman" panose="02020603050405020304" pitchFamily="18" charset="0"/>
                <a:cs typeface="Times New Roman" panose="02020603050405020304" pitchFamily="18" charset="0"/>
              </a:rPr>
              <a:t> (</a:t>
            </a:r>
            <a:r>
              <a:rPr lang="en-US" sz="1800" b="1" i="0" dirty="0">
                <a:effectLst/>
                <a:latin typeface="Times New Roman" panose="02020603050405020304" pitchFamily="18" charset="0"/>
                <a:cs typeface="Times New Roman" panose="02020603050405020304" pitchFamily="18" charset="0"/>
              </a:rPr>
              <a:t>they were elected pope, by different groups of bishops of Rome, at the same time</a:t>
            </a:r>
            <a:r>
              <a:rPr lang="en-US" sz="1800" b="0" i="0" dirty="0">
                <a:effectLst/>
                <a:latin typeface="Times New Roman" panose="02020603050405020304" pitchFamily="18" charset="0"/>
                <a:cs typeface="Times New Roman" panose="02020603050405020304" pitchFamily="18" charset="0"/>
              </a:rPr>
              <a:t>). This dissension climaxed with a riot (</a:t>
            </a:r>
            <a:r>
              <a:rPr lang="en-US" sz="1800" b="1" i="0" dirty="0">
                <a:effectLst/>
                <a:latin typeface="Times New Roman" panose="02020603050405020304" pitchFamily="18" charset="0"/>
                <a:cs typeface="Times New Roman" panose="02020603050405020304" pitchFamily="18" charset="0"/>
              </a:rPr>
              <a:t>by a mob hired by </a:t>
            </a:r>
            <a:r>
              <a:rPr lang="en-US" sz="1800" b="1" i="0" dirty="0" err="1">
                <a:effectLst/>
                <a:latin typeface="Times New Roman" panose="02020603050405020304" pitchFamily="18" charset="0"/>
                <a:cs typeface="Times New Roman" panose="02020603050405020304" pitchFamily="18" charset="0"/>
              </a:rPr>
              <a:t>Damasas</a:t>
            </a:r>
            <a:r>
              <a:rPr lang="en-US" sz="1800" b="0" i="0" dirty="0">
                <a:effectLst/>
                <a:latin typeface="Times New Roman" panose="02020603050405020304" pitchFamily="18" charset="0"/>
                <a:cs typeface="Times New Roman" panose="02020603050405020304" pitchFamily="18" charset="0"/>
              </a:rPr>
              <a:t>) which led to the deaths of 137 people and the rare intervention of Emperor Valentinian I to uphold public order. </a:t>
            </a:r>
            <a:r>
              <a:rPr lang="en-US" sz="1800" b="0" i="0" dirty="0" err="1">
                <a:effectLst/>
                <a:latin typeface="Times New Roman" panose="02020603050405020304" pitchFamily="18" charset="0"/>
                <a:cs typeface="Times New Roman" panose="02020603050405020304" pitchFamily="18" charset="0"/>
              </a:rPr>
              <a:t>Damasus</a:t>
            </a:r>
            <a:r>
              <a:rPr lang="en-US" sz="1800" b="0" i="0" dirty="0">
                <a:effectLst/>
                <a:latin typeface="Times New Roman" panose="02020603050405020304" pitchFamily="18" charset="0"/>
                <a:cs typeface="Times New Roman" panose="02020603050405020304" pitchFamily="18" charset="0"/>
              </a:rPr>
              <a:t> prevailed, but only with the support of the city prefect. He was also accused of murder before a later prefect (</a:t>
            </a:r>
            <a:r>
              <a:rPr lang="en-US" sz="1800" b="1" i="0" dirty="0">
                <a:effectLst/>
                <a:latin typeface="Times New Roman" panose="02020603050405020304" pitchFamily="18" charset="0"/>
                <a:cs typeface="Times New Roman" panose="02020603050405020304" pitchFamily="18" charset="0"/>
              </a:rPr>
              <a:t>regional governor or magistrate</a:t>
            </a:r>
            <a:r>
              <a:rPr lang="en-US" sz="1800" b="0" i="0" dirty="0">
                <a:effectLst/>
                <a:latin typeface="Times New Roman" panose="02020603050405020304" pitchFamily="18" charset="0"/>
                <a:cs typeface="Times New Roman" panose="02020603050405020304" pitchFamily="18" charset="0"/>
              </a:rPr>
              <a:t>), but his rich friends secured the personal intervention of the emperor to rescue him from this humiliation. The reputations of both </a:t>
            </a:r>
            <a:r>
              <a:rPr lang="en-US" sz="1800" b="0" i="0" dirty="0" err="1">
                <a:effectLst/>
                <a:latin typeface="Times New Roman" panose="02020603050405020304" pitchFamily="18" charset="0"/>
                <a:cs typeface="Times New Roman" panose="02020603050405020304" pitchFamily="18" charset="0"/>
              </a:rPr>
              <a:t>Damasus</a:t>
            </a:r>
            <a:r>
              <a:rPr lang="en-US" sz="1800" b="0" i="0" dirty="0">
                <a:effectLst/>
                <a:latin typeface="Times New Roman" panose="02020603050405020304" pitchFamily="18" charset="0"/>
                <a:cs typeface="Times New Roman" panose="02020603050405020304" pitchFamily="18" charset="0"/>
              </a:rPr>
              <a:t> and the Roman church in general suffered greatly due to these two unseemly incidents.</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3525580"/>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5408B-9E91-468A-9EBE-4649212D9803}"/>
              </a:ext>
            </a:extLst>
          </p:cNvPr>
          <p:cNvSpPr>
            <a:spLocks noGrp="1"/>
          </p:cNvSpPr>
          <p:nvPr>
            <p:ph type="title"/>
          </p:nvPr>
        </p:nvSpPr>
        <p:spPr>
          <a:xfrm>
            <a:off x="1451579" y="804519"/>
            <a:ext cx="9603275" cy="1049235"/>
          </a:xfrm>
        </p:spPr>
        <p:txBody>
          <a:bodyPr>
            <a:normAutofit/>
          </a:bodyPr>
          <a:lstStyle/>
          <a:p>
            <a:r>
              <a:rPr lang="en-US" dirty="0"/>
              <a:t>The First Pope cont.</a:t>
            </a:r>
            <a:endParaRPr lang="en-US"/>
          </a:p>
        </p:txBody>
      </p:sp>
      <p:sp>
        <p:nvSpPr>
          <p:cNvPr id="3" name="Content Placeholder 2">
            <a:extLst>
              <a:ext uri="{FF2B5EF4-FFF2-40B4-BE49-F238E27FC236}">
                <a16:creationId xmlns:a16="http://schemas.microsoft.com/office/drawing/2014/main" id="{DB4035C4-F8DD-4632-A0A5-9594F564FEB6}"/>
              </a:ext>
            </a:extLst>
          </p:cNvPr>
          <p:cNvSpPr>
            <a:spLocks noGrp="1"/>
          </p:cNvSpPr>
          <p:nvPr>
            <p:ph idx="1"/>
          </p:nvPr>
        </p:nvSpPr>
        <p:spPr>
          <a:xfrm>
            <a:off x="1034473" y="1853754"/>
            <a:ext cx="10991272" cy="4199727"/>
          </a:xfrm>
        </p:spPr>
        <p:txBody>
          <a:bodyPr>
            <a:normAutofit fontScale="55000" lnSpcReduction="20000"/>
          </a:bodyPr>
          <a:lstStyle/>
          <a:p>
            <a:pPr marL="0" indent="0">
              <a:lnSpc>
                <a:spcPct val="110000"/>
              </a:lnSpc>
              <a:buNone/>
            </a:pPr>
            <a:r>
              <a:rPr lang="en-US" sz="3300" b="0" i="0" dirty="0">
                <a:effectLst/>
                <a:latin typeface="Times New Roman" panose="02020603050405020304" pitchFamily="18" charset="0"/>
                <a:cs typeface="Times New Roman" panose="02020603050405020304" pitchFamily="18" charset="0"/>
              </a:rPr>
              <a:t>Many in both pagan and Christian society saw in </a:t>
            </a:r>
            <a:r>
              <a:rPr lang="en-US" sz="3300" b="0" i="0" dirty="0" err="1">
                <a:effectLst/>
                <a:latin typeface="Times New Roman" panose="02020603050405020304" pitchFamily="18" charset="0"/>
                <a:cs typeface="Times New Roman" panose="02020603050405020304" pitchFamily="18" charset="0"/>
              </a:rPr>
              <a:t>Damasus</a:t>
            </a:r>
            <a:r>
              <a:rPr lang="en-US" sz="3300" b="0" i="0" dirty="0">
                <a:effectLst/>
                <a:latin typeface="Times New Roman" panose="02020603050405020304" pitchFamily="18" charset="0"/>
                <a:cs typeface="Times New Roman" panose="02020603050405020304" pitchFamily="18" charset="0"/>
              </a:rPr>
              <a:t> a man whose worldly ambitions outweighed his pastoral concerns (which is the result of church bureaucracy and would become common in the Roman Church). His entertainments were infamous for their lavishness. A wealthy aristocrat called </a:t>
            </a:r>
            <a:r>
              <a:rPr lang="en-US" sz="3300" b="0" i="0" dirty="0" err="1">
                <a:effectLst/>
                <a:latin typeface="Times New Roman" panose="02020603050405020304" pitchFamily="18" charset="0"/>
                <a:cs typeface="Times New Roman" panose="02020603050405020304" pitchFamily="18" charset="0"/>
              </a:rPr>
              <a:t>Praetextatus</a:t>
            </a:r>
            <a:r>
              <a:rPr lang="en-US" sz="3300" b="0" i="0" dirty="0">
                <a:effectLst/>
                <a:latin typeface="Times New Roman" panose="02020603050405020304" pitchFamily="18" charset="0"/>
                <a:cs typeface="Times New Roman" panose="02020603050405020304" pitchFamily="18" charset="0"/>
              </a:rPr>
              <a:t>, who was a priest in the cults of numerous gods, is reputed to have said jokingly to </a:t>
            </a:r>
            <a:r>
              <a:rPr lang="en-US" sz="3300" b="0" i="0" dirty="0" err="1">
                <a:effectLst/>
                <a:latin typeface="Times New Roman" panose="02020603050405020304" pitchFamily="18" charset="0"/>
                <a:cs typeface="Times New Roman" panose="02020603050405020304" pitchFamily="18" charset="0"/>
              </a:rPr>
              <a:t>Damasus</a:t>
            </a:r>
            <a:r>
              <a:rPr lang="en-US" sz="3300" b="0" i="0" dirty="0">
                <a:effectLst/>
                <a:latin typeface="Times New Roman" panose="02020603050405020304" pitchFamily="18" charset="0"/>
                <a:cs typeface="Times New Roman" panose="02020603050405020304" pitchFamily="18" charset="0"/>
              </a:rPr>
              <a:t>, "Make me bishop of Rome and I will become a Christian". Some of his critics used to call him (</a:t>
            </a:r>
            <a:r>
              <a:rPr lang="en-US" sz="3300" b="0" i="0" dirty="0" err="1">
                <a:effectLst/>
                <a:latin typeface="Times New Roman" panose="02020603050405020304" pitchFamily="18" charset="0"/>
                <a:cs typeface="Times New Roman" panose="02020603050405020304" pitchFamily="18" charset="0"/>
              </a:rPr>
              <a:t>Damasas</a:t>
            </a:r>
            <a:r>
              <a:rPr lang="en-US" sz="3300" b="0" i="0" dirty="0">
                <a:effectLst/>
                <a:latin typeface="Times New Roman" panose="02020603050405020304" pitchFamily="18" charset="0"/>
                <a:cs typeface="Times New Roman" panose="02020603050405020304" pitchFamily="18" charset="0"/>
              </a:rPr>
              <a:t>) "The ladies' ear-tickler". An accusation of adultery (in his younger days) was laid against him in 378 in the imperial court, but he was exonerated by Emperor </a:t>
            </a:r>
            <a:r>
              <a:rPr lang="en-US" sz="3300" b="0" i="0" dirty="0" err="1">
                <a:effectLst/>
                <a:latin typeface="Times New Roman" panose="02020603050405020304" pitchFamily="18" charset="0"/>
                <a:cs typeface="Times New Roman" panose="02020603050405020304" pitchFamily="18" charset="0"/>
              </a:rPr>
              <a:t>Gratianus</a:t>
            </a:r>
            <a:r>
              <a:rPr lang="en-US" sz="3300" b="0" i="0" dirty="0">
                <a:effectLst/>
                <a:latin typeface="Times New Roman" panose="02020603050405020304" pitchFamily="18" charset="0"/>
                <a:cs typeface="Times New Roman" panose="02020603050405020304" pitchFamily="18" charset="0"/>
              </a:rPr>
              <a:t> himself (</a:t>
            </a:r>
            <a:r>
              <a:rPr lang="en-US" sz="3300" b="1" i="0" dirty="0" err="1">
                <a:effectLst/>
                <a:latin typeface="Times New Roman" panose="02020603050405020304" pitchFamily="18" charset="0"/>
                <a:cs typeface="Times New Roman" panose="02020603050405020304" pitchFamily="18" charset="0"/>
              </a:rPr>
              <a:t>Damasus</a:t>
            </a:r>
            <a:r>
              <a:rPr lang="en-US" sz="3300" b="1" i="0" dirty="0">
                <a:effectLst/>
                <a:latin typeface="Times New Roman" panose="02020603050405020304" pitchFamily="18" charset="0"/>
                <a:cs typeface="Times New Roman" panose="02020603050405020304" pitchFamily="18" charset="0"/>
              </a:rPr>
              <a:t> played the whore with the kings of the earth (Revelation 17:2; Ezekiel 16:15,16)</a:t>
            </a:r>
            <a:r>
              <a:rPr lang="en-US" sz="3300" b="0" i="0" dirty="0">
                <a:effectLst/>
                <a:latin typeface="Times New Roman" panose="02020603050405020304" pitchFamily="18" charset="0"/>
                <a:cs typeface="Times New Roman" panose="02020603050405020304" pitchFamily="18" charset="0"/>
              </a:rPr>
              <a:t>).</a:t>
            </a:r>
          </a:p>
          <a:p>
            <a:pPr marL="0" indent="0">
              <a:lnSpc>
                <a:spcPct val="110000"/>
              </a:lnSpc>
              <a:buNone/>
            </a:pPr>
            <a:endParaRPr lang="en-US" sz="3300" dirty="0">
              <a:latin typeface="Times New Roman" panose="02020603050405020304" pitchFamily="18" charset="0"/>
              <a:cs typeface="Times New Roman" panose="02020603050405020304" pitchFamily="18" charset="0"/>
            </a:endParaRPr>
          </a:p>
          <a:p>
            <a:pPr marL="0" indent="0">
              <a:lnSpc>
                <a:spcPct val="110000"/>
              </a:lnSpc>
              <a:buNone/>
            </a:pPr>
            <a:r>
              <a:rPr lang="en-US" sz="3300" b="0" i="0" dirty="0" err="1">
                <a:effectLst/>
                <a:latin typeface="Times New Roman" panose="02020603050405020304" pitchFamily="18" charset="0"/>
                <a:cs typeface="Times New Roman" panose="02020603050405020304" pitchFamily="18" charset="0"/>
              </a:rPr>
              <a:t>Damasus</a:t>
            </a:r>
            <a:r>
              <a:rPr lang="en-US" sz="3300" b="0" i="0" dirty="0">
                <a:effectLst/>
                <a:latin typeface="Times New Roman" panose="02020603050405020304" pitchFamily="18" charset="0"/>
                <a:cs typeface="Times New Roman" panose="02020603050405020304" pitchFamily="18" charset="0"/>
              </a:rPr>
              <a:t> was the first bishop of Rome to invoke the "Petrine text" (Matthew 16:18) in terms that sought to establish a serious theological and scriptural foundation on which the primacy of the Roman church could be based. </a:t>
            </a:r>
            <a:r>
              <a:rPr lang="en-US" sz="3300" b="1" i="0" dirty="0">
                <a:effectLst/>
                <a:latin typeface="Times New Roman" panose="02020603050405020304" pitchFamily="18" charset="0"/>
                <a:cs typeface="Times New Roman" panose="02020603050405020304" pitchFamily="18" charset="0"/>
              </a:rPr>
              <a:t>From </a:t>
            </a:r>
            <a:r>
              <a:rPr lang="en-US" sz="3300" b="1" i="0" dirty="0" err="1">
                <a:effectLst/>
                <a:latin typeface="Times New Roman" panose="02020603050405020304" pitchFamily="18" charset="0"/>
                <a:cs typeface="Times New Roman" panose="02020603050405020304" pitchFamily="18" charset="0"/>
              </a:rPr>
              <a:t>Damasus</a:t>
            </a:r>
            <a:r>
              <a:rPr lang="en-US" sz="3300" b="1" i="0" dirty="0">
                <a:effectLst/>
                <a:latin typeface="Times New Roman" panose="02020603050405020304" pitchFamily="18" charset="0"/>
                <a:cs typeface="Times New Roman" panose="02020603050405020304" pitchFamily="18" charset="0"/>
              </a:rPr>
              <a:t> onwards, there is a marked increase in the volume and importance of claims of authority and primacy from the Roman bishops</a:t>
            </a:r>
            <a:r>
              <a:rPr lang="en-US" sz="3300" b="0" i="0" dirty="0">
                <a:effectLst/>
                <a:latin typeface="Times New Roman" panose="02020603050405020304" pitchFamily="18" charset="0"/>
                <a:cs typeface="Times New Roman" panose="02020603050405020304" pitchFamily="18" charset="0"/>
              </a:rPr>
              <a:t>.  </a:t>
            </a:r>
          </a:p>
          <a:p>
            <a:pPr marL="0" indent="0">
              <a:lnSpc>
                <a:spcPct val="110000"/>
              </a:lnSpc>
              <a:buNone/>
            </a:pPr>
            <a:r>
              <a:rPr lang="en-US" sz="3300" b="1" dirty="0" err="1">
                <a:latin typeface="Times New Roman" panose="02020603050405020304" pitchFamily="18" charset="0"/>
                <a:cs typeface="Times New Roman" panose="02020603050405020304" pitchFamily="18" charset="0"/>
              </a:rPr>
              <a:t>Damasus</a:t>
            </a:r>
            <a:r>
              <a:rPr lang="en-US" sz="3300" b="1" dirty="0">
                <a:latin typeface="Times New Roman" panose="02020603050405020304" pitchFamily="18" charset="0"/>
                <a:cs typeface="Times New Roman" panose="02020603050405020304" pitchFamily="18" charset="0"/>
              </a:rPr>
              <a:t> did not meet the Biblical criteria to serve as overseer of the church of Rome as described in I Timothy 3:1-7.</a:t>
            </a:r>
          </a:p>
          <a:p>
            <a:pPr marL="0" indent="0">
              <a:lnSpc>
                <a:spcPct val="110000"/>
              </a:lnSpc>
              <a:buNone/>
            </a:pPr>
            <a:endParaRPr lang="en-US" sz="1400" b="1" i="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9975260"/>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993D-DD5F-4490-A824-68403759176E}"/>
              </a:ext>
            </a:extLst>
          </p:cNvPr>
          <p:cNvSpPr>
            <a:spLocks noGrp="1"/>
          </p:cNvSpPr>
          <p:nvPr>
            <p:ph type="title"/>
          </p:nvPr>
        </p:nvSpPr>
        <p:spPr>
          <a:xfrm>
            <a:off x="1451579" y="804519"/>
            <a:ext cx="9603275" cy="1049235"/>
          </a:xfrm>
        </p:spPr>
        <p:txBody>
          <a:bodyPr>
            <a:normAutofit/>
          </a:bodyPr>
          <a:lstStyle/>
          <a:p>
            <a:r>
              <a:rPr lang="en-US"/>
              <a:t>Mystery Babylon</a:t>
            </a:r>
          </a:p>
        </p:txBody>
      </p:sp>
      <p:sp>
        <p:nvSpPr>
          <p:cNvPr id="3" name="Content Placeholder 2">
            <a:extLst>
              <a:ext uri="{FF2B5EF4-FFF2-40B4-BE49-F238E27FC236}">
                <a16:creationId xmlns:a16="http://schemas.microsoft.com/office/drawing/2014/main" id="{F642BF16-D9CD-4F62-A20B-2E14E66153DC}"/>
              </a:ext>
            </a:extLst>
          </p:cNvPr>
          <p:cNvSpPr>
            <a:spLocks noGrp="1"/>
          </p:cNvSpPr>
          <p:nvPr>
            <p:ph idx="1"/>
          </p:nvPr>
        </p:nvSpPr>
        <p:spPr>
          <a:xfrm>
            <a:off x="1451579" y="2015732"/>
            <a:ext cx="10620348" cy="4037749"/>
          </a:xfrm>
        </p:spPr>
        <p:txBody>
          <a:bodyPr>
            <a:normAutofit/>
          </a:bodyPr>
          <a:lstStyle/>
          <a:p>
            <a:pPr marL="0" indent="0">
              <a:lnSpc>
                <a:spcPct val="110000"/>
              </a:lnSpc>
              <a:buNone/>
            </a:pPr>
            <a:r>
              <a:rPr lang="en-US" sz="1800" b="1" i="0" dirty="0">
                <a:effectLst/>
                <a:latin typeface="Times New Roman" panose="02020603050405020304" pitchFamily="18" charset="0"/>
                <a:cs typeface="Times New Roman" panose="02020603050405020304" pitchFamily="18" charset="0"/>
              </a:rPr>
              <a:t>17 </a:t>
            </a:r>
            <a:r>
              <a:rPr lang="en-US" sz="1800" b="0" i="0" dirty="0">
                <a:effectLst/>
                <a:latin typeface="Times New Roman" panose="02020603050405020304" pitchFamily="18" charset="0"/>
                <a:cs typeface="Times New Roman" panose="02020603050405020304" pitchFamily="18" charset="0"/>
              </a:rPr>
              <a:t>Then one of the seven angels who had the seven bowls came and said to me, “Come, I will show you the judgment of the great prostitute (</a:t>
            </a:r>
            <a:r>
              <a:rPr lang="en-US" sz="1800" b="1" i="0" dirty="0">
                <a:effectLst/>
                <a:latin typeface="Times New Roman" panose="02020603050405020304" pitchFamily="18" charset="0"/>
                <a:cs typeface="Times New Roman" panose="02020603050405020304" pitchFamily="18" charset="0"/>
              </a:rPr>
              <a:t>the Lord’s faithless bride – Ezekiel 16</a:t>
            </a:r>
            <a:r>
              <a:rPr lang="en-US" sz="1800" b="0" i="0" dirty="0">
                <a:effectLst/>
                <a:latin typeface="Times New Roman" panose="02020603050405020304" pitchFamily="18" charset="0"/>
                <a:cs typeface="Times New Roman" panose="02020603050405020304" pitchFamily="18" charset="0"/>
              </a:rPr>
              <a:t>) who is seated on many waters </a:t>
            </a:r>
            <a:r>
              <a:rPr lang="en-US" sz="1800" b="1" i="0" dirty="0">
                <a:effectLst/>
                <a:latin typeface="Times New Roman" panose="02020603050405020304" pitchFamily="18" charset="0"/>
                <a:cs typeface="Times New Roman" panose="02020603050405020304" pitchFamily="18" charset="0"/>
              </a:rPr>
              <a:t>(made herself a lofty place in every square (16:24)),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with whom the kings of the earth have committed sexual immorality </a:t>
            </a:r>
            <a:r>
              <a:rPr lang="en-US" sz="1800" b="1" i="0" dirty="0">
                <a:effectLst/>
                <a:latin typeface="Times New Roman" panose="02020603050405020304" pitchFamily="18" charset="0"/>
                <a:cs typeface="Times New Roman" panose="02020603050405020304" pitchFamily="18" charset="0"/>
              </a:rPr>
              <a:t>(played the whore with the kings of the earth (16:26)</a:t>
            </a:r>
            <a:r>
              <a:rPr lang="en-US" sz="1800" b="0" i="0" dirty="0">
                <a:effectLst/>
                <a:latin typeface="Times New Roman" panose="02020603050405020304" pitchFamily="18" charset="0"/>
                <a:cs typeface="Times New Roman" panose="02020603050405020304" pitchFamily="18" charset="0"/>
              </a:rPr>
              <a:t>), and with the wine of whose sexual immorality the dwellers on earth have become drunk (</a:t>
            </a:r>
            <a:r>
              <a:rPr lang="en-US" sz="1800" b="1" i="0" dirty="0">
                <a:effectLst/>
                <a:latin typeface="Times New Roman" panose="02020603050405020304" pitchFamily="18" charset="0"/>
                <a:cs typeface="Times New Roman" panose="02020603050405020304" pitchFamily="18" charset="0"/>
              </a:rPr>
              <a:t>turned the blood of Christ into lewdness (16:27, 43</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And he carried me away in the Spirit into a wilderness, and I saw a woman (</a:t>
            </a:r>
            <a:r>
              <a:rPr lang="en-US" sz="1800" b="1" i="0" dirty="0">
                <a:effectLst/>
                <a:latin typeface="Times New Roman" panose="02020603050405020304" pitchFamily="18" charset="0"/>
                <a:cs typeface="Times New Roman" panose="02020603050405020304" pitchFamily="18" charset="0"/>
              </a:rPr>
              <a:t>The ‘Mary’ of Roman Catholicism</a:t>
            </a:r>
            <a:r>
              <a:rPr lang="en-US" sz="1800" b="0" i="0" dirty="0">
                <a:effectLst/>
                <a:latin typeface="Times New Roman" panose="02020603050405020304" pitchFamily="18" charset="0"/>
                <a:cs typeface="Times New Roman" panose="02020603050405020304" pitchFamily="18" charset="0"/>
              </a:rPr>
              <a:t>) sitting on a scarlet beast (</a:t>
            </a:r>
            <a:r>
              <a:rPr lang="en-US" sz="1800" b="1" i="0" dirty="0">
                <a:effectLst/>
                <a:latin typeface="Times New Roman" panose="02020603050405020304" pitchFamily="18" charset="0"/>
                <a:cs typeface="Times New Roman" panose="02020603050405020304" pitchFamily="18" charset="0"/>
              </a:rPr>
              <a:t>the Antichrist) </a:t>
            </a:r>
            <a:r>
              <a:rPr lang="en-US" sz="1800" b="0" i="0" dirty="0">
                <a:effectLst/>
                <a:latin typeface="Times New Roman" panose="02020603050405020304" pitchFamily="18" charset="0"/>
                <a:cs typeface="Times New Roman" panose="02020603050405020304" pitchFamily="18" charset="0"/>
              </a:rPr>
              <a:t>that was full of blasphemous names, and it had seven heads and ten horns (</a:t>
            </a:r>
            <a:r>
              <a:rPr lang="en-US" sz="1800" b="1" i="0" dirty="0">
                <a:effectLst/>
                <a:latin typeface="Times New Roman" panose="02020603050405020304" pitchFamily="18" charset="0"/>
                <a:cs typeface="Times New Roman" panose="02020603050405020304" pitchFamily="18" charset="0"/>
              </a:rPr>
              <a:t>the ten horns are ten kings</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The woman was arrayed in purple and scarlet (</a:t>
            </a:r>
            <a:r>
              <a:rPr lang="en-US" sz="1800" b="1" i="0" dirty="0">
                <a:effectLst/>
                <a:latin typeface="Times New Roman" panose="02020603050405020304" pitchFamily="18" charset="0"/>
                <a:cs typeface="Times New Roman" panose="02020603050405020304" pitchFamily="18" charset="0"/>
              </a:rPr>
              <a:t>the colors of Roman royalty</a:t>
            </a:r>
            <a:r>
              <a:rPr lang="en-US" sz="1800" b="0" i="0" dirty="0">
                <a:effectLst/>
                <a:latin typeface="Times New Roman" panose="02020603050405020304" pitchFamily="18" charset="0"/>
                <a:cs typeface="Times New Roman" panose="02020603050405020304" pitchFamily="18" charset="0"/>
              </a:rPr>
              <a:t>), and adorned with gold and jewels and pearls (</a:t>
            </a:r>
            <a:r>
              <a:rPr lang="en-US" sz="1800" b="1" i="0" dirty="0">
                <a:effectLst/>
                <a:latin typeface="Times New Roman" panose="02020603050405020304" pitchFamily="18" charset="0"/>
                <a:cs typeface="Times New Roman" panose="02020603050405020304" pitchFamily="18" charset="0"/>
              </a:rPr>
              <a:t>bestowed on her by God (16:14)), </a:t>
            </a:r>
            <a:r>
              <a:rPr lang="en-US" sz="1800" b="0" i="0" dirty="0">
                <a:effectLst/>
                <a:latin typeface="Times New Roman" panose="02020603050405020304" pitchFamily="18" charset="0"/>
                <a:cs typeface="Times New Roman" panose="02020603050405020304" pitchFamily="18" charset="0"/>
              </a:rPr>
              <a:t>holding in her hand a golden cup full of abominations and the impurities of her sexual immorality </a:t>
            </a:r>
            <a:r>
              <a:rPr lang="en-US" sz="1800" b="1" i="0" dirty="0">
                <a:effectLst/>
                <a:latin typeface="Times New Roman" panose="02020603050405020304" pitchFamily="18" charset="0"/>
                <a:cs typeface="Times New Roman" panose="02020603050405020304" pitchFamily="18" charset="0"/>
              </a:rPr>
              <a:t>(but you trusted in your beauty and playe</a:t>
            </a:r>
            <a:r>
              <a:rPr lang="en-US" sz="1800" b="1" dirty="0">
                <a:latin typeface="Times New Roman" panose="02020603050405020304" pitchFamily="18" charset="0"/>
                <a:cs typeface="Times New Roman" panose="02020603050405020304" pitchFamily="18" charset="0"/>
              </a:rPr>
              <a:t>d the whore (16:15)</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5 </a:t>
            </a:r>
            <a:r>
              <a:rPr lang="en-US" sz="1800" b="0" i="0" dirty="0">
                <a:effectLst/>
                <a:latin typeface="Times New Roman" panose="02020603050405020304" pitchFamily="18" charset="0"/>
                <a:cs typeface="Times New Roman" panose="02020603050405020304" pitchFamily="18" charset="0"/>
              </a:rPr>
              <a:t>And on her forehead was written a name of mystery: “Babylon the great, mother of prostitutes and of earth's abominations (</a:t>
            </a:r>
            <a:r>
              <a:rPr lang="en-US" sz="1800" b="1" i="0" dirty="0">
                <a:effectLst/>
                <a:latin typeface="Times New Roman" panose="02020603050405020304" pitchFamily="18" charset="0"/>
                <a:cs typeface="Times New Roman" panose="02020603050405020304" pitchFamily="18" charset="0"/>
              </a:rPr>
              <a:t>16:1;22</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And I saw the woman, drunk with the blood of the saints, the blood of the martyrs of Jesus.</a:t>
            </a:r>
            <a:endParaRPr lang="en-US" sz="1800" b="0" i="0" baseline="30000" dirty="0">
              <a:effectLst/>
              <a:latin typeface="Times New Roman" panose="02020603050405020304" pitchFamily="18" charset="0"/>
              <a:cs typeface="Times New Roman" panose="02020603050405020304" pitchFamily="18" charset="0"/>
            </a:endParaRPr>
          </a:p>
          <a:p>
            <a:pPr marL="0" indent="0">
              <a:lnSpc>
                <a:spcPct val="110000"/>
              </a:lnSpc>
              <a:buNone/>
            </a:pPr>
            <a:endParaRPr lang="en-US" sz="1400" dirty="0"/>
          </a:p>
        </p:txBody>
      </p:sp>
    </p:spTree>
    <p:extLst>
      <p:ext uri="{BB962C8B-B14F-4D97-AF65-F5344CB8AC3E}">
        <p14:creationId xmlns:p14="http://schemas.microsoft.com/office/powerpoint/2010/main" val="2303483537"/>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505104-806A-45D2-A300-C416C4127A7F}"/>
              </a:ext>
            </a:extLst>
          </p:cNvPr>
          <p:cNvSpPr>
            <a:spLocks noGrp="1"/>
          </p:cNvSpPr>
          <p:nvPr>
            <p:ph type="title"/>
          </p:nvPr>
        </p:nvSpPr>
        <p:spPr>
          <a:xfrm>
            <a:off x="1451579" y="804519"/>
            <a:ext cx="9603275" cy="1049235"/>
          </a:xfrm>
        </p:spPr>
        <p:txBody>
          <a:bodyPr>
            <a:normAutofit/>
          </a:bodyPr>
          <a:lstStyle/>
          <a:p>
            <a:r>
              <a:rPr lang="en-US" dirty="0"/>
              <a:t>‘Holy” Mary: Mother of God</a:t>
            </a:r>
            <a:endParaRPr lang="en-US"/>
          </a:p>
        </p:txBody>
      </p:sp>
      <p:sp>
        <p:nvSpPr>
          <p:cNvPr id="3" name="Content Placeholder 2">
            <a:extLst>
              <a:ext uri="{FF2B5EF4-FFF2-40B4-BE49-F238E27FC236}">
                <a16:creationId xmlns:a16="http://schemas.microsoft.com/office/drawing/2014/main" id="{15AD8A44-B4BD-4FC3-BD30-B8921A224781}"/>
              </a:ext>
            </a:extLst>
          </p:cNvPr>
          <p:cNvSpPr>
            <a:spLocks noGrp="1"/>
          </p:cNvSpPr>
          <p:nvPr>
            <p:ph idx="1"/>
          </p:nvPr>
        </p:nvSpPr>
        <p:spPr>
          <a:xfrm>
            <a:off x="1256145" y="1958109"/>
            <a:ext cx="10778837" cy="4095371"/>
          </a:xfrm>
        </p:spPr>
        <p:txBody>
          <a:bodyPr>
            <a:noAutofit/>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How will holy Mary (</a:t>
            </a:r>
            <a:r>
              <a:rPr lang="en-US" sz="1800" b="1" i="0" dirty="0">
                <a:effectLst/>
                <a:latin typeface="Times New Roman" panose="02020603050405020304" pitchFamily="18" charset="0"/>
                <a:cs typeface="Times New Roman" panose="02020603050405020304" pitchFamily="18" charset="0"/>
              </a:rPr>
              <a:t>You shall have no other gods before me (Exodus 20: 3</a:t>
            </a:r>
            <a:r>
              <a:rPr lang="en-US" sz="1800" b="0" i="0" dirty="0">
                <a:effectLst/>
                <a:latin typeface="Times New Roman" panose="02020603050405020304" pitchFamily="18" charset="0"/>
                <a:cs typeface="Times New Roman" panose="02020603050405020304" pitchFamily="18" charset="0"/>
              </a:rPr>
              <a:t>) not possess the kingdom of heaven with her flesh, since she was not unchaste, nor dissolute, nor did she ever commit adultery, and since she never did anything wrong as far as fleshly actions are concerned, but remained stainless (Epiphanius (bishop of Salamis), 320 to 403, wrote this in 377).  </a:t>
            </a:r>
            <a:r>
              <a:rPr lang="en-US" sz="1800" b="1" i="0" dirty="0">
                <a:effectLst/>
                <a:latin typeface="Times New Roman" panose="02020603050405020304" pitchFamily="18" charset="0"/>
                <a:cs typeface="Times New Roman" panose="02020603050405020304" pitchFamily="18" charset="0"/>
              </a:rPr>
              <a:t>Special Note: Epiphanius did state that Mary should be honored but not worshipped but this quote, and others like it from early Christians, helped set the stage for the worship of Mary.  The Roman Church would begin to identify with Mary rather than Christ.  This is a violation of the first commandment of God and those who recite this must repent.</a:t>
            </a:r>
            <a:endParaRPr lang="en-US" sz="1800" b="1" dirty="0">
              <a:latin typeface="Times New Roman" panose="02020603050405020304" pitchFamily="18" charset="0"/>
              <a:cs typeface="Times New Roman" panose="02020603050405020304" pitchFamily="18" charset="0"/>
            </a:endParaRP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sub </a:t>
            </a:r>
            <a:r>
              <a:rPr lang="en-US" sz="1800" b="0" i="0" dirty="0" err="1">
                <a:effectLst/>
                <a:latin typeface="Times New Roman" panose="02020603050405020304" pitchFamily="18" charset="0"/>
                <a:cs typeface="Times New Roman" panose="02020603050405020304" pitchFamily="18" charset="0"/>
              </a:rPr>
              <a:t>tuum</a:t>
            </a:r>
            <a:r>
              <a:rPr lang="en-US" sz="1800" b="0" i="0" dirty="0">
                <a:effectLst/>
                <a:latin typeface="Times New Roman" panose="02020603050405020304" pitchFamily="18" charset="0"/>
                <a:cs typeface="Times New Roman" panose="02020603050405020304" pitchFamily="18" charset="0"/>
              </a:rPr>
              <a:t> praesidium: </a:t>
            </a:r>
            <a:r>
              <a:rPr lang="en-US" sz="1800" b="0" i="0" dirty="0">
                <a:effectLst/>
                <a:latin typeface="Times New Roman" panose="02020603050405020304" pitchFamily="18" charset="0"/>
              </a:rPr>
              <a:t>WE fly to thy patronage, O holy Mother of God; despise not our petitions in our necessities, but deliver us always from all dangers, O glorious and blessed Virgin. Amen (3</a:t>
            </a:r>
            <a:r>
              <a:rPr lang="en-US" sz="1800" b="0" i="0" baseline="30000" dirty="0">
                <a:effectLst/>
                <a:latin typeface="Times New Roman" panose="02020603050405020304" pitchFamily="18" charset="0"/>
              </a:rPr>
              <a:t>rd</a:t>
            </a:r>
            <a:r>
              <a:rPr lang="en-US" sz="1800" b="0" i="0" dirty="0">
                <a:effectLst/>
                <a:latin typeface="Times New Roman" panose="02020603050405020304" pitchFamily="18" charset="0"/>
              </a:rPr>
              <a:t> century papyrus).  </a:t>
            </a:r>
            <a:endParaRPr lang="en-US" sz="1800" b="1" i="0" dirty="0">
              <a:effectLst/>
              <a:latin typeface="Times New Roman" panose="02020603050405020304" pitchFamily="18" charset="0"/>
            </a:endParaRPr>
          </a:p>
          <a:p>
            <a:pPr marL="0" indent="0">
              <a:lnSpc>
                <a:spcPct val="110000"/>
              </a:lnSpc>
              <a:buNone/>
            </a:pP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and I saw a woman (</a:t>
            </a:r>
            <a:r>
              <a:rPr lang="en-US" sz="1800" b="1" i="0" dirty="0">
                <a:effectLst/>
                <a:latin typeface="Times New Roman" panose="02020603050405020304" pitchFamily="18" charset="0"/>
                <a:cs typeface="Times New Roman" panose="02020603050405020304" pitchFamily="18" charset="0"/>
              </a:rPr>
              <a:t>The ‘Mary’ of Roman Catholicism</a:t>
            </a:r>
            <a:r>
              <a:rPr lang="en-US" sz="1800" b="0" i="0" dirty="0">
                <a:effectLst/>
                <a:latin typeface="Times New Roman" panose="02020603050405020304" pitchFamily="18" charset="0"/>
                <a:cs typeface="Times New Roman" panose="02020603050405020304" pitchFamily="18" charset="0"/>
              </a:rPr>
              <a:t>) sitting on a scarlet beast (</a:t>
            </a:r>
            <a:r>
              <a:rPr lang="en-US" sz="1800" b="1" i="0" dirty="0">
                <a:effectLst/>
                <a:latin typeface="Times New Roman" panose="02020603050405020304" pitchFamily="18" charset="0"/>
                <a:cs typeface="Times New Roman" panose="02020603050405020304" pitchFamily="18" charset="0"/>
              </a:rPr>
              <a:t>the Antichrist) </a:t>
            </a:r>
            <a:r>
              <a:rPr lang="en-US" sz="1800" b="0" i="0" dirty="0">
                <a:effectLst/>
                <a:latin typeface="Times New Roman" panose="02020603050405020304" pitchFamily="18" charset="0"/>
                <a:cs typeface="Times New Roman" panose="02020603050405020304" pitchFamily="18" charset="0"/>
              </a:rPr>
              <a:t>that was full of blasphemous names (Revelation 17:3)</a:t>
            </a:r>
            <a:r>
              <a:rPr lang="en-US" sz="1800" b="1" i="0" dirty="0">
                <a:effectLst/>
                <a:latin typeface="Times New Roman" panose="02020603050405020304" pitchFamily="18" charset="0"/>
                <a:cs typeface="Times New Roman" panose="02020603050405020304" pitchFamily="18" charset="0"/>
              </a:rPr>
              <a:t>,</a:t>
            </a:r>
            <a:endParaRPr lang="en-US"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6180997"/>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6558E-97D2-41F3-B2C4-09A05B6A8735}"/>
              </a:ext>
            </a:extLst>
          </p:cNvPr>
          <p:cNvSpPr>
            <a:spLocks noGrp="1"/>
          </p:cNvSpPr>
          <p:nvPr>
            <p:ph type="title"/>
          </p:nvPr>
        </p:nvSpPr>
        <p:spPr>
          <a:xfrm>
            <a:off x="1451579" y="804519"/>
            <a:ext cx="9603275" cy="1049235"/>
          </a:xfrm>
        </p:spPr>
        <p:txBody>
          <a:bodyPr>
            <a:normAutofit/>
          </a:bodyPr>
          <a:lstStyle/>
          <a:p>
            <a:r>
              <a:rPr lang="en-US" dirty="0"/>
              <a:t>Jesus Rejects Veneration of Mary</a:t>
            </a:r>
            <a:endParaRPr lang="en-US"/>
          </a:p>
        </p:txBody>
      </p:sp>
      <p:sp>
        <p:nvSpPr>
          <p:cNvPr id="3" name="Content Placeholder 2">
            <a:extLst>
              <a:ext uri="{FF2B5EF4-FFF2-40B4-BE49-F238E27FC236}">
                <a16:creationId xmlns:a16="http://schemas.microsoft.com/office/drawing/2014/main" id="{3050C9AE-714A-41A8-9192-B630A7052655}"/>
              </a:ext>
            </a:extLst>
          </p:cNvPr>
          <p:cNvSpPr>
            <a:spLocks noGrp="1"/>
          </p:cNvSpPr>
          <p:nvPr>
            <p:ph idx="1"/>
          </p:nvPr>
        </p:nvSpPr>
        <p:spPr>
          <a:xfrm>
            <a:off x="1126836" y="1853754"/>
            <a:ext cx="10908145" cy="4199727"/>
          </a:xfrm>
        </p:spPr>
        <p:txBody>
          <a:bodyPr>
            <a:normAutofit lnSpcReduction="10000"/>
          </a:bodyPr>
          <a:lstStyle/>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27 </a:t>
            </a:r>
            <a:r>
              <a:rPr lang="en-US" sz="1800" b="0" i="0" dirty="0">
                <a:effectLst/>
                <a:latin typeface="Times New Roman" panose="02020603050405020304" pitchFamily="18" charset="0"/>
                <a:cs typeface="Times New Roman" panose="02020603050405020304" pitchFamily="18" charset="0"/>
              </a:rPr>
              <a:t>As he </a:t>
            </a:r>
            <a:r>
              <a:rPr lang="en-US" sz="1800" b="1" i="0" dirty="0">
                <a:effectLst/>
                <a:latin typeface="Times New Roman" panose="02020603050405020304" pitchFamily="18" charset="0"/>
                <a:cs typeface="Times New Roman" panose="02020603050405020304" pitchFamily="18" charset="0"/>
              </a:rPr>
              <a:t>(Jesus) </a:t>
            </a:r>
            <a:r>
              <a:rPr lang="en-US" sz="1800" b="0" i="0" dirty="0">
                <a:effectLst/>
                <a:latin typeface="Times New Roman" panose="02020603050405020304" pitchFamily="18" charset="0"/>
                <a:cs typeface="Times New Roman" panose="02020603050405020304" pitchFamily="18" charset="0"/>
              </a:rPr>
              <a:t>said these things, a woman in the crowd raised her voice and said to him, “Blessed is the womb that bore you, and the breasts at which you nursed!” </a:t>
            </a:r>
            <a:r>
              <a:rPr lang="en-US" sz="1800" b="1" i="0" baseline="30000" dirty="0">
                <a:effectLst/>
                <a:latin typeface="Times New Roman" panose="02020603050405020304" pitchFamily="18" charset="0"/>
                <a:cs typeface="Times New Roman" panose="02020603050405020304" pitchFamily="18" charset="0"/>
              </a:rPr>
              <a:t>28 </a:t>
            </a:r>
            <a:r>
              <a:rPr lang="en-US" sz="1800" b="0" i="0" dirty="0">
                <a:effectLst/>
                <a:latin typeface="Times New Roman" panose="02020603050405020304" pitchFamily="18" charset="0"/>
                <a:cs typeface="Times New Roman" panose="02020603050405020304" pitchFamily="18" charset="0"/>
              </a:rPr>
              <a:t>But he said, “Blessed </a:t>
            </a:r>
            <a:r>
              <a:rPr lang="en-US" sz="1800" b="1" i="0" dirty="0">
                <a:effectLst/>
                <a:latin typeface="Times New Roman" panose="02020603050405020304" pitchFamily="18" charset="0"/>
                <a:cs typeface="Times New Roman" panose="02020603050405020304" pitchFamily="18" charset="0"/>
              </a:rPr>
              <a:t>rather</a:t>
            </a:r>
            <a:r>
              <a:rPr lang="en-US" sz="1800" b="0" i="0" dirty="0">
                <a:effectLst/>
                <a:latin typeface="Times New Roman" panose="02020603050405020304" pitchFamily="18" charset="0"/>
                <a:cs typeface="Times New Roman" panose="02020603050405020304" pitchFamily="18" charset="0"/>
              </a:rPr>
              <a:t> (</a:t>
            </a:r>
            <a:r>
              <a:rPr lang="en-US" sz="1800" b="1" i="0" dirty="0">
                <a:effectLst/>
                <a:latin typeface="Times New Roman" panose="02020603050405020304" pitchFamily="18" charset="0"/>
                <a:cs typeface="Times New Roman" panose="02020603050405020304" pitchFamily="18" charset="0"/>
              </a:rPr>
              <a:t>than my mother</a:t>
            </a:r>
            <a:r>
              <a:rPr lang="en-US" sz="1800" b="0" i="0" dirty="0">
                <a:effectLst/>
                <a:latin typeface="Times New Roman" panose="02020603050405020304" pitchFamily="18" charset="0"/>
                <a:cs typeface="Times New Roman" panose="02020603050405020304" pitchFamily="18" charset="0"/>
              </a:rPr>
              <a:t>) are those who hear the word of God and keep it (Luke 11:27,28)!”</a:t>
            </a:r>
          </a:p>
          <a:p>
            <a:pPr marL="0" indent="0">
              <a:lnSpc>
                <a:spcPct val="110000"/>
              </a:lnSpc>
              <a:buNone/>
            </a:pP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46 </a:t>
            </a:r>
            <a:r>
              <a:rPr lang="en-US" sz="1800" b="0" i="0" dirty="0">
                <a:effectLst/>
                <a:latin typeface="Times New Roman" panose="02020603050405020304" pitchFamily="18" charset="0"/>
                <a:cs typeface="Times New Roman" panose="02020603050405020304" pitchFamily="18" charset="0"/>
              </a:rPr>
              <a:t>While he </a:t>
            </a:r>
            <a:r>
              <a:rPr lang="en-US" sz="1800" b="1" i="0" dirty="0">
                <a:effectLst/>
                <a:latin typeface="Times New Roman" panose="02020603050405020304" pitchFamily="18" charset="0"/>
                <a:cs typeface="Times New Roman" panose="02020603050405020304" pitchFamily="18" charset="0"/>
              </a:rPr>
              <a:t>(Jesus) </a:t>
            </a:r>
            <a:r>
              <a:rPr lang="en-US" sz="1800" b="0" i="0" dirty="0">
                <a:effectLst/>
                <a:latin typeface="Times New Roman" panose="02020603050405020304" pitchFamily="18" charset="0"/>
                <a:cs typeface="Times New Roman" panose="02020603050405020304" pitchFamily="18" charset="0"/>
              </a:rPr>
              <a:t>was still speaking to the people, behold, his mother and his brothers stood outside, asking to speak to him. </a:t>
            </a:r>
            <a:r>
              <a:rPr lang="en-US" sz="1800" b="1" i="0" baseline="30000" dirty="0">
                <a:effectLst/>
                <a:latin typeface="Times New Roman" panose="02020603050405020304" pitchFamily="18" charset="0"/>
                <a:cs typeface="Times New Roman" panose="02020603050405020304" pitchFamily="18" charset="0"/>
              </a:rPr>
              <a:t>48 </a:t>
            </a:r>
            <a:r>
              <a:rPr lang="en-US" sz="1800" b="0" i="0" dirty="0">
                <a:effectLst/>
                <a:latin typeface="Times New Roman" panose="02020603050405020304" pitchFamily="18" charset="0"/>
                <a:cs typeface="Times New Roman" panose="02020603050405020304" pitchFamily="18" charset="0"/>
              </a:rPr>
              <a:t>But he replied to the man who told him, “</a:t>
            </a:r>
            <a:r>
              <a:rPr lang="en-US" sz="1800" b="1" i="0" dirty="0">
                <a:effectLst/>
                <a:latin typeface="Times New Roman" panose="02020603050405020304" pitchFamily="18" charset="0"/>
                <a:cs typeface="Times New Roman" panose="02020603050405020304" pitchFamily="18" charset="0"/>
              </a:rPr>
              <a:t>Who is my mother (she is no greater than anyone else)</a:t>
            </a:r>
            <a:r>
              <a:rPr lang="en-US" sz="1800" b="0" i="0" dirty="0">
                <a:effectLst/>
                <a:latin typeface="Times New Roman" panose="02020603050405020304" pitchFamily="18" charset="0"/>
                <a:cs typeface="Times New Roman" panose="02020603050405020304" pitchFamily="18" charset="0"/>
              </a:rPr>
              <a:t>, and who are my brothers?” </a:t>
            </a:r>
            <a:r>
              <a:rPr lang="en-US" sz="1800" b="1" i="0" baseline="30000" dirty="0">
                <a:effectLst/>
                <a:latin typeface="Times New Roman" panose="02020603050405020304" pitchFamily="18" charset="0"/>
                <a:cs typeface="Times New Roman" panose="02020603050405020304" pitchFamily="18" charset="0"/>
              </a:rPr>
              <a:t>49 </a:t>
            </a:r>
            <a:r>
              <a:rPr lang="en-US" sz="1800" b="0" i="0" dirty="0">
                <a:effectLst/>
                <a:latin typeface="Times New Roman" panose="02020603050405020304" pitchFamily="18" charset="0"/>
                <a:cs typeface="Times New Roman" panose="02020603050405020304" pitchFamily="18" charset="0"/>
              </a:rPr>
              <a:t>And stretching out his hand toward his disciples, he said, “Here are my mother and my brothers (</a:t>
            </a:r>
            <a:r>
              <a:rPr lang="en-US" sz="1800" b="1" i="0" dirty="0">
                <a:effectLst/>
                <a:latin typeface="Times New Roman" panose="02020603050405020304" pitchFamily="18" charset="0"/>
                <a:cs typeface="Times New Roman" panose="02020603050405020304" pitchFamily="18" charset="0"/>
              </a:rPr>
              <a:t>These are my family</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50 </a:t>
            </a:r>
            <a:r>
              <a:rPr lang="en-US" sz="1800" b="0" i="0" dirty="0">
                <a:effectLst/>
                <a:latin typeface="Times New Roman" panose="02020603050405020304" pitchFamily="18" charset="0"/>
                <a:cs typeface="Times New Roman" panose="02020603050405020304" pitchFamily="18" charset="0"/>
              </a:rPr>
              <a:t>For whoever does the will of my Father in heaven (</a:t>
            </a:r>
            <a:r>
              <a:rPr lang="en-US" sz="1800" b="1" i="0" dirty="0">
                <a:effectLst/>
                <a:latin typeface="Times New Roman" panose="02020603050405020304" pitchFamily="18" charset="0"/>
                <a:cs typeface="Times New Roman" panose="02020603050405020304" pitchFamily="18" charset="0"/>
              </a:rPr>
              <a:t>is my family</a:t>
            </a:r>
            <a:r>
              <a:rPr lang="en-US" sz="1800" b="0" i="0" dirty="0">
                <a:effectLst/>
                <a:latin typeface="Times New Roman" panose="02020603050405020304" pitchFamily="18" charset="0"/>
                <a:cs typeface="Times New Roman" panose="02020603050405020304" pitchFamily="18" charset="0"/>
              </a:rPr>
              <a:t>) is my brother and sister and mother (Matthew 12: 46-50).”</a:t>
            </a:r>
          </a:p>
          <a:p>
            <a:pPr marL="0" indent="0">
              <a:lnSpc>
                <a:spcPct val="110000"/>
              </a:lnSpc>
              <a:buNone/>
            </a:pPr>
            <a:endParaRPr lang="en-US" sz="1800" b="0" i="0" dirty="0">
              <a:effectLst/>
              <a:latin typeface="Times New Roman" panose="02020603050405020304" pitchFamily="18" charset="0"/>
              <a:cs typeface="Times New Roman" panose="02020603050405020304" pitchFamily="18" charset="0"/>
            </a:endParaRPr>
          </a:p>
          <a:p>
            <a:pPr marL="0" indent="0">
              <a:lnSpc>
                <a:spcPct val="110000"/>
              </a:lnSpc>
              <a:buNone/>
            </a:pPr>
            <a:r>
              <a:rPr lang="en-US" sz="1800" b="1" dirty="0">
                <a:latin typeface="Times New Roman" panose="02020603050405020304" pitchFamily="18" charset="0"/>
                <a:cs typeface="Times New Roman" panose="02020603050405020304" pitchFamily="18" charset="0"/>
              </a:rPr>
              <a:t>Special Note: These two quotes from Jesus make it clear that Mary was not holy, but a sinner like the rest of us, and was not to be venerated or petitioned in Christ’s church.</a:t>
            </a:r>
          </a:p>
          <a:p>
            <a:pPr marL="0" indent="0">
              <a:lnSpc>
                <a:spcPct val="110000"/>
              </a:lnSpc>
              <a:buNone/>
            </a:pPr>
            <a:endParaRPr lang="en-US" sz="1400" dirty="0"/>
          </a:p>
        </p:txBody>
      </p:sp>
    </p:spTree>
    <p:extLst>
      <p:ext uri="{BB962C8B-B14F-4D97-AF65-F5344CB8AC3E}">
        <p14:creationId xmlns:p14="http://schemas.microsoft.com/office/powerpoint/2010/main" val="1212175747"/>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07F63-67C5-4972-817B-B99B41CD5318}"/>
              </a:ext>
            </a:extLst>
          </p:cNvPr>
          <p:cNvSpPr>
            <a:spLocks noGrp="1"/>
          </p:cNvSpPr>
          <p:nvPr>
            <p:ph type="title"/>
          </p:nvPr>
        </p:nvSpPr>
        <p:spPr>
          <a:xfrm>
            <a:off x="1451579" y="804519"/>
            <a:ext cx="9603275" cy="1049235"/>
          </a:xfrm>
        </p:spPr>
        <p:txBody>
          <a:bodyPr>
            <a:normAutofit/>
          </a:bodyPr>
          <a:lstStyle/>
          <a:p>
            <a:r>
              <a:rPr lang="en-US" dirty="0"/>
              <a:t>Edict of Thessalonica: 380 A.D.</a:t>
            </a:r>
            <a:endParaRPr lang="en-US"/>
          </a:p>
        </p:txBody>
      </p:sp>
      <p:sp>
        <p:nvSpPr>
          <p:cNvPr id="3" name="Content Placeholder 2">
            <a:extLst>
              <a:ext uri="{FF2B5EF4-FFF2-40B4-BE49-F238E27FC236}">
                <a16:creationId xmlns:a16="http://schemas.microsoft.com/office/drawing/2014/main" id="{D661F70E-8771-48D0-BCAF-9F64852EE9C1}"/>
              </a:ext>
            </a:extLst>
          </p:cNvPr>
          <p:cNvSpPr>
            <a:spLocks noGrp="1"/>
          </p:cNvSpPr>
          <p:nvPr>
            <p:ph idx="1"/>
          </p:nvPr>
        </p:nvSpPr>
        <p:spPr>
          <a:xfrm>
            <a:off x="1451579" y="2015732"/>
            <a:ext cx="9603275" cy="3450613"/>
          </a:xfrm>
        </p:spPr>
        <p:txBody>
          <a:bodyPr>
            <a:normAutofit/>
          </a:bodyPr>
          <a:lstStyle/>
          <a:p>
            <a:pPr marL="0" indent="0">
              <a:lnSpc>
                <a:spcPct val="110000"/>
              </a:lnSpc>
              <a:buNone/>
            </a:pPr>
            <a:r>
              <a:rPr lang="en-US" sz="1800" dirty="0">
                <a:latin typeface="Times New Roman" panose="02020603050405020304" pitchFamily="18" charset="0"/>
                <a:cs typeface="Times New Roman" panose="02020603050405020304" pitchFamily="18" charset="0"/>
              </a:rPr>
              <a:t>EMPERORS GRATIAN, VALENTINIAN II AND THEODOSIUS I AUGUSTI. EDICT TO THE PEOPLE OF CONTANTINOPLE.</a:t>
            </a:r>
          </a:p>
          <a:p>
            <a:pPr marL="0" indent="0">
              <a:lnSpc>
                <a:spcPct val="110000"/>
              </a:lnSpc>
              <a:buNone/>
            </a:pPr>
            <a:r>
              <a:rPr lang="en-US" sz="1800" dirty="0">
                <a:latin typeface="Times New Roman" panose="02020603050405020304" pitchFamily="18" charset="0"/>
                <a:cs typeface="Times New Roman" panose="02020603050405020304" pitchFamily="18" charset="0"/>
              </a:rPr>
              <a:t>It is our (</a:t>
            </a:r>
            <a:r>
              <a:rPr lang="en-US" sz="1800" b="1" dirty="0">
                <a:latin typeface="Times New Roman" panose="02020603050405020304" pitchFamily="18" charset="0"/>
                <a:cs typeface="Times New Roman" panose="02020603050405020304" pitchFamily="18" charset="0"/>
              </a:rPr>
              <a:t>the emperors</a:t>
            </a:r>
            <a:r>
              <a:rPr lang="en-US" sz="1800" dirty="0">
                <a:latin typeface="Times New Roman" panose="02020603050405020304" pitchFamily="18" charset="0"/>
                <a:cs typeface="Times New Roman" panose="02020603050405020304" pitchFamily="18" charset="0"/>
              </a:rPr>
              <a:t>) desire that all the various nations which are subject to our Clemency and Moderation, should continue to profess that religion which was delivered to the Romans by the divine Apostle Peter, as it has been preserved by faithful tradition, and which is now professed by the Pontiff (</a:t>
            </a:r>
            <a:r>
              <a:rPr lang="en-US" sz="1800" b="1" dirty="0">
                <a:latin typeface="Times New Roman" panose="02020603050405020304" pitchFamily="18" charset="0"/>
                <a:cs typeface="Times New Roman" panose="02020603050405020304" pitchFamily="18" charset="0"/>
              </a:rPr>
              <a:t>Bishop</a:t>
            </a:r>
            <a:r>
              <a:rPr lang="en-US" sz="1800" dirty="0">
                <a:latin typeface="Times New Roman" panose="02020603050405020304" pitchFamily="18" charset="0"/>
                <a:cs typeface="Times New Roman" panose="02020603050405020304" pitchFamily="18" charset="0"/>
              </a:rPr>
              <a:t>, Bridge Builder) </a:t>
            </a:r>
            <a:r>
              <a:rPr lang="en-US" sz="1800" dirty="0" err="1">
                <a:latin typeface="Times New Roman" panose="02020603050405020304" pitchFamily="18" charset="0"/>
                <a:cs typeface="Times New Roman" panose="02020603050405020304" pitchFamily="18" charset="0"/>
              </a:rPr>
              <a:t>Damasus</a:t>
            </a:r>
            <a:r>
              <a:rPr lang="en-US" sz="1800" dirty="0">
                <a:latin typeface="Times New Roman" panose="02020603050405020304" pitchFamily="18" charset="0"/>
                <a:cs typeface="Times New Roman" panose="02020603050405020304" pitchFamily="18" charset="0"/>
              </a:rPr>
              <a:t> (</a:t>
            </a:r>
            <a:r>
              <a:rPr lang="en-US" sz="1800" b="1" dirty="0">
                <a:latin typeface="Times New Roman" panose="02020603050405020304" pitchFamily="18" charset="0"/>
                <a:cs typeface="Times New Roman" panose="02020603050405020304" pitchFamily="18" charset="0"/>
              </a:rPr>
              <a:t>who does not meet the qualification for Bishop</a:t>
            </a:r>
            <a:r>
              <a:rPr lang="en-US" sz="1800" dirty="0">
                <a:latin typeface="Times New Roman" panose="02020603050405020304" pitchFamily="18" charset="0"/>
                <a:cs typeface="Times New Roman" panose="02020603050405020304" pitchFamily="18" charset="0"/>
              </a:rPr>
              <a:t>) and by Peter (</a:t>
            </a:r>
            <a:r>
              <a:rPr lang="en-US" sz="1800" b="1" dirty="0">
                <a:latin typeface="Times New Roman" panose="02020603050405020304" pitchFamily="18" charset="0"/>
                <a:cs typeface="Times New Roman" panose="02020603050405020304" pitchFamily="18" charset="0"/>
              </a:rPr>
              <a:t>who would have condemned </a:t>
            </a:r>
            <a:r>
              <a:rPr lang="en-US" sz="1800" b="1" dirty="0" err="1">
                <a:latin typeface="Times New Roman" panose="02020603050405020304" pitchFamily="18" charset="0"/>
                <a:cs typeface="Times New Roman" panose="02020603050405020304" pitchFamily="18" charset="0"/>
              </a:rPr>
              <a:t>Damasas</a:t>
            </a:r>
            <a:r>
              <a:rPr lang="en-US" sz="1800" b="1" dirty="0">
                <a:latin typeface="Times New Roman" panose="02020603050405020304" pitchFamily="18" charset="0"/>
                <a:cs typeface="Times New Roman" panose="02020603050405020304" pitchFamily="18" charset="0"/>
              </a:rPr>
              <a:t> as a heretic</a:t>
            </a:r>
            <a:r>
              <a:rPr lang="en-US" sz="1800" dirty="0">
                <a:latin typeface="Times New Roman" panose="02020603050405020304" pitchFamily="18" charset="0"/>
                <a:cs typeface="Times New Roman" panose="02020603050405020304" pitchFamily="18" charset="0"/>
              </a:rPr>
              <a:t>), Bishop of Alexandria, a man of apostolic holiness.  According to the apostolic teaching and the doctrine of the Gospel, let us believe in the one deity of the Father, the Son and the Holy Spirit, in equal majesty and in a holy Trinity (</a:t>
            </a:r>
            <a:r>
              <a:rPr lang="en-US" sz="1800" b="1" dirty="0">
                <a:latin typeface="Times New Roman" panose="02020603050405020304" pitchFamily="18" charset="0"/>
                <a:cs typeface="Times New Roman" panose="02020603050405020304" pitchFamily="18" charset="0"/>
              </a:rPr>
              <a:t>The Nicaean Creed</a:t>
            </a:r>
            <a:r>
              <a:rPr lang="en-US" sz="18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692171554"/>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DEFF3-0F31-4E6C-A107-0D23FB8CE64D}"/>
              </a:ext>
            </a:extLst>
          </p:cNvPr>
          <p:cNvSpPr>
            <a:spLocks noGrp="1"/>
          </p:cNvSpPr>
          <p:nvPr>
            <p:ph type="title"/>
          </p:nvPr>
        </p:nvSpPr>
        <p:spPr>
          <a:xfrm>
            <a:off x="1451579" y="804519"/>
            <a:ext cx="9603275" cy="1049235"/>
          </a:xfrm>
        </p:spPr>
        <p:txBody>
          <a:bodyPr>
            <a:normAutofit/>
          </a:bodyPr>
          <a:lstStyle/>
          <a:p>
            <a:r>
              <a:rPr lang="en-US" dirty="0"/>
              <a:t>Edict of Thessalonica 380 A.D. </a:t>
            </a:r>
            <a:endParaRPr lang="en-US"/>
          </a:p>
        </p:txBody>
      </p:sp>
      <p:sp>
        <p:nvSpPr>
          <p:cNvPr id="3" name="Content Placeholder 2">
            <a:extLst>
              <a:ext uri="{FF2B5EF4-FFF2-40B4-BE49-F238E27FC236}">
                <a16:creationId xmlns:a16="http://schemas.microsoft.com/office/drawing/2014/main" id="{9CF8C59E-E3BC-45E5-B5BB-7FDA8EC5B9BB}"/>
              </a:ext>
            </a:extLst>
          </p:cNvPr>
          <p:cNvSpPr>
            <a:spLocks noGrp="1"/>
          </p:cNvSpPr>
          <p:nvPr>
            <p:ph idx="1"/>
          </p:nvPr>
        </p:nvSpPr>
        <p:spPr>
          <a:xfrm>
            <a:off x="1117600" y="1930400"/>
            <a:ext cx="10963563" cy="4123081"/>
          </a:xfrm>
        </p:spPr>
        <p:txBody>
          <a:bodyPr>
            <a:noAutofit/>
          </a:bodyPr>
          <a:lstStyle/>
          <a:p>
            <a:pPr marL="0" indent="0">
              <a:lnSpc>
                <a:spcPct val="110000"/>
              </a:lnSpc>
              <a:buNone/>
            </a:pPr>
            <a:r>
              <a:rPr lang="en-US" sz="1800" dirty="0">
                <a:latin typeface="Times New Roman" panose="02020603050405020304" pitchFamily="18" charset="0"/>
                <a:cs typeface="Times New Roman" panose="02020603050405020304" pitchFamily="18" charset="0"/>
              </a:rPr>
              <a:t>We (</a:t>
            </a:r>
            <a:r>
              <a:rPr lang="en-US" sz="1800" b="1" dirty="0">
                <a:latin typeface="Times New Roman" panose="02020603050405020304" pitchFamily="18" charset="0"/>
                <a:cs typeface="Times New Roman" panose="02020603050405020304" pitchFamily="18" charset="0"/>
              </a:rPr>
              <a:t>the emperors</a:t>
            </a:r>
            <a:r>
              <a:rPr lang="en-US" sz="1800" dirty="0">
                <a:latin typeface="Times New Roman" panose="02020603050405020304" pitchFamily="18" charset="0"/>
                <a:cs typeface="Times New Roman" panose="02020603050405020304" pitchFamily="18" charset="0"/>
              </a:rPr>
              <a:t>) authorize (</a:t>
            </a:r>
            <a:r>
              <a:rPr lang="en-US" sz="1800" b="1" dirty="0">
                <a:latin typeface="Times New Roman" panose="02020603050405020304" pitchFamily="18" charset="0"/>
                <a:cs typeface="Times New Roman" panose="02020603050405020304" pitchFamily="18" charset="0"/>
              </a:rPr>
              <a:t>as the church is under our supervision</a:t>
            </a:r>
            <a:r>
              <a:rPr lang="en-US" sz="1800" dirty="0">
                <a:latin typeface="Times New Roman" panose="02020603050405020304" pitchFamily="18" charset="0"/>
                <a:cs typeface="Times New Roman" panose="02020603050405020304" pitchFamily="18" charset="0"/>
              </a:rPr>
              <a:t>) the followers of this law to assume the title of Catholic Christians; but as for the others (</a:t>
            </a:r>
            <a:r>
              <a:rPr lang="en-US" sz="1800" b="1" dirty="0">
                <a:latin typeface="Times New Roman" panose="02020603050405020304" pitchFamily="18" charset="0"/>
                <a:cs typeface="Times New Roman" panose="02020603050405020304" pitchFamily="18" charset="0"/>
              </a:rPr>
              <a:t>who teach that Christ was a created being</a:t>
            </a:r>
            <a:r>
              <a:rPr lang="en-US" sz="1800" dirty="0">
                <a:latin typeface="Times New Roman" panose="02020603050405020304" pitchFamily="18" charset="0"/>
                <a:cs typeface="Times New Roman" panose="02020603050405020304" pitchFamily="18" charset="0"/>
              </a:rPr>
              <a:t>), since, in our judgment they are foolish madmen (</a:t>
            </a:r>
            <a:r>
              <a:rPr lang="en-US" sz="1800" b="1" dirty="0">
                <a:latin typeface="Times New Roman" panose="02020603050405020304" pitchFamily="18" charset="0"/>
                <a:cs typeface="Times New Roman" panose="02020603050405020304" pitchFamily="18" charset="0"/>
              </a:rPr>
              <a:t>which is true</a:t>
            </a:r>
            <a:r>
              <a:rPr lang="en-US" sz="1800" dirty="0">
                <a:latin typeface="Times New Roman" panose="02020603050405020304" pitchFamily="18" charset="0"/>
                <a:cs typeface="Times New Roman" panose="02020603050405020304" pitchFamily="18" charset="0"/>
              </a:rPr>
              <a:t>), we </a:t>
            </a:r>
            <a:r>
              <a:rPr lang="en-US" sz="1800" b="1" dirty="0">
                <a:latin typeface="Times New Roman" panose="02020603050405020304" pitchFamily="18" charset="0"/>
                <a:cs typeface="Times New Roman" panose="02020603050405020304" pitchFamily="18" charset="0"/>
              </a:rPr>
              <a:t>(the emperors</a:t>
            </a:r>
            <a:r>
              <a:rPr lang="en-US" sz="1800" dirty="0">
                <a:latin typeface="Times New Roman" panose="02020603050405020304" pitchFamily="18" charset="0"/>
                <a:cs typeface="Times New Roman" panose="02020603050405020304" pitchFamily="18" charset="0"/>
              </a:rPr>
              <a:t>) decree that they shall be branded with the ignominious name of heretics, and shall not presume to give to their conventicles the name of churches (</a:t>
            </a:r>
            <a:r>
              <a:rPr lang="en-US" sz="1800" b="1" dirty="0">
                <a:latin typeface="Times New Roman" panose="02020603050405020304" pitchFamily="18" charset="0"/>
                <a:cs typeface="Times New Roman" panose="02020603050405020304" pitchFamily="18" charset="0"/>
              </a:rPr>
              <a:t>the emperors will determine who can be called a church</a:t>
            </a:r>
            <a:r>
              <a:rPr lang="en-US" sz="1800" dirty="0">
                <a:latin typeface="Times New Roman" panose="02020603050405020304" pitchFamily="18" charset="0"/>
                <a:cs typeface="Times New Roman" panose="02020603050405020304" pitchFamily="18" charset="0"/>
              </a:rPr>
              <a:t>).  They will suffer in the first place the chastisement of the divine condemnation and in the second the punishment of our authority (</a:t>
            </a:r>
            <a:r>
              <a:rPr lang="en-US" sz="1800" b="1" dirty="0">
                <a:latin typeface="Times New Roman" panose="02020603050405020304" pitchFamily="18" charset="0"/>
                <a:cs typeface="Times New Roman" panose="02020603050405020304" pitchFamily="18" charset="0"/>
              </a:rPr>
              <a:t>which will lay the groundwork for the inquisition, the greatest evil ever perpetrated against humanity</a:t>
            </a:r>
            <a:r>
              <a:rPr lang="en-US" sz="1800" dirty="0">
                <a:latin typeface="Times New Roman" panose="02020603050405020304" pitchFamily="18" charset="0"/>
                <a:cs typeface="Times New Roman" panose="02020603050405020304" pitchFamily="18" charset="0"/>
              </a:rPr>
              <a:t>) which in accordance with the will of Heaven (</a:t>
            </a:r>
            <a:r>
              <a:rPr lang="en-US" sz="1800" b="1" dirty="0">
                <a:latin typeface="Times New Roman" panose="02020603050405020304" pitchFamily="18" charset="0"/>
                <a:cs typeface="Times New Roman" panose="02020603050405020304" pitchFamily="18" charset="0"/>
              </a:rPr>
              <a:t>as if the emperors knew the will of heaven</a:t>
            </a:r>
            <a:r>
              <a:rPr lang="en-US" sz="1800" dirty="0">
                <a:latin typeface="Times New Roman" panose="02020603050405020304" pitchFamily="18" charset="0"/>
                <a:cs typeface="Times New Roman" panose="02020603050405020304" pitchFamily="18" charset="0"/>
              </a:rPr>
              <a:t>) we shall decide to inflict (</a:t>
            </a:r>
            <a:r>
              <a:rPr lang="en-US" sz="1800" b="1" dirty="0">
                <a:latin typeface="Times New Roman" panose="02020603050405020304" pitchFamily="18" charset="0"/>
                <a:cs typeface="Times New Roman" panose="02020603050405020304" pitchFamily="18" charset="0"/>
              </a:rPr>
              <a:t>Because the Christian Saints, who will one day judge angels, are incapable of handling important issues that are better left to those who have no standing in the church</a:t>
            </a:r>
            <a:r>
              <a:rPr lang="en-US" sz="1800" dirty="0">
                <a:latin typeface="Times New Roman" panose="02020603050405020304" pitchFamily="18" charset="0"/>
                <a:cs typeface="Times New Roman" panose="02020603050405020304" pitchFamily="18" charset="0"/>
              </a:rPr>
              <a:t>).  </a:t>
            </a:r>
          </a:p>
          <a:p>
            <a:pPr marL="0" indent="0">
              <a:lnSpc>
                <a:spcPct val="110000"/>
              </a:lnSpc>
              <a:buNone/>
            </a:pPr>
            <a:r>
              <a:rPr lang="en-US" sz="1800" b="1" dirty="0">
                <a:latin typeface="Times New Roman" panose="02020603050405020304" pitchFamily="18" charset="0"/>
                <a:cs typeface="Times New Roman" panose="02020603050405020304" pitchFamily="18" charset="0"/>
              </a:rPr>
              <a:t>GIVEN IN THESSALONICA ON THE THIRD DAY FROM THE CALENDS OF MARCH, DURING THE FIFTH CONSULATE OF GRATIAN AUGUSTUS AND FIRST OF THEODOSIUS AUGUSTUS</a:t>
            </a:r>
          </a:p>
          <a:p>
            <a:pPr marL="0" indent="0">
              <a:lnSpc>
                <a:spcPct val="110000"/>
              </a:lnSpc>
              <a:buNone/>
            </a:pPr>
            <a:r>
              <a:rPr lang="en-US" sz="1800" b="1" dirty="0">
                <a:latin typeface="Times New Roman" panose="02020603050405020304" pitchFamily="18" charset="0"/>
                <a:cs typeface="Times New Roman" panose="02020603050405020304" pitchFamily="18" charset="0"/>
              </a:rPr>
              <a:t>The Roman Church continues to </a:t>
            </a:r>
            <a:r>
              <a:rPr lang="en-US" sz="1800" b="1" i="0" dirty="0">
                <a:effectLst/>
                <a:latin typeface="Times New Roman" panose="02020603050405020304" pitchFamily="18" charset="0"/>
                <a:cs typeface="Times New Roman" panose="02020603050405020304" pitchFamily="18" charset="0"/>
              </a:rPr>
              <a:t>play the whore with the kings of the earth (Revelation 17:2; Ezekiel 16:15,16)</a:t>
            </a:r>
            <a:endParaRPr lang="en-US" sz="1800" dirty="0"/>
          </a:p>
        </p:txBody>
      </p:sp>
    </p:spTree>
    <p:extLst>
      <p:ext uri="{BB962C8B-B14F-4D97-AF65-F5344CB8AC3E}">
        <p14:creationId xmlns:p14="http://schemas.microsoft.com/office/powerpoint/2010/main" val="2648840891"/>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EF865-984F-4E30-9244-0F2E81572880}"/>
              </a:ext>
            </a:extLst>
          </p:cNvPr>
          <p:cNvSpPr>
            <a:spLocks noGrp="1"/>
          </p:cNvSpPr>
          <p:nvPr>
            <p:ph type="title"/>
          </p:nvPr>
        </p:nvSpPr>
        <p:spPr>
          <a:xfrm>
            <a:off x="1451579" y="804519"/>
            <a:ext cx="9603275" cy="1049235"/>
          </a:xfrm>
        </p:spPr>
        <p:txBody>
          <a:bodyPr>
            <a:normAutofit/>
          </a:bodyPr>
          <a:lstStyle/>
          <a:p>
            <a:r>
              <a:rPr lang="en-US" dirty="0"/>
              <a:t>Council of Ephesus 431 A.D.</a:t>
            </a:r>
            <a:endParaRPr lang="en-US"/>
          </a:p>
        </p:txBody>
      </p:sp>
      <p:sp>
        <p:nvSpPr>
          <p:cNvPr id="3" name="Content Placeholder 2">
            <a:extLst>
              <a:ext uri="{FF2B5EF4-FFF2-40B4-BE49-F238E27FC236}">
                <a16:creationId xmlns:a16="http://schemas.microsoft.com/office/drawing/2014/main" id="{46A33EC3-6EBE-45C2-B6D9-C480CD81FFA3}"/>
              </a:ext>
            </a:extLst>
          </p:cNvPr>
          <p:cNvSpPr>
            <a:spLocks noGrp="1"/>
          </p:cNvSpPr>
          <p:nvPr>
            <p:ph idx="1"/>
          </p:nvPr>
        </p:nvSpPr>
        <p:spPr>
          <a:xfrm>
            <a:off x="1137146" y="1930400"/>
            <a:ext cx="10907071" cy="4123081"/>
          </a:xfrm>
        </p:spPr>
        <p:txBody>
          <a:bodyPr>
            <a:normAutofit lnSpcReduction="10000"/>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The holy and ecumenical Synod, gathered together in Ephesus (431 A.D.) </a:t>
            </a:r>
            <a:r>
              <a:rPr lang="en-US" sz="1800" b="1" i="0" dirty="0">
                <a:effectLst/>
                <a:latin typeface="Times New Roman" panose="02020603050405020304" pitchFamily="18" charset="0"/>
                <a:cs typeface="Times New Roman" panose="02020603050405020304" pitchFamily="18" charset="0"/>
              </a:rPr>
              <a:t>by the decree </a:t>
            </a:r>
            <a:r>
              <a:rPr lang="en-US" sz="1800" b="0" i="0" dirty="0">
                <a:effectLst/>
                <a:latin typeface="Times New Roman" panose="02020603050405020304" pitchFamily="18" charset="0"/>
                <a:cs typeface="Times New Roman" panose="02020603050405020304" pitchFamily="18" charset="0"/>
              </a:rPr>
              <a:t>of our most religious Emperors (Theodosius II), to the bishops, presbyters, deacons, and all the people in every province and city:</a:t>
            </a:r>
            <a:endParaRPr lang="en-US" sz="1800" dirty="0">
              <a:latin typeface="Times New Roman" panose="02020603050405020304" pitchFamily="18" charset="0"/>
              <a:cs typeface="Times New Roman" panose="02020603050405020304" pitchFamily="18" charset="0"/>
            </a:endParaRPr>
          </a:p>
          <a:p>
            <a:pPr>
              <a:lnSpc>
                <a:spcPct val="110000"/>
              </a:lnSpc>
            </a:pPr>
            <a:r>
              <a:rPr lang="en-US" sz="1800" b="0" i="0" dirty="0">
                <a:effectLst/>
                <a:latin typeface="Times New Roman" panose="02020603050405020304" pitchFamily="18" charset="0"/>
                <a:cs typeface="Times New Roman" panose="02020603050405020304" pitchFamily="18" charset="0"/>
              </a:rPr>
              <a:t>According to the Council, Nestorianism overemphasized the human nature of Jesus at the expense of the divine. The Council denounced Patriarch Nestorius' teaching as erroneous. Nestorius taught that the Virgin Mary gave birth to a man, Jesus Christ, not God, the "Logos" ("The Word", Son of God). The Logos only dwelled in Christ, as in a Temple (Christ, therefore, was only </a:t>
            </a:r>
            <a:r>
              <a:rPr lang="en-US" sz="1800" b="0" i="0" dirty="0" err="1">
                <a:effectLst/>
                <a:latin typeface="Times New Roman" panose="02020603050405020304" pitchFamily="18" charset="0"/>
                <a:cs typeface="Times New Roman" panose="02020603050405020304" pitchFamily="18" charset="0"/>
              </a:rPr>
              <a:t>Theophoros</a:t>
            </a:r>
            <a:r>
              <a:rPr lang="en-US" sz="1800" b="0" i="0" dirty="0">
                <a:effectLst/>
                <a:latin typeface="Times New Roman" panose="02020603050405020304" pitchFamily="18" charset="0"/>
                <a:cs typeface="Times New Roman" panose="02020603050405020304" pitchFamily="18" charset="0"/>
              </a:rPr>
              <a:t>: The "Bearer of God".) Consequently, Virgin Mary should be called "</a:t>
            </a:r>
            <a:r>
              <a:rPr lang="en-US" sz="1800" b="0" i="0" dirty="0" err="1">
                <a:effectLst/>
                <a:latin typeface="Times New Roman" panose="02020603050405020304" pitchFamily="18" charset="0"/>
                <a:cs typeface="Times New Roman" panose="02020603050405020304" pitchFamily="18" charset="0"/>
              </a:rPr>
              <a:t>Christotokos</a:t>
            </a:r>
            <a:r>
              <a:rPr lang="en-US" sz="1800" b="0" i="0" dirty="0">
                <a:effectLst/>
                <a:latin typeface="Times New Roman" panose="02020603050405020304" pitchFamily="18" charset="0"/>
                <a:cs typeface="Times New Roman" panose="02020603050405020304" pitchFamily="18" charset="0"/>
              </a:rPr>
              <a:t>," </a:t>
            </a:r>
            <a:r>
              <a:rPr lang="en-US" sz="1800" b="1" i="0" dirty="0">
                <a:effectLst/>
                <a:latin typeface="Times New Roman" panose="02020603050405020304" pitchFamily="18" charset="0"/>
                <a:cs typeface="Times New Roman" panose="02020603050405020304" pitchFamily="18" charset="0"/>
              </a:rPr>
              <a:t>Mother of Christ and not "</a:t>
            </a:r>
            <a:r>
              <a:rPr lang="en-US" sz="1800" b="1" i="0" dirty="0" err="1">
                <a:effectLst/>
                <a:latin typeface="Times New Roman" panose="02020603050405020304" pitchFamily="18" charset="0"/>
                <a:cs typeface="Times New Roman" panose="02020603050405020304" pitchFamily="18" charset="0"/>
              </a:rPr>
              <a:t>Theotokos</a:t>
            </a:r>
            <a:r>
              <a:rPr lang="en-US" sz="1800" b="1" i="0" dirty="0">
                <a:effectLst/>
                <a:latin typeface="Times New Roman" panose="02020603050405020304" pitchFamily="18" charset="0"/>
                <a:cs typeface="Times New Roman" panose="02020603050405020304" pitchFamily="18" charset="0"/>
              </a:rPr>
              <a:t>, "Mother of God</a:t>
            </a:r>
            <a:r>
              <a:rPr lang="en-US" sz="1800" b="0" i="0" dirty="0">
                <a:effectLst/>
                <a:latin typeface="Times New Roman" panose="02020603050405020304" pitchFamily="18" charset="0"/>
                <a:cs typeface="Times New Roman" panose="02020603050405020304" pitchFamily="18" charset="0"/>
              </a:rPr>
              <a:t>." Hence, the name, "Christological controversies“ (</a:t>
            </a:r>
            <a:r>
              <a:rPr lang="en-US" sz="1800" b="1" i="0" dirty="0">
                <a:effectLst/>
                <a:latin typeface="Times New Roman" panose="02020603050405020304" pitchFamily="18" charset="0"/>
                <a:cs typeface="Times New Roman" panose="02020603050405020304" pitchFamily="18" charset="0"/>
              </a:rPr>
              <a:t>Titus 3: 9 – Useles</a:t>
            </a:r>
            <a:r>
              <a:rPr lang="en-US" sz="1800" b="1" dirty="0">
                <a:latin typeface="Times New Roman" panose="02020603050405020304" pitchFamily="18" charset="0"/>
                <a:cs typeface="Times New Roman" panose="02020603050405020304" pitchFamily="18" charset="0"/>
              </a:rPr>
              <a:t>s controversies</a:t>
            </a:r>
            <a:r>
              <a:rPr lang="en-US" sz="1800" dirty="0">
                <a:latin typeface="Times New Roman" panose="02020603050405020304" pitchFamily="18" charset="0"/>
                <a:cs typeface="Times New Roman" panose="02020603050405020304" pitchFamily="18" charset="0"/>
              </a:rPr>
              <a:t>)</a:t>
            </a:r>
            <a:r>
              <a:rPr lang="en-US" sz="1800" b="0" i="0" dirty="0">
                <a:effectLst/>
                <a:latin typeface="Times New Roman" panose="02020603050405020304" pitchFamily="18" charset="0"/>
                <a:cs typeface="Times New Roman" panose="02020603050405020304" pitchFamily="18" charset="0"/>
              </a:rPr>
              <a:t>.</a:t>
            </a:r>
          </a:p>
          <a:p>
            <a:pPr>
              <a:lnSpc>
                <a:spcPct val="110000"/>
              </a:lnSpc>
            </a:pPr>
            <a:r>
              <a:rPr lang="en-US" sz="1800" b="0" i="0" dirty="0">
                <a:effectLst/>
                <a:latin typeface="Times New Roman" panose="02020603050405020304" pitchFamily="18" charset="0"/>
                <a:cs typeface="Times New Roman" panose="02020603050405020304" pitchFamily="18" charset="0"/>
              </a:rPr>
              <a:t>The Council decreed that Jesus was one person, not two separate "people": complete God and complete man, with a rational soul and body. The Virgin Mary is "</a:t>
            </a:r>
            <a:r>
              <a:rPr lang="en-US" sz="1800" b="0" i="0" dirty="0" err="1">
                <a:effectLst/>
                <a:latin typeface="Times New Roman" panose="02020603050405020304" pitchFamily="18" charset="0"/>
                <a:cs typeface="Times New Roman" panose="02020603050405020304" pitchFamily="18" charset="0"/>
              </a:rPr>
              <a:t>Theotokos</a:t>
            </a:r>
            <a:r>
              <a:rPr lang="en-US" sz="1800" b="0" i="0" dirty="0">
                <a:effectLst/>
                <a:latin typeface="Times New Roman" panose="02020603050405020304" pitchFamily="18" charset="0"/>
                <a:cs typeface="Times New Roman" panose="02020603050405020304" pitchFamily="18" charset="0"/>
              </a:rPr>
              <a:t>" because she gave birth not to man but to God as a man. The union of the two natures of Christ took place in such a fashion that one did not disturb the other.</a:t>
            </a:r>
            <a:endParaRPr lang="en-US" sz="1800" b="1" i="0" dirty="0">
              <a:effectLst/>
              <a:latin typeface="Times New Roman" panose="02020603050405020304" pitchFamily="18" charset="0"/>
              <a:cs typeface="Times New Roman" panose="02020603050405020304" pitchFamily="18" charset="0"/>
            </a:endParaRPr>
          </a:p>
          <a:p>
            <a:pPr marL="0" indent="0">
              <a:lnSpc>
                <a:spcPct val="110000"/>
              </a:lnSpc>
              <a:buNone/>
            </a:pPr>
            <a:r>
              <a:rPr lang="en-US" sz="1800" b="1" i="0" dirty="0">
                <a:effectLst/>
                <a:latin typeface="Times New Roman" panose="02020603050405020304" pitchFamily="18" charset="0"/>
                <a:cs typeface="Times New Roman" panose="02020603050405020304" pitchFamily="18" charset="0"/>
              </a:rPr>
              <a:t>Over time, this respect for Mary would mutate, within Catholicism and Eastern Orthodoxy, into belief in her perpetual virginity, sinlessness, and cooperative work in human redemption.</a:t>
            </a:r>
          </a:p>
          <a:p>
            <a:pPr marL="0" indent="0">
              <a:lnSpc>
                <a:spcPct val="110000"/>
              </a:lnSpc>
              <a:buNone/>
            </a:pP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0521053"/>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43D71-AA13-4BBD-A3A1-511D6F95DBBE}"/>
              </a:ext>
            </a:extLst>
          </p:cNvPr>
          <p:cNvSpPr>
            <a:spLocks noGrp="1"/>
          </p:cNvSpPr>
          <p:nvPr>
            <p:ph type="title"/>
          </p:nvPr>
        </p:nvSpPr>
        <p:spPr>
          <a:xfrm>
            <a:off x="1451579" y="804519"/>
            <a:ext cx="9603275" cy="1049235"/>
          </a:xfrm>
        </p:spPr>
        <p:txBody>
          <a:bodyPr>
            <a:normAutofit/>
          </a:bodyPr>
          <a:lstStyle/>
          <a:p>
            <a:r>
              <a:rPr lang="en-US" dirty="0"/>
              <a:t>‘Pope’ Leo I</a:t>
            </a:r>
            <a:endParaRPr lang="en-US"/>
          </a:p>
        </p:txBody>
      </p:sp>
      <p:sp>
        <p:nvSpPr>
          <p:cNvPr id="3" name="Content Placeholder 2">
            <a:extLst>
              <a:ext uri="{FF2B5EF4-FFF2-40B4-BE49-F238E27FC236}">
                <a16:creationId xmlns:a16="http://schemas.microsoft.com/office/drawing/2014/main" id="{ABF661A0-9085-4CAA-A23C-D3ED74DEF2A5}"/>
              </a:ext>
            </a:extLst>
          </p:cNvPr>
          <p:cNvSpPr>
            <a:spLocks noGrp="1"/>
          </p:cNvSpPr>
          <p:nvPr>
            <p:ph idx="1"/>
          </p:nvPr>
        </p:nvSpPr>
        <p:spPr>
          <a:xfrm>
            <a:off x="868218" y="1853754"/>
            <a:ext cx="11194473" cy="4199727"/>
          </a:xfrm>
        </p:spPr>
        <p:txBody>
          <a:bodyPr>
            <a:noAutofit/>
          </a:bodyPr>
          <a:lstStyle/>
          <a:p>
            <a:pPr marL="0" indent="0">
              <a:lnSpc>
                <a:spcPct val="110000"/>
              </a:lnSpc>
              <a:buNone/>
            </a:pPr>
            <a:r>
              <a:rPr lang="en-US" sz="1800" dirty="0">
                <a:latin typeface="Times New Roman" panose="02020603050405020304" pitchFamily="18" charset="0"/>
                <a:cs typeface="Times New Roman" panose="02020603050405020304" pitchFamily="18" charset="0"/>
              </a:rPr>
              <a:t>Pope Leo (400 to 461 A.D.)‘the Great (</a:t>
            </a:r>
            <a:r>
              <a:rPr lang="en-US" sz="1800" b="1" dirty="0">
                <a:latin typeface="Times New Roman" panose="02020603050405020304" pitchFamily="18" charset="0"/>
                <a:cs typeface="Times New Roman" panose="02020603050405020304" pitchFamily="18" charset="0"/>
              </a:rPr>
              <a:t>no Christian would ever take this title</a:t>
            </a:r>
            <a:r>
              <a:rPr lang="en-US" sz="1800" dirty="0">
                <a:latin typeface="Times New Roman" panose="02020603050405020304" pitchFamily="18" charset="0"/>
                <a:cs typeface="Times New Roman" panose="02020603050405020304" pitchFamily="18" charset="0"/>
              </a:rPr>
              <a:t>)’ built his rationale for the (</a:t>
            </a:r>
            <a:r>
              <a:rPr lang="en-US" sz="1800" b="1" dirty="0">
                <a:latin typeface="Times New Roman" panose="02020603050405020304" pitchFamily="18" charset="0"/>
                <a:cs typeface="Times New Roman" panose="02020603050405020304" pitchFamily="18" charset="0"/>
              </a:rPr>
              <a:t>doctrine of</a:t>
            </a:r>
            <a:r>
              <a:rPr lang="en-US" sz="1800" dirty="0">
                <a:latin typeface="Times New Roman" panose="02020603050405020304" pitchFamily="18" charset="0"/>
                <a:cs typeface="Times New Roman" panose="02020603050405020304" pitchFamily="18" charset="0"/>
              </a:rPr>
              <a:t>) supreme authority of the bishop of Rome on an existing tradition (</a:t>
            </a:r>
            <a:r>
              <a:rPr lang="en-US" sz="1800" b="1" dirty="0">
                <a:latin typeface="Times New Roman" panose="02020603050405020304" pitchFamily="18" charset="0"/>
                <a:cs typeface="Times New Roman" panose="02020603050405020304" pitchFamily="18" charset="0"/>
              </a:rPr>
              <a:t>Not on the Bible</a:t>
            </a:r>
            <a:r>
              <a:rPr lang="en-US" sz="1800" dirty="0">
                <a:latin typeface="Times New Roman" panose="02020603050405020304" pitchFamily="18" charset="0"/>
                <a:cs typeface="Times New Roman" panose="02020603050405020304" pitchFamily="18" charset="0"/>
              </a:rPr>
              <a:t>), yet with his additions he developed a theoretical rationale (</a:t>
            </a:r>
            <a:r>
              <a:rPr lang="en-US" sz="1800" b="1" dirty="0">
                <a:latin typeface="Times New Roman" panose="02020603050405020304" pitchFamily="18" charset="0"/>
                <a:cs typeface="Times New Roman" panose="02020603050405020304" pitchFamily="18" charset="0"/>
              </a:rPr>
              <a:t>without using the Bible</a:t>
            </a:r>
            <a:r>
              <a:rPr lang="en-US" sz="1800" dirty="0">
                <a:latin typeface="Times New Roman" panose="02020603050405020304" pitchFamily="18" charset="0"/>
                <a:cs typeface="Times New Roman" panose="02020603050405020304" pitchFamily="18" charset="0"/>
              </a:rPr>
              <a:t>) for later papal claims to absolute and supreme power in the ecclesiastical and secular realms. Previous bishops and church leaders had laid increasing stress (</a:t>
            </a:r>
            <a:r>
              <a:rPr lang="en-US" sz="1800" b="1" dirty="0">
                <a:latin typeface="Times New Roman" panose="02020603050405020304" pitchFamily="18" charset="0"/>
                <a:cs typeface="Times New Roman" panose="02020603050405020304" pitchFamily="18" charset="0"/>
              </a:rPr>
              <a:t>created a new doctrine</a:t>
            </a:r>
            <a:r>
              <a:rPr lang="en-US" sz="1800" dirty="0">
                <a:latin typeface="Times New Roman" panose="02020603050405020304" pitchFamily="18" charset="0"/>
                <a:cs typeface="Times New Roman" panose="02020603050405020304" pitchFamily="18" charset="0"/>
              </a:rPr>
              <a:t>) on the unique role of the Apostle Peter as the founder of the Roman churches and episcopacy (</a:t>
            </a:r>
            <a:r>
              <a:rPr lang="en-US" sz="1800" b="1" dirty="0">
                <a:latin typeface="Times New Roman" panose="02020603050405020304" pitchFamily="18" charset="0"/>
                <a:cs typeface="Times New Roman" panose="02020603050405020304" pitchFamily="18" charset="0"/>
              </a:rPr>
              <a:t>which is not found in the Bible</a:t>
            </a:r>
            <a:r>
              <a:rPr lang="en-US" sz="1800" dirty="0">
                <a:latin typeface="Times New Roman" panose="02020603050405020304" pitchFamily="18" charset="0"/>
                <a:cs typeface="Times New Roman" panose="02020603050405020304" pitchFamily="18" charset="0"/>
              </a:rPr>
              <a:t>), the significance of the Roman bishop as Peter’s successor, and the apostolic significance of the city and episcopacy of Rome (</a:t>
            </a:r>
            <a:r>
              <a:rPr lang="en-US" sz="1800" b="1" dirty="0">
                <a:latin typeface="Times New Roman" panose="02020603050405020304" pitchFamily="18" charset="0"/>
                <a:cs typeface="Times New Roman" panose="02020603050405020304" pitchFamily="18" charset="0"/>
              </a:rPr>
              <a:t>all of which were new unbiblical doctrines</a:t>
            </a:r>
            <a:r>
              <a:rPr lang="en-US" sz="1800" dirty="0">
                <a:latin typeface="Times New Roman" panose="02020603050405020304" pitchFamily="18" charset="0"/>
                <a:cs typeface="Times New Roman" panose="02020603050405020304" pitchFamily="18" charset="0"/>
              </a:rPr>
              <a:t>). Yet Leo’s rationale for the absolute control and power of the Roman bishop was founded on the ideas that Peter was still present and active (</a:t>
            </a:r>
            <a:r>
              <a:rPr lang="en-US" sz="1800" b="1" dirty="0">
                <a:latin typeface="Times New Roman" panose="02020603050405020304" pitchFamily="18" charset="0"/>
                <a:cs typeface="Times New Roman" panose="02020603050405020304" pitchFamily="18" charset="0"/>
              </a:rPr>
              <a:t>like the Holy Spirit</a:t>
            </a:r>
            <a:r>
              <a:rPr lang="en-US" sz="1800" dirty="0">
                <a:latin typeface="Times New Roman" panose="02020603050405020304" pitchFamily="18" charset="0"/>
                <a:cs typeface="Times New Roman" panose="02020603050405020304" pitchFamily="18" charset="0"/>
              </a:rPr>
              <a:t>) in his successors (</a:t>
            </a:r>
            <a:r>
              <a:rPr lang="en-US" sz="1800" b="1" dirty="0">
                <a:latin typeface="Times New Roman" panose="02020603050405020304" pitchFamily="18" charset="0"/>
                <a:cs typeface="Times New Roman" panose="02020603050405020304" pitchFamily="18" charset="0"/>
              </a:rPr>
              <a:t>This man-made doctrine is not found in the Bible</a:t>
            </a:r>
            <a:r>
              <a:rPr lang="en-US" sz="1800" dirty="0">
                <a:latin typeface="Times New Roman" panose="02020603050405020304" pitchFamily="18" charset="0"/>
                <a:cs typeface="Times New Roman" panose="02020603050405020304" pitchFamily="18" charset="0"/>
              </a:rPr>
              <a:t>), all ecclesiastical authority was mediated through him, Rome as an ecclesial monarchy was supposed to rule supreme above all churches, and Peter with his successors were to rule the universal church (</a:t>
            </a:r>
            <a:r>
              <a:rPr lang="en-US" sz="1800" b="1" dirty="0">
                <a:latin typeface="Times New Roman" panose="02020603050405020304" pitchFamily="18" charset="0"/>
                <a:cs typeface="Times New Roman" panose="02020603050405020304" pitchFamily="18" charset="0"/>
              </a:rPr>
              <a:t>None of these doctrines are found in the Bible</a:t>
            </a:r>
            <a:r>
              <a:rPr lang="en-US" sz="1800" dirty="0">
                <a:latin typeface="Times New Roman" panose="02020603050405020304" pitchFamily="18" charset="0"/>
                <a:cs typeface="Times New Roman" panose="02020603050405020304" pitchFamily="18" charset="0"/>
              </a:rPr>
              <a:t>).</a:t>
            </a:r>
            <a:endParaRPr lang="en-US" sz="1800" b="0" i="0" dirty="0">
              <a:effectLst/>
              <a:latin typeface="Times New Roman" panose="02020603050405020304" pitchFamily="18" charset="0"/>
              <a:cs typeface="Times New Roman" panose="02020603050405020304" pitchFamily="18" charset="0"/>
            </a:endParaRP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“‘This people honors me with their lips,  but their heart is far from me;</a:t>
            </a:r>
            <a:r>
              <a:rPr lang="en-US" sz="1800" b="1" i="0" baseline="30000" dirty="0">
                <a:effectLst/>
                <a:latin typeface="Times New Roman" panose="02020603050405020304" pitchFamily="18" charset="0"/>
                <a:cs typeface="Times New Roman" panose="02020603050405020304" pitchFamily="18" charset="0"/>
              </a:rPr>
              <a:t>9 </a:t>
            </a:r>
            <a:r>
              <a:rPr lang="en-US" sz="1800" b="0" i="0" dirty="0">
                <a:effectLst/>
                <a:latin typeface="Times New Roman" panose="02020603050405020304" pitchFamily="18" charset="0"/>
                <a:cs typeface="Times New Roman" panose="02020603050405020304" pitchFamily="18" charset="0"/>
              </a:rPr>
              <a:t>in vain do they worship me,</a:t>
            </a:r>
            <a:br>
              <a:rPr lang="en-US" sz="1800" dirty="0">
                <a:latin typeface="Times New Roman" panose="02020603050405020304" pitchFamily="18" charset="0"/>
                <a:cs typeface="Times New Roman" panose="02020603050405020304" pitchFamily="18" charset="0"/>
              </a:rPr>
            </a:br>
            <a:r>
              <a:rPr lang="en-US" sz="1800" b="0" i="0" dirty="0">
                <a:effectLst/>
                <a:latin typeface="Times New Roman" panose="02020603050405020304" pitchFamily="18" charset="0"/>
                <a:cs typeface="Times New Roman" panose="02020603050405020304" pitchFamily="18" charset="0"/>
              </a:rPr>
              <a:t>    teaching as doctrines the commandments of men (Isaiah 29:13,14; Matthew 15:8,9).’”</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544788"/>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49DE5-E262-4426-B4B9-3CC811898303}"/>
              </a:ext>
            </a:extLst>
          </p:cNvPr>
          <p:cNvSpPr>
            <a:spLocks noGrp="1"/>
          </p:cNvSpPr>
          <p:nvPr>
            <p:ph type="title"/>
          </p:nvPr>
        </p:nvSpPr>
        <p:spPr>
          <a:xfrm>
            <a:off x="1451579" y="804519"/>
            <a:ext cx="9603275" cy="1049235"/>
          </a:xfrm>
        </p:spPr>
        <p:txBody>
          <a:bodyPr>
            <a:normAutofit/>
          </a:bodyPr>
          <a:lstStyle/>
          <a:p>
            <a:r>
              <a:rPr lang="en-US" dirty="0"/>
              <a:t>Council of Chalcedon 451 A.D.</a:t>
            </a:r>
            <a:endParaRPr lang="en-US"/>
          </a:p>
        </p:txBody>
      </p:sp>
      <p:sp>
        <p:nvSpPr>
          <p:cNvPr id="3" name="Content Placeholder 2">
            <a:extLst>
              <a:ext uri="{FF2B5EF4-FFF2-40B4-BE49-F238E27FC236}">
                <a16:creationId xmlns:a16="http://schemas.microsoft.com/office/drawing/2014/main" id="{B5B1EA40-763F-4A7E-9647-0E3A068FFE86}"/>
              </a:ext>
            </a:extLst>
          </p:cNvPr>
          <p:cNvSpPr>
            <a:spLocks noGrp="1"/>
          </p:cNvSpPr>
          <p:nvPr>
            <p:ph idx="1"/>
          </p:nvPr>
        </p:nvSpPr>
        <p:spPr>
          <a:xfrm>
            <a:off x="1099127" y="1853754"/>
            <a:ext cx="10963564" cy="4199727"/>
          </a:xfrm>
        </p:spPr>
        <p:txBody>
          <a:bodyPr>
            <a:normAutofit fontScale="92500" lnSpcReduction="20000"/>
          </a:bodyPr>
          <a:lstStyle/>
          <a:p>
            <a:pPr marL="0" indent="0">
              <a:lnSpc>
                <a:spcPct val="110000"/>
              </a:lnSpc>
              <a:buNone/>
            </a:pPr>
            <a:r>
              <a:rPr lang="en-US" sz="1900" b="0" i="0" dirty="0">
                <a:effectLst/>
                <a:latin typeface="Times New Roman" panose="02020603050405020304" pitchFamily="18" charset="0"/>
                <a:cs typeface="Times New Roman" panose="02020603050405020304" pitchFamily="18" charset="0"/>
              </a:rPr>
              <a:t>Canon II.</a:t>
            </a:r>
            <a:br>
              <a:rPr lang="en-US" sz="1900" dirty="0">
                <a:latin typeface="Times New Roman" panose="02020603050405020304" pitchFamily="18" charset="0"/>
                <a:cs typeface="Times New Roman" panose="02020603050405020304" pitchFamily="18" charset="0"/>
              </a:rPr>
            </a:br>
            <a:r>
              <a:rPr lang="en-US" sz="1900" b="0" i="0" dirty="0">
                <a:effectLst/>
                <a:latin typeface="Times New Roman" panose="02020603050405020304" pitchFamily="18" charset="0"/>
                <a:cs typeface="Times New Roman" panose="02020603050405020304" pitchFamily="18" charset="0"/>
              </a:rPr>
              <a:t>If any Bishop should ordain for money, and put to sale a grace which cannot be sold, and for money ordain a bishop, or chorepiscopus, or presbyters, or deacons, or any other of those who are counted among the clergy; or if through lust of gain he should nominate for money a steward, or  advocate, or </a:t>
            </a:r>
            <a:r>
              <a:rPr lang="en-US" sz="1900" b="0" i="0" dirty="0" err="1">
                <a:effectLst/>
                <a:latin typeface="Times New Roman" panose="02020603050405020304" pitchFamily="18" charset="0"/>
                <a:cs typeface="Times New Roman" panose="02020603050405020304" pitchFamily="18" charset="0"/>
              </a:rPr>
              <a:t>prosmonarius</a:t>
            </a:r>
            <a:r>
              <a:rPr lang="en-US" sz="1900" b="0" i="0" dirty="0">
                <a:effectLst/>
                <a:latin typeface="Times New Roman" panose="02020603050405020304" pitchFamily="18" charset="0"/>
                <a:cs typeface="Times New Roman" panose="02020603050405020304" pitchFamily="18" charset="0"/>
              </a:rPr>
              <a:t>, or any one whatever who is on the roll of the Church, let him who is convicted of this forfeit his own rank; and let him who is ordained be nothing profited by the purchased ordination or promotion; but let him be removed from the dignity or charge he has obtained for money. And if any one should be found negotiating such shameful and unlawful transactions, let him also, if he is a clergyman, be deposed from his rank, and if he is a layman or monk, let him be anathematized (</a:t>
            </a:r>
            <a:r>
              <a:rPr lang="en-US" sz="1900" b="1" i="0" dirty="0">
                <a:effectLst/>
                <a:latin typeface="Times New Roman" panose="02020603050405020304" pitchFamily="18" charset="0"/>
                <a:cs typeface="Times New Roman" panose="02020603050405020304" pitchFamily="18" charset="0"/>
              </a:rPr>
              <a:t>the bureaucracy is only deposed or forfeits its rank, and can be restored, laymen and monks are anathematized</a:t>
            </a:r>
            <a:r>
              <a:rPr lang="en-US" sz="1900" b="0" i="0" dirty="0">
                <a:effectLst/>
                <a:latin typeface="Times New Roman" panose="02020603050405020304" pitchFamily="18" charset="0"/>
                <a:cs typeface="Times New Roman" panose="02020603050405020304" pitchFamily="18" charset="0"/>
              </a:rPr>
              <a:t>).  God's word makes no distinction between persons of rank and laymen for simony.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Simony (</a:t>
            </a:r>
            <a:r>
              <a:rPr lang="en-US" sz="1900" b="1" i="0" dirty="0">
                <a:effectLst/>
                <a:latin typeface="Times New Roman" panose="02020603050405020304" pitchFamily="18" charset="0"/>
                <a:cs typeface="Times New Roman" panose="02020603050405020304" pitchFamily="18" charset="0"/>
              </a:rPr>
              <a:t>the buying or selling of ecclesiastical privileges</a:t>
            </a:r>
            <a:r>
              <a:rPr lang="en-US" sz="1900" b="0" i="0" dirty="0">
                <a:effectLst/>
                <a:latin typeface="Times New Roman" panose="02020603050405020304" pitchFamily="18" charset="0"/>
                <a:cs typeface="Times New Roman" panose="02020603050405020304" pitchFamily="18" charset="0"/>
              </a:rPr>
              <a:t>) </a:t>
            </a: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became rampant in the Catholic Church due to its affiliation with Rome and could not be stamped out.  This sin grew into the sale of indulgences and no ‘holy synod’ was going to change that).</a:t>
            </a:r>
            <a:endParaRPr lang="en-US" sz="1900" dirty="0">
              <a:latin typeface="Times New Roman" panose="02020603050405020304" pitchFamily="18" charset="0"/>
              <a:cs typeface="Times New Roman" panose="02020603050405020304" pitchFamily="18" charset="0"/>
            </a:endParaRPr>
          </a:p>
          <a:p>
            <a:pPr marL="0" indent="0">
              <a:lnSpc>
                <a:spcPct val="110000"/>
              </a:lnSpc>
              <a:buNone/>
            </a:pPr>
            <a:r>
              <a:rPr lang="en-US" sz="1900" b="1" i="0" baseline="30000" dirty="0">
                <a:effectLst/>
                <a:latin typeface="Times New Roman" panose="02020603050405020304" pitchFamily="18" charset="0"/>
                <a:cs typeface="Times New Roman" panose="02020603050405020304" pitchFamily="18" charset="0"/>
              </a:rPr>
              <a:t>20 </a:t>
            </a:r>
            <a:r>
              <a:rPr lang="en-US" sz="1900" b="0" i="0" dirty="0">
                <a:effectLst/>
                <a:latin typeface="Times New Roman" panose="02020603050405020304" pitchFamily="18" charset="0"/>
                <a:cs typeface="Times New Roman" panose="02020603050405020304" pitchFamily="18" charset="0"/>
              </a:rPr>
              <a:t>But Peter said to him (</a:t>
            </a:r>
            <a:r>
              <a:rPr lang="en-US" sz="1900" b="1" i="0" dirty="0">
                <a:effectLst/>
                <a:latin typeface="Times New Roman" panose="02020603050405020304" pitchFamily="18" charset="0"/>
                <a:cs typeface="Times New Roman" panose="02020603050405020304" pitchFamily="18" charset="0"/>
              </a:rPr>
              <a:t>Simon</a:t>
            </a:r>
            <a:r>
              <a:rPr lang="en-US" sz="1900" b="0" i="0" dirty="0">
                <a:effectLst/>
                <a:latin typeface="Times New Roman" panose="02020603050405020304" pitchFamily="18" charset="0"/>
                <a:cs typeface="Times New Roman" panose="02020603050405020304" pitchFamily="18" charset="0"/>
              </a:rPr>
              <a:t>), “May your silver perish with you, because you thought you could obtain the gift of God (</a:t>
            </a:r>
            <a:r>
              <a:rPr lang="en-US" sz="1900" b="1" i="0" dirty="0">
                <a:effectLst/>
                <a:latin typeface="Times New Roman" panose="02020603050405020304" pitchFamily="18" charset="0"/>
                <a:cs typeface="Times New Roman" panose="02020603050405020304" pitchFamily="18" charset="0"/>
              </a:rPr>
              <a:t>the authority to give the Holy Spirit with the laying on of hands</a:t>
            </a:r>
            <a:r>
              <a:rPr lang="en-US" sz="1900" b="0" i="0" dirty="0">
                <a:effectLst/>
                <a:latin typeface="Times New Roman" panose="02020603050405020304" pitchFamily="18" charset="0"/>
                <a:cs typeface="Times New Roman" panose="02020603050405020304" pitchFamily="18" charset="0"/>
              </a:rPr>
              <a:t>) with money! </a:t>
            </a:r>
            <a:r>
              <a:rPr lang="en-US" sz="1900" b="1" i="0" baseline="30000" dirty="0">
                <a:effectLst/>
                <a:latin typeface="Times New Roman" panose="02020603050405020304" pitchFamily="18" charset="0"/>
                <a:cs typeface="Times New Roman" panose="02020603050405020304" pitchFamily="18" charset="0"/>
              </a:rPr>
              <a:t>21 </a:t>
            </a:r>
            <a:r>
              <a:rPr lang="en-US" sz="1900" b="0" i="0" dirty="0">
                <a:effectLst/>
                <a:latin typeface="Times New Roman" panose="02020603050405020304" pitchFamily="18" charset="0"/>
                <a:cs typeface="Times New Roman" panose="02020603050405020304" pitchFamily="18" charset="0"/>
              </a:rPr>
              <a:t>You have neither part nor lot in this matter, for your heart is not right before God. </a:t>
            </a:r>
            <a:r>
              <a:rPr lang="en-US" sz="1900" b="1" i="0" baseline="30000" dirty="0">
                <a:effectLst/>
                <a:latin typeface="Times New Roman" panose="02020603050405020304" pitchFamily="18" charset="0"/>
                <a:cs typeface="Times New Roman" panose="02020603050405020304" pitchFamily="18" charset="0"/>
              </a:rPr>
              <a:t>22 </a:t>
            </a:r>
            <a:r>
              <a:rPr lang="en-US" sz="1900" b="0" i="0" dirty="0">
                <a:effectLst/>
                <a:latin typeface="Times New Roman" panose="02020603050405020304" pitchFamily="18" charset="0"/>
                <a:cs typeface="Times New Roman" panose="02020603050405020304" pitchFamily="18" charset="0"/>
              </a:rPr>
              <a:t>Repent, therefore, of this wickedness of yours, and pray to the Lord that, if possible, the intent of your heart may be forgiven you (Acts 8:20-22).</a:t>
            </a:r>
          </a:p>
          <a:p>
            <a:pPr marL="0" indent="0">
              <a:lnSpc>
                <a:spcPct val="110000"/>
              </a:lnSpc>
              <a:buNone/>
            </a:pP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9210832"/>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72451-0F17-4590-8F89-476527AFA284}"/>
              </a:ext>
            </a:extLst>
          </p:cNvPr>
          <p:cNvSpPr>
            <a:spLocks noGrp="1"/>
          </p:cNvSpPr>
          <p:nvPr>
            <p:ph type="title"/>
          </p:nvPr>
        </p:nvSpPr>
        <p:spPr>
          <a:xfrm>
            <a:off x="1451579" y="804519"/>
            <a:ext cx="9603275" cy="1049235"/>
          </a:xfrm>
        </p:spPr>
        <p:txBody>
          <a:bodyPr>
            <a:normAutofit/>
          </a:bodyPr>
          <a:lstStyle/>
          <a:p>
            <a:r>
              <a:rPr lang="en-US" dirty="0"/>
              <a:t>Second Council of Tours (567 A.D.)</a:t>
            </a:r>
            <a:endParaRPr lang="en-US"/>
          </a:p>
        </p:txBody>
      </p:sp>
      <p:sp>
        <p:nvSpPr>
          <p:cNvPr id="3" name="Content Placeholder 2">
            <a:extLst>
              <a:ext uri="{FF2B5EF4-FFF2-40B4-BE49-F238E27FC236}">
                <a16:creationId xmlns:a16="http://schemas.microsoft.com/office/drawing/2014/main" id="{A324BD1C-EBDB-4203-A2B0-1AF4F50324F3}"/>
              </a:ext>
            </a:extLst>
          </p:cNvPr>
          <p:cNvSpPr>
            <a:spLocks noGrp="1"/>
          </p:cNvSpPr>
          <p:nvPr>
            <p:ph idx="1"/>
          </p:nvPr>
        </p:nvSpPr>
        <p:spPr>
          <a:xfrm>
            <a:off x="1117601" y="1853754"/>
            <a:ext cx="10954326" cy="4199727"/>
          </a:xfrm>
        </p:spPr>
        <p:txBody>
          <a:bodyPr>
            <a:noAutofit/>
          </a:bodyPr>
          <a:lstStyle/>
          <a:p>
            <a:pPr marL="0" indent="0">
              <a:lnSpc>
                <a:spcPct val="110000"/>
              </a:lnSpc>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Second Council of Tours:</a:t>
            </a:r>
          </a:p>
          <a:p>
            <a:pPr marL="0" indent="0">
              <a:lnSpc>
                <a:spcPct val="110000"/>
              </a:lnSpc>
              <a:buNone/>
            </a:pPr>
            <a:r>
              <a:rPr lang="en-US" sz="1800" dirty="0">
                <a:latin typeface="Times New Roman" panose="02020603050405020304" pitchFamily="18" charset="0"/>
                <a:cs typeface="Times New Roman" panose="02020603050405020304" pitchFamily="18" charset="0"/>
              </a:rPr>
              <a:t>Canon 27: B</a:t>
            </a:r>
            <a:r>
              <a:rPr lang="en-US" sz="1800" b="0" i="0" dirty="0">
                <a:effectLst/>
                <a:latin typeface="Times New Roman" panose="02020603050405020304" pitchFamily="18" charset="0"/>
                <a:cs typeface="Times New Roman" panose="02020603050405020304" pitchFamily="18" charset="0"/>
              </a:rPr>
              <a:t>ishops and other clergy must refrain from living with women unless they are of relation.</a:t>
            </a:r>
          </a:p>
          <a:p>
            <a:pPr marL="0" indent="0">
              <a:lnSpc>
                <a:spcPct val="110000"/>
              </a:lnSpc>
              <a:buNone/>
            </a:pPr>
            <a:r>
              <a:rPr lang="en-US" sz="1800" dirty="0">
                <a:latin typeface="Times New Roman" panose="02020603050405020304" pitchFamily="18" charset="0"/>
                <a:cs typeface="Times New Roman" panose="02020603050405020304" pitchFamily="18" charset="0"/>
              </a:rPr>
              <a:t>Canon 33: Clerics are to be celibate, married or not, and could be excommunicated for a specified time period for violations</a:t>
            </a:r>
          </a:p>
          <a:p>
            <a:pPr marL="0" indent="0">
              <a:lnSpc>
                <a:spcPct val="110000"/>
              </a:lnSpc>
              <a:buNone/>
            </a:pPr>
            <a:r>
              <a:rPr lang="en-US" sz="1800" dirty="0">
                <a:latin typeface="Times New Roman" panose="02020603050405020304" pitchFamily="18" charset="0"/>
                <a:cs typeface="Times New Roman" panose="02020603050405020304" pitchFamily="18" charset="0"/>
              </a:rPr>
              <a:t>Clerical celibacy had been discussed since the Council of Elvira (306 A.D.), and perhaps before, but is not mandated by the Bible.  Roman Catholic celibacy was designed to deal with the problem of nepotism because family members were given elevated positions in the church and being given the property of the church.  In other words, </a:t>
            </a:r>
            <a:r>
              <a:rPr lang="en-US" sz="1800" b="1" dirty="0">
                <a:latin typeface="Times New Roman" panose="02020603050405020304" pitchFamily="18" charset="0"/>
                <a:cs typeface="Times New Roman" panose="02020603050405020304" pitchFamily="18" charset="0"/>
              </a:rPr>
              <a:t>the requirement of celibacy was based on church leader malfeasance rather than concern that a church leaders’ may become more concerned about pleasing his wife instead of the Lord (I Corinthians 7: 32-34</a:t>
            </a:r>
            <a:r>
              <a:rPr lang="en-US" sz="1800" dirty="0">
                <a:latin typeface="Times New Roman" panose="02020603050405020304" pitchFamily="18" charset="0"/>
                <a:cs typeface="Times New Roman" panose="02020603050405020304" pitchFamily="18" charset="0"/>
              </a:rPr>
              <a:t>).  </a:t>
            </a:r>
          </a:p>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Now as a concession, not a command, I say this. </a:t>
            </a:r>
            <a:r>
              <a:rPr lang="en-US" sz="1800" b="1" i="0" baseline="30000" dirty="0">
                <a:effectLst/>
                <a:latin typeface="Times New Roman" panose="02020603050405020304" pitchFamily="18" charset="0"/>
                <a:cs typeface="Times New Roman" panose="02020603050405020304" pitchFamily="18" charset="0"/>
              </a:rPr>
              <a:t>7 </a:t>
            </a:r>
            <a:r>
              <a:rPr lang="en-US" sz="1800" b="0" i="0" dirty="0">
                <a:effectLst/>
                <a:latin typeface="Times New Roman" panose="02020603050405020304" pitchFamily="18" charset="0"/>
                <a:cs typeface="Times New Roman" panose="02020603050405020304" pitchFamily="18" charset="0"/>
              </a:rPr>
              <a:t>I wish that all were as I myself am (</a:t>
            </a:r>
            <a:r>
              <a:rPr lang="en-US" sz="1800" b="1" i="0" dirty="0">
                <a:effectLst/>
                <a:latin typeface="Times New Roman" panose="02020603050405020304" pitchFamily="18" charset="0"/>
                <a:cs typeface="Times New Roman" panose="02020603050405020304" pitchFamily="18" charset="0"/>
              </a:rPr>
              <a:t>single and celibate</a:t>
            </a:r>
            <a:r>
              <a:rPr lang="en-US" sz="1800" b="0" i="0" dirty="0">
                <a:effectLst/>
                <a:latin typeface="Times New Roman" panose="02020603050405020304" pitchFamily="18" charset="0"/>
                <a:cs typeface="Times New Roman" panose="02020603050405020304" pitchFamily="18" charset="0"/>
              </a:rPr>
              <a:t>). But each has his own gift from God, one of one kind and one of another (I Corinthians 7:7).  </a:t>
            </a:r>
            <a:r>
              <a:rPr lang="en-US" sz="1800" b="1" i="0" dirty="0">
                <a:effectLst/>
                <a:latin typeface="Times New Roman" panose="02020603050405020304" pitchFamily="18" charset="0"/>
                <a:cs typeface="Times New Roman" panose="02020603050405020304" pitchFamily="18" charset="0"/>
              </a:rPr>
              <a:t>Celibacy is something the individual chooses to accept, the church bureaucracy does not choose it for him. </a:t>
            </a:r>
            <a:endParaRPr lang="en-US"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2968201"/>
      </p:ext>
    </p:extLst>
  </p:cSld>
  <p:clrMapOvr>
    <a:overrideClrMapping bg1="dk1" tx1="lt1" bg2="dk2" tx2="lt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76CA7-0B91-4962-B63F-4DA0F7F4FF61}"/>
              </a:ext>
            </a:extLst>
          </p:cNvPr>
          <p:cNvSpPr>
            <a:spLocks noGrp="1"/>
          </p:cNvSpPr>
          <p:nvPr>
            <p:ph type="title"/>
          </p:nvPr>
        </p:nvSpPr>
        <p:spPr>
          <a:xfrm>
            <a:off x="1451579" y="804519"/>
            <a:ext cx="9603275" cy="1049235"/>
          </a:xfrm>
        </p:spPr>
        <p:txBody>
          <a:bodyPr>
            <a:normAutofit/>
          </a:bodyPr>
          <a:lstStyle/>
          <a:p>
            <a:r>
              <a:rPr lang="en-US" dirty="0"/>
              <a:t>Purgatory (594 A.D.)</a:t>
            </a:r>
            <a:endParaRPr lang="en-US"/>
          </a:p>
        </p:txBody>
      </p:sp>
      <p:sp>
        <p:nvSpPr>
          <p:cNvPr id="3" name="Content Placeholder 2">
            <a:extLst>
              <a:ext uri="{FF2B5EF4-FFF2-40B4-BE49-F238E27FC236}">
                <a16:creationId xmlns:a16="http://schemas.microsoft.com/office/drawing/2014/main" id="{B6C12298-8015-4A19-AA92-853E1B72E995}"/>
              </a:ext>
            </a:extLst>
          </p:cNvPr>
          <p:cNvSpPr>
            <a:spLocks noGrp="1"/>
          </p:cNvSpPr>
          <p:nvPr>
            <p:ph idx="1"/>
          </p:nvPr>
        </p:nvSpPr>
        <p:spPr>
          <a:xfrm>
            <a:off x="1209965" y="1939636"/>
            <a:ext cx="10861962" cy="4113845"/>
          </a:xfrm>
        </p:spPr>
        <p:txBody>
          <a:bodyPr>
            <a:normAutofit fontScale="92500" lnSpcReduction="20000"/>
          </a:bodyPr>
          <a:lstStyle/>
          <a:p>
            <a:pPr marL="0" indent="0" fontAlgn="base">
              <a:lnSpc>
                <a:spcPct val="110000"/>
              </a:lnSpc>
              <a:buNone/>
            </a:pPr>
            <a:r>
              <a:rPr lang="en-US" sz="1900" b="0" i="0" dirty="0">
                <a:effectLst/>
                <a:latin typeface="Times New Roman" panose="02020603050405020304" pitchFamily="18" charset="0"/>
                <a:cs typeface="Times New Roman" panose="02020603050405020304" pitchFamily="18" charset="0"/>
              </a:rPr>
              <a:t>“Each one (</a:t>
            </a:r>
            <a:r>
              <a:rPr lang="en-US" sz="1900" b="1" i="0" dirty="0">
                <a:effectLst/>
                <a:latin typeface="Times New Roman" panose="02020603050405020304" pitchFamily="18" charset="0"/>
                <a:cs typeface="Times New Roman" panose="02020603050405020304" pitchFamily="18" charset="0"/>
              </a:rPr>
              <a:t>who dies</a:t>
            </a:r>
            <a:r>
              <a:rPr lang="en-US" sz="1900" b="0" i="0" dirty="0">
                <a:effectLst/>
                <a:latin typeface="Times New Roman" panose="02020603050405020304" pitchFamily="18" charset="0"/>
                <a:cs typeface="Times New Roman" panose="02020603050405020304" pitchFamily="18" charset="0"/>
              </a:rPr>
              <a:t>) will be presented to the Judge exactly as he was when he departed this life. Yet, there must be a cleansing fire before judgment, because of some minor faults that may remain to be purged away (</a:t>
            </a:r>
            <a:r>
              <a:rPr lang="en-US" sz="1900" b="1" i="0" dirty="0">
                <a:effectLst/>
                <a:latin typeface="Times New Roman" panose="02020603050405020304" pitchFamily="18" charset="0"/>
                <a:cs typeface="Times New Roman" panose="02020603050405020304" pitchFamily="18" charset="0"/>
              </a:rPr>
              <a:t>Christ’s sacrifice wa</a:t>
            </a:r>
            <a:r>
              <a:rPr lang="en-US" sz="1900" b="1" dirty="0">
                <a:latin typeface="Times New Roman" panose="02020603050405020304" pitchFamily="18" charset="0"/>
                <a:cs typeface="Times New Roman" panose="02020603050405020304" pitchFamily="18" charset="0"/>
              </a:rPr>
              <a:t>s insufficient</a:t>
            </a:r>
            <a:r>
              <a:rPr lang="en-US" sz="1900" dirty="0">
                <a:latin typeface="Times New Roman" panose="02020603050405020304" pitchFamily="18" charset="0"/>
                <a:cs typeface="Times New Roman" panose="02020603050405020304" pitchFamily="18" charset="0"/>
              </a:rPr>
              <a:t>)</a:t>
            </a:r>
            <a:r>
              <a:rPr lang="en-US" sz="1900" b="0" i="0" dirty="0">
                <a:effectLst/>
                <a:latin typeface="Times New Roman" panose="02020603050405020304" pitchFamily="18" charset="0"/>
                <a:cs typeface="Times New Roman" panose="02020603050405020304" pitchFamily="18" charset="0"/>
              </a:rPr>
              <a:t>.</a:t>
            </a:r>
          </a:p>
          <a:p>
            <a:pPr marL="0" indent="0" fontAlgn="base">
              <a:lnSpc>
                <a:spcPct val="110000"/>
              </a:lnSpc>
              <a:buNone/>
            </a:pPr>
            <a:r>
              <a:rPr lang="en-US" sz="1900" b="0" i="0" dirty="0">
                <a:effectLst/>
                <a:latin typeface="Times New Roman" panose="02020603050405020304" pitchFamily="18" charset="0"/>
                <a:cs typeface="Times New Roman" panose="02020603050405020304" pitchFamily="18" charset="0"/>
              </a:rPr>
              <a:t>Does not Christ, the Truth, say that if anyone blasphemes against the Holy Spirit he shall not be forgiven “either in this world or in the world to come” (Mt 12:32)? From this statement we learn (</a:t>
            </a:r>
            <a:r>
              <a:rPr lang="en-US" sz="1900" b="1" i="0" dirty="0">
                <a:effectLst/>
                <a:latin typeface="Times New Roman" panose="02020603050405020304" pitchFamily="18" charset="0"/>
                <a:cs typeface="Times New Roman" panose="02020603050405020304" pitchFamily="18" charset="0"/>
              </a:rPr>
              <a:t>extrapolate</a:t>
            </a:r>
            <a:r>
              <a:rPr lang="en-US" sz="1900" b="0" i="0" dirty="0">
                <a:effectLst/>
                <a:latin typeface="Times New Roman" panose="02020603050405020304" pitchFamily="18" charset="0"/>
                <a:cs typeface="Times New Roman" panose="02020603050405020304" pitchFamily="18" charset="0"/>
              </a:rPr>
              <a:t>) that some sins can be forgiven in this world and some in the world to come (</a:t>
            </a:r>
            <a:r>
              <a:rPr lang="en-US" sz="1900" b="1" i="0" dirty="0">
                <a:effectLst/>
                <a:latin typeface="Times New Roman" panose="02020603050405020304" pitchFamily="18" charset="0"/>
                <a:cs typeface="Times New Roman" panose="02020603050405020304" pitchFamily="18" charset="0"/>
              </a:rPr>
              <a:t>The world to come is during the Millennium</a:t>
            </a:r>
            <a:r>
              <a:rPr lang="en-US" sz="1900" b="0" i="0" dirty="0">
                <a:effectLst/>
                <a:latin typeface="Times New Roman" panose="02020603050405020304" pitchFamily="18" charset="0"/>
                <a:cs typeface="Times New Roman" panose="02020603050405020304" pitchFamily="18" charset="0"/>
              </a:rPr>
              <a:t>). For, if forgiveness is refused for a particular sin, we conclude logically that it is granted for others. This must apply, as I said, to slight transgressions Pope Saint Gregory the Great, Dialogues, 4:39 (A.D. 594).</a:t>
            </a:r>
            <a:endParaRPr lang="en-US" sz="1900" dirty="0">
              <a:latin typeface="Times New Roman" panose="02020603050405020304" pitchFamily="18" charset="0"/>
              <a:cs typeface="Times New Roman" panose="02020603050405020304" pitchFamily="18" charset="0"/>
            </a:endParaRPr>
          </a:p>
          <a:p>
            <a:pPr marL="0" indent="0" fontAlgn="base">
              <a:lnSpc>
                <a:spcPct val="110000"/>
              </a:lnSpc>
              <a:buNone/>
            </a:pPr>
            <a:r>
              <a:rPr lang="en-US" sz="1900" b="1" i="0" baseline="30000" dirty="0">
                <a:effectLst/>
                <a:latin typeface="Times New Roman" panose="02020603050405020304" pitchFamily="18" charset="0"/>
                <a:cs typeface="Times New Roman" panose="02020603050405020304" pitchFamily="18" charset="0"/>
              </a:rPr>
              <a:t>24 </a:t>
            </a:r>
            <a:r>
              <a:rPr lang="en-US" sz="1900" b="0" i="0" dirty="0">
                <a:effectLst/>
                <a:latin typeface="Times New Roman" panose="02020603050405020304" pitchFamily="18" charset="0"/>
                <a:cs typeface="Times New Roman" panose="02020603050405020304" pitchFamily="18" charset="0"/>
              </a:rPr>
              <a:t>For Christ has entered, not into holy places made with hands, which are copies of the true things, but into heaven itself, now to appear in the presence of God on our behalf. </a:t>
            </a:r>
            <a:r>
              <a:rPr lang="en-US" sz="1900" b="1" i="0" baseline="30000" dirty="0">
                <a:effectLst/>
                <a:latin typeface="Times New Roman" panose="02020603050405020304" pitchFamily="18" charset="0"/>
                <a:cs typeface="Times New Roman" panose="02020603050405020304" pitchFamily="18" charset="0"/>
              </a:rPr>
              <a:t>25 </a:t>
            </a:r>
            <a:r>
              <a:rPr lang="en-US" sz="1900" b="1" i="0" dirty="0">
                <a:effectLst/>
                <a:latin typeface="Times New Roman" panose="02020603050405020304" pitchFamily="18" charset="0"/>
                <a:cs typeface="Times New Roman" panose="02020603050405020304" pitchFamily="18" charset="0"/>
              </a:rPr>
              <a:t>Nor was it to offer himself repeatedly</a:t>
            </a:r>
            <a:r>
              <a:rPr lang="en-US" sz="1900" b="0" i="0" dirty="0">
                <a:effectLst/>
                <a:latin typeface="Times New Roman" panose="02020603050405020304" pitchFamily="18" charset="0"/>
                <a:cs typeface="Times New Roman" panose="02020603050405020304" pitchFamily="18" charset="0"/>
              </a:rPr>
              <a:t>, as the high priest enters the holy places every year with blood not his own, </a:t>
            </a:r>
            <a:r>
              <a:rPr lang="en-US" sz="1900" b="1" i="0" baseline="30000" dirty="0">
                <a:effectLst/>
                <a:latin typeface="Times New Roman" panose="02020603050405020304" pitchFamily="18" charset="0"/>
                <a:cs typeface="Times New Roman" panose="02020603050405020304" pitchFamily="18" charset="0"/>
              </a:rPr>
              <a:t>26 </a:t>
            </a:r>
            <a:r>
              <a:rPr lang="en-US" sz="1900" b="1" i="0" dirty="0">
                <a:effectLst/>
                <a:latin typeface="Times New Roman" panose="02020603050405020304" pitchFamily="18" charset="0"/>
                <a:cs typeface="Times New Roman" panose="02020603050405020304" pitchFamily="18" charset="0"/>
              </a:rPr>
              <a:t>for then he would have had to suffer repeatedly since the foundation of the world</a:t>
            </a:r>
            <a:r>
              <a:rPr lang="en-US" sz="1900" b="0" i="0" dirty="0">
                <a:effectLst/>
                <a:latin typeface="Times New Roman" panose="02020603050405020304" pitchFamily="18" charset="0"/>
                <a:cs typeface="Times New Roman" panose="02020603050405020304" pitchFamily="18" charset="0"/>
              </a:rPr>
              <a:t>. But as it is, he has appeared once for all at the end of the ages to put away sin by the sacrifice of himself. And just as it is appointed for man to die once, and after that comes judgment… (Hebrews 9: 24-27).</a:t>
            </a:r>
          </a:p>
          <a:p>
            <a:pPr marL="0" indent="0">
              <a:lnSpc>
                <a:spcPct val="110000"/>
              </a:lnSpc>
              <a:buNone/>
            </a:pPr>
            <a:endParaRPr lang="en-US" sz="1300" dirty="0"/>
          </a:p>
        </p:txBody>
      </p:sp>
    </p:spTree>
    <p:extLst>
      <p:ext uri="{BB962C8B-B14F-4D97-AF65-F5344CB8AC3E}">
        <p14:creationId xmlns:p14="http://schemas.microsoft.com/office/powerpoint/2010/main" val="2666873733"/>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94D81-5B62-46DF-880D-BA98DB99B3E3}"/>
              </a:ext>
            </a:extLst>
          </p:cNvPr>
          <p:cNvSpPr>
            <a:spLocks noGrp="1"/>
          </p:cNvSpPr>
          <p:nvPr>
            <p:ph type="title"/>
          </p:nvPr>
        </p:nvSpPr>
        <p:spPr>
          <a:xfrm>
            <a:off x="1451579" y="804519"/>
            <a:ext cx="9603275" cy="1049235"/>
          </a:xfrm>
        </p:spPr>
        <p:txBody>
          <a:bodyPr>
            <a:normAutofit/>
          </a:bodyPr>
          <a:lstStyle/>
          <a:p>
            <a:r>
              <a:rPr lang="en-US" dirty="0"/>
              <a:t>Ninth Council of Toledo (638 A.D.)</a:t>
            </a:r>
            <a:endParaRPr lang="en-US"/>
          </a:p>
        </p:txBody>
      </p:sp>
      <p:sp>
        <p:nvSpPr>
          <p:cNvPr id="3" name="Content Placeholder 2">
            <a:extLst>
              <a:ext uri="{FF2B5EF4-FFF2-40B4-BE49-F238E27FC236}">
                <a16:creationId xmlns:a16="http://schemas.microsoft.com/office/drawing/2014/main" id="{CFCB2A44-AEA1-4399-96DB-A5807D12411C}"/>
              </a:ext>
            </a:extLst>
          </p:cNvPr>
          <p:cNvSpPr>
            <a:spLocks noGrp="1"/>
          </p:cNvSpPr>
          <p:nvPr>
            <p:ph idx="1"/>
          </p:nvPr>
        </p:nvSpPr>
        <p:spPr>
          <a:xfrm>
            <a:off x="1451579" y="2015732"/>
            <a:ext cx="9603275" cy="3450613"/>
          </a:xfrm>
        </p:spPr>
        <p:txBody>
          <a:bodyPr>
            <a:normAutofit/>
          </a:bodyPr>
          <a:lstStyle/>
          <a:p>
            <a:pPr marL="0" indent="0" fontAlgn="base">
              <a:lnSpc>
                <a:spcPct val="110000"/>
              </a:lnSpc>
              <a:buNone/>
            </a:pPr>
            <a:r>
              <a:rPr lang="en-US" sz="1800" b="1" i="0" dirty="0">
                <a:effectLst/>
                <a:latin typeface="Times New Roman" panose="02020603050405020304" pitchFamily="18" charset="0"/>
                <a:cs typeface="Times New Roman" panose="02020603050405020304" pitchFamily="18" charset="0"/>
              </a:rPr>
              <a:t>IX. </a:t>
            </a:r>
            <a:r>
              <a:rPr lang="en-US" sz="1800" b="0" i="0" dirty="0">
                <a:effectLst/>
                <a:latin typeface="Times New Roman" panose="02020603050405020304" pitchFamily="18" charset="0"/>
                <a:cs typeface="Times New Roman" panose="02020603050405020304" pitchFamily="18" charset="0"/>
              </a:rPr>
              <a:t>This council was held Jan. 9, 638, under Silva, metropolitan of Narbonne, in the second year of the reign of king </a:t>
            </a:r>
            <a:r>
              <a:rPr lang="en-US" sz="1800" b="0" i="0" dirty="0" err="1">
                <a:effectLst/>
                <a:latin typeface="Times New Roman" panose="02020603050405020304" pitchFamily="18" charset="0"/>
                <a:cs typeface="Times New Roman" panose="02020603050405020304" pitchFamily="18" charset="0"/>
              </a:rPr>
              <a:t>Chintila</a:t>
            </a:r>
            <a:r>
              <a:rPr lang="en-US" sz="1800" b="0" i="0" dirty="0">
                <a:effectLst/>
                <a:latin typeface="Times New Roman" panose="02020603050405020304" pitchFamily="18" charset="0"/>
                <a:cs typeface="Times New Roman" panose="02020603050405020304" pitchFamily="18" charset="0"/>
              </a:rPr>
              <a:t>. Fifty-two Spanish and Gallic bishops were present, either in person or by deputy. Eighteen canons were published.</a:t>
            </a:r>
          </a:p>
          <a:p>
            <a:pPr marL="0" indent="0" fontAlgn="base">
              <a:lnSpc>
                <a:spcPct val="110000"/>
              </a:lnSpc>
              <a:buNone/>
            </a:pPr>
            <a:r>
              <a:rPr lang="en-US" sz="1800" b="1" i="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Enacts that for the future no king should ascend the throne without making a vow to defend the Catholic faith and to rid the country of infidels; pronounces anathema against those who should violate this oath.</a:t>
            </a:r>
          </a:p>
          <a:p>
            <a:pPr marL="0" indent="0" fontAlgn="base">
              <a:lnSpc>
                <a:spcPct val="110000"/>
              </a:lnSpc>
              <a:buNone/>
            </a:pPr>
            <a:endParaRPr lang="en-US" sz="1800" dirty="0">
              <a:latin typeface="Georgia" panose="02040502050405020303" pitchFamily="18" charset="0"/>
            </a:endParaRPr>
          </a:p>
          <a:p>
            <a:pPr marL="0" indent="0" fontAlgn="base">
              <a:lnSpc>
                <a:spcPct val="110000"/>
              </a:lnSpc>
              <a:buNone/>
            </a:pPr>
            <a:r>
              <a:rPr lang="en-US" sz="1800" b="1" i="0" baseline="30000" dirty="0">
                <a:effectLst/>
                <a:latin typeface="Times New Roman" panose="02020603050405020304" pitchFamily="18" charset="0"/>
                <a:cs typeface="Times New Roman" panose="02020603050405020304" pitchFamily="18" charset="0"/>
              </a:rPr>
              <a:t>18 </a:t>
            </a:r>
            <a:r>
              <a:rPr lang="en-US" sz="1800" b="1" i="0" dirty="0">
                <a:effectLst/>
                <a:latin typeface="Times New Roman" panose="02020603050405020304" pitchFamily="18" charset="0"/>
                <a:cs typeface="Times New Roman" panose="02020603050405020304" pitchFamily="18" charset="0"/>
              </a:rPr>
              <a:t>And the woman that you saw is the great city that has dominion over the kings of the earth (Revelation 17:18).”</a:t>
            </a:r>
          </a:p>
          <a:p>
            <a:pPr marL="0" indent="0">
              <a:lnSpc>
                <a:spcPct val="110000"/>
              </a:lnSpc>
              <a:buNone/>
            </a:pPr>
            <a:endParaRPr lang="en-US" sz="1900" dirty="0"/>
          </a:p>
        </p:txBody>
      </p:sp>
    </p:spTree>
    <p:extLst>
      <p:ext uri="{BB962C8B-B14F-4D97-AF65-F5344CB8AC3E}">
        <p14:creationId xmlns:p14="http://schemas.microsoft.com/office/powerpoint/2010/main" val="382978226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993D-DD5F-4490-A824-68403759176E}"/>
              </a:ext>
            </a:extLst>
          </p:cNvPr>
          <p:cNvSpPr>
            <a:spLocks noGrp="1"/>
          </p:cNvSpPr>
          <p:nvPr>
            <p:ph type="title"/>
          </p:nvPr>
        </p:nvSpPr>
        <p:spPr>
          <a:xfrm>
            <a:off x="1451579" y="804519"/>
            <a:ext cx="9603275" cy="1049235"/>
          </a:xfrm>
        </p:spPr>
        <p:txBody>
          <a:bodyPr>
            <a:normAutofit/>
          </a:bodyPr>
          <a:lstStyle/>
          <a:p>
            <a:r>
              <a:rPr lang="en-US" dirty="0"/>
              <a:t>Mystery Babylon Continued</a:t>
            </a:r>
          </a:p>
        </p:txBody>
      </p:sp>
      <p:sp>
        <p:nvSpPr>
          <p:cNvPr id="3" name="Content Placeholder 2">
            <a:extLst>
              <a:ext uri="{FF2B5EF4-FFF2-40B4-BE49-F238E27FC236}">
                <a16:creationId xmlns:a16="http://schemas.microsoft.com/office/drawing/2014/main" id="{F642BF16-D9CD-4F62-A20B-2E14E66153DC}"/>
              </a:ext>
            </a:extLst>
          </p:cNvPr>
          <p:cNvSpPr>
            <a:spLocks noGrp="1"/>
          </p:cNvSpPr>
          <p:nvPr>
            <p:ph idx="1"/>
          </p:nvPr>
        </p:nvSpPr>
        <p:spPr>
          <a:xfrm>
            <a:off x="1016001" y="1930400"/>
            <a:ext cx="11074400" cy="4123081"/>
          </a:xfrm>
        </p:spPr>
        <p:txBody>
          <a:bodyPr>
            <a:normAutofit fontScale="92500" lnSpcReduction="20000"/>
          </a:bodyPr>
          <a:lstStyle/>
          <a:p>
            <a:pPr marL="0" marR="0" lvl="0" indent="0"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When I saw her, I marveled greatly. </a:t>
            </a:r>
            <a:r>
              <a:rPr kumimoji="0" lang="en-US" sz="19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7 </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But the angel said to me, “Why do you marvel? I will tell you the mystery of the woman, and of the beast with seven heads and ten horns that carries her. </a:t>
            </a:r>
            <a:r>
              <a:rPr kumimoji="0" lang="en-US" sz="19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8 </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The beast (</a:t>
            </a:r>
            <a:r>
              <a:rPr kumimoji="0" lang="en-US" sz="19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the Antichrist</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that you saw was (</a:t>
            </a:r>
            <a:r>
              <a:rPr kumimoji="0" lang="en-US" sz="19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he will live</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and is not (</a:t>
            </a:r>
            <a:r>
              <a:rPr kumimoji="0" lang="en-US" sz="19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he will receive a mortal wound)</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and is about to rise (</a:t>
            </a:r>
            <a:r>
              <a:rPr kumimoji="0" lang="en-US" sz="19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he will recover from his mortal wound in order to imitate Christ– Revelation 13:3</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from the bottomless pit and go to destruction. And the dwellers on earth whose names have not been written in the book of life from the foundation of the world will marvel to see the beast (</a:t>
            </a:r>
            <a:r>
              <a:rPr kumimoji="0" lang="en-US" sz="19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who can make war with him</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because it was and is not and is to come. </a:t>
            </a:r>
            <a:r>
              <a:rPr kumimoji="0" lang="en-US" sz="19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9 </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This calls for a mind with wisdom: the seven heads are seven mountains (</a:t>
            </a:r>
            <a:r>
              <a:rPr kumimoji="0" lang="en-US" sz="19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Rome is the city on seven hills</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on which the woman is seated; </a:t>
            </a:r>
            <a:r>
              <a:rPr kumimoji="0" lang="en-US" sz="19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10 </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they are also seven kings (</a:t>
            </a:r>
            <a:r>
              <a:rPr kumimoji="0" lang="en-US" sz="19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Ramesses/Egypt, Nebuchadnezzar/Babylon, Sennacherib/Assyria, Cyrus/Persia, Alexander/Greece</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five of whom have fallen, one is (</a:t>
            </a:r>
            <a:r>
              <a:rPr kumimoji="0" lang="en-US" sz="19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Domitian/The Divine Monarch of Rome</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the other has not yet come (</a:t>
            </a:r>
            <a:r>
              <a:rPr kumimoji="0" lang="en-US" sz="19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Constantine), </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and when he does come he must remain only a little while. </a:t>
            </a:r>
            <a:r>
              <a:rPr kumimoji="0" lang="en-US" sz="19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11 </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As for the beast (</a:t>
            </a:r>
            <a:r>
              <a:rPr kumimoji="0" lang="en-US" sz="19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the Antichrist</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that was and is not, it is an eighth but it belongs to the seven, and it goes to destruction. </a:t>
            </a:r>
            <a:r>
              <a:rPr kumimoji="0" lang="en-US" sz="19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12 </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And the ten horns that you saw are ten kings who have not yet received royal power, but they are to receive authority as kings for one hour (</a:t>
            </a:r>
            <a:r>
              <a:rPr kumimoji="0" lang="en-US" sz="19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the last hour</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together with the beast. </a:t>
            </a:r>
            <a:r>
              <a:rPr kumimoji="0" lang="en-US" sz="19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13 </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These are of one mind, and they hand over their power and authority to the beast. </a:t>
            </a:r>
            <a:r>
              <a:rPr kumimoji="0" lang="en-US" sz="19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14 </a:t>
            </a:r>
            <a:r>
              <a:rPr kumimoji="0" lang="en-US" sz="19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They will make war on the Lamb, and the Lamb will conquer them, for he is Lord of lords and King of kings, and those with him are called and chosen and faithful.”</a:t>
            </a:r>
          </a:p>
          <a:p>
            <a:pPr marL="0" indent="0">
              <a:lnSpc>
                <a:spcPct val="110000"/>
              </a:lnSpc>
              <a:buNone/>
            </a:pPr>
            <a:endParaRPr lang="en-US" sz="1400" dirty="0"/>
          </a:p>
        </p:txBody>
      </p:sp>
    </p:spTree>
    <p:extLst>
      <p:ext uri="{BB962C8B-B14F-4D97-AF65-F5344CB8AC3E}">
        <p14:creationId xmlns:p14="http://schemas.microsoft.com/office/powerpoint/2010/main" val="726652857"/>
      </p:ext>
    </p:extLst>
  </p:cSld>
  <p:clrMapOvr>
    <a:overrideClrMapping bg1="dk1" tx1="lt1" bg2="dk2" tx2="lt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BEBDD-D206-4F83-A1F7-FB421C3B7034}"/>
              </a:ext>
            </a:extLst>
          </p:cNvPr>
          <p:cNvSpPr>
            <a:spLocks noGrp="1"/>
          </p:cNvSpPr>
          <p:nvPr>
            <p:ph type="title"/>
          </p:nvPr>
        </p:nvSpPr>
        <p:spPr>
          <a:xfrm>
            <a:off x="1451579" y="804519"/>
            <a:ext cx="9603275" cy="1049235"/>
          </a:xfrm>
        </p:spPr>
        <p:txBody>
          <a:bodyPr>
            <a:normAutofit/>
          </a:bodyPr>
          <a:lstStyle/>
          <a:p>
            <a:r>
              <a:rPr lang="en-US" dirty="0">
                <a:latin typeface="Calibri Light" panose="020F0302020204030204" pitchFamily="34" charset="0"/>
                <a:cs typeface="Calibri Light" panose="020F0302020204030204" pitchFamily="34" charset="0"/>
              </a:rPr>
              <a:t>Easter Synod Called by Pope </a:t>
            </a:r>
            <a:r>
              <a:rPr lang="en-US" dirty="0" err="1">
                <a:latin typeface="Calibri Light" panose="020F0302020204030204" pitchFamily="34" charset="0"/>
                <a:cs typeface="Calibri Light" panose="020F0302020204030204" pitchFamily="34" charset="0"/>
              </a:rPr>
              <a:t>Agatho</a:t>
            </a:r>
            <a:r>
              <a:rPr lang="en-US" dirty="0">
                <a:latin typeface="Calibri Light" panose="020F0302020204030204" pitchFamily="34" charset="0"/>
                <a:cs typeface="Calibri Light" panose="020F0302020204030204" pitchFamily="34" charset="0"/>
              </a:rPr>
              <a:t> (680 A.D.)</a:t>
            </a:r>
            <a:endParaRPr lang="en-US">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96128BEE-B117-4301-BA1C-655A4C16D912}"/>
              </a:ext>
            </a:extLst>
          </p:cNvPr>
          <p:cNvSpPr>
            <a:spLocks noGrp="1"/>
          </p:cNvSpPr>
          <p:nvPr>
            <p:ph idx="1"/>
          </p:nvPr>
        </p:nvSpPr>
        <p:spPr>
          <a:xfrm>
            <a:off x="1137147" y="1853754"/>
            <a:ext cx="10916308" cy="4199727"/>
          </a:xfrm>
        </p:spPr>
        <p:txBody>
          <a:bodyPr>
            <a:normAutofit fontScale="92500" lnSpcReduction="20000"/>
          </a:bodyPr>
          <a:lstStyle/>
          <a:p>
            <a:pPr marL="0" indent="0">
              <a:lnSpc>
                <a:spcPct val="110000"/>
              </a:lnSpc>
              <a:buNone/>
            </a:pPr>
            <a:r>
              <a:rPr lang="en-US" sz="1900" b="0" dirty="0">
                <a:effectLst/>
                <a:latin typeface="Times New Roman" panose="02020603050405020304" pitchFamily="18" charset="0"/>
                <a:cs typeface="Times New Roman" panose="02020603050405020304" pitchFamily="18" charset="0"/>
              </a:rPr>
              <a:t>Letter by Pope </a:t>
            </a:r>
            <a:r>
              <a:rPr lang="en-US" sz="1900" b="0" dirty="0" err="1">
                <a:effectLst/>
                <a:latin typeface="Times New Roman" panose="02020603050405020304" pitchFamily="18" charset="0"/>
                <a:cs typeface="Times New Roman" panose="02020603050405020304" pitchFamily="18" charset="0"/>
              </a:rPr>
              <a:t>Agatho</a:t>
            </a:r>
            <a:r>
              <a:rPr lang="en-US" sz="1900" b="0" dirty="0">
                <a:effectLst/>
                <a:latin typeface="Times New Roman" panose="02020603050405020304" pitchFamily="18" charset="0"/>
                <a:cs typeface="Times New Roman" panose="02020603050405020304" pitchFamily="18" charset="0"/>
              </a:rPr>
              <a:t>: Peter was pronounced blessed by the Lord of all things, was revealed by the Father of heaven, for he received from the Redeemer of all himself, by three commendations, the duty of feeding the spiritual sheep of the Church; under whose protecting shield, </a:t>
            </a:r>
            <a:r>
              <a:rPr lang="en-US" sz="1900" dirty="0">
                <a:effectLst/>
                <a:latin typeface="Times New Roman" panose="02020603050405020304" pitchFamily="18" charset="0"/>
                <a:cs typeface="Times New Roman" panose="02020603050405020304" pitchFamily="18" charset="0"/>
              </a:rPr>
              <a:t>this</a:t>
            </a:r>
            <a:r>
              <a:rPr lang="en-US" sz="1900" b="0" dirty="0">
                <a:effectLst/>
                <a:latin typeface="Times New Roman" panose="02020603050405020304" pitchFamily="18" charset="0"/>
                <a:cs typeface="Times New Roman" panose="02020603050405020304" pitchFamily="18" charset="0"/>
              </a:rPr>
              <a:t> Apostolic Church of his (</a:t>
            </a:r>
            <a:r>
              <a:rPr lang="en-US" sz="1900" b="1" dirty="0">
                <a:effectLst/>
                <a:latin typeface="Times New Roman" panose="02020603050405020304" pitchFamily="18" charset="0"/>
                <a:cs typeface="Times New Roman" panose="02020603050405020304" pitchFamily="18" charset="0"/>
              </a:rPr>
              <a:t>the chur</a:t>
            </a:r>
            <a:r>
              <a:rPr lang="en-US" sz="1900" b="1" dirty="0">
                <a:latin typeface="Times New Roman" panose="02020603050405020304" pitchFamily="18" charset="0"/>
                <a:cs typeface="Times New Roman" panose="02020603050405020304" pitchFamily="18" charset="0"/>
              </a:rPr>
              <a:t>ch does not belong to Peter</a:t>
            </a:r>
            <a:r>
              <a:rPr lang="en-US" sz="1900" dirty="0">
                <a:latin typeface="Times New Roman" panose="02020603050405020304" pitchFamily="18" charset="0"/>
                <a:cs typeface="Times New Roman" panose="02020603050405020304" pitchFamily="18" charset="0"/>
              </a:rPr>
              <a:t>) </a:t>
            </a:r>
            <a:r>
              <a:rPr lang="en-US" sz="1900" b="0" dirty="0">
                <a:effectLst/>
                <a:latin typeface="Times New Roman" panose="02020603050405020304" pitchFamily="18" charset="0"/>
                <a:cs typeface="Times New Roman" panose="02020603050405020304" pitchFamily="18" charset="0"/>
              </a:rPr>
              <a:t>has never turned away from the path of truth in any direction of error (</a:t>
            </a:r>
            <a:r>
              <a:rPr lang="en-US" sz="1900" b="1" dirty="0">
                <a:effectLst/>
                <a:latin typeface="Times New Roman" panose="02020603050405020304" pitchFamily="18" charset="0"/>
                <a:cs typeface="Times New Roman" panose="02020603050405020304" pitchFamily="18" charset="0"/>
              </a:rPr>
              <a:t>the Roman church turned from the truth when it embraced the Caesars</a:t>
            </a:r>
            <a:r>
              <a:rPr lang="en-US" sz="1900" b="0" dirty="0">
                <a:effectLst/>
                <a:latin typeface="Times New Roman" panose="02020603050405020304" pitchFamily="18" charset="0"/>
                <a:cs typeface="Times New Roman" panose="02020603050405020304" pitchFamily="18" charset="0"/>
              </a:rPr>
              <a:t>), whose authority, as that of the Prince of all the Apostles, the whole Catholic Church, and the Ecumenical Synods have faithfully embraced, and followed in all things (</a:t>
            </a:r>
            <a:r>
              <a:rPr lang="en-US" sz="1900" b="1" dirty="0">
                <a:effectLst/>
                <a:latin typeface="Times New Roman" panose="02020603050405020304" pitchFamily="18" charset="0"/>
                <a:cs typeface="Times New Roman" panose="02020603050405020304" pitchFamily="18" charset="0"/>
              </a:rPr>
              <a:t>nothing could be further from the truth</a:t>
            </a:r>
            <a:r>
              <a:rPr lang="en-US" sz="1900" b="0" dirty="0">
                <a:effectLst/>
                <a:latin typeface="Times New Roman" panose="02020603050405020304" pitchFamily="18" charset="0"/>
                <a:cs typeface="Times New Roman" panose="02020603050405020304" pitchFamily="18" charset="0"/>
              </a:rPr>
              <a:t>); and all the venerable Fathers have embraced its Apostolic doctrine…This is the living tradition of the Apostles of Christ, which his Church holds everywhere…For this is the rule of the true faith, which this spiritual mother (</a:t>
            </a:r>
            <a:r>
              <a:rPr lang="en-US" sz="1900" b="1" dirty="0">
                <a:effectLst/>
                <a:latin typeface="Times New Roman" panose="02020603050405020304" pitchFamily="18" charset="0"/>
                <a:cs typeface="Times New Roman" panose="02020603050405020304" pitchFamily="18" charset="0"/>
              </a:rPr>
              <a:t>of harlots</a:t>
            </a:r>
            <a:r>
              <a:rPr lang="en-US" sz="1900" b="0" dirty="0">
                <a:effectLst/>
                <a:latin typeface="Times New Roman" panose="02020603050405020304" pitchFamily="18" charset="0"/>
                <a:cs typeface="Times New Roman" panose="02020603050405020304" pitchFamily="18" charset="0"/>
              </a:rPr>
              <a:t>) of your most tranquil empire, </a:t>
            </a:r>
            <a:r>
              <a:rPr lang="en-US" sz="1900" dirty="0">
                <a:effectLst/>
                <a:latin typeface="Times New Roman" panose="02020603050405020304" pitchFamily="18" charset="0"/>
                <a:cs typeface="Times New Roman" panose="02020603050405020304" pitchFamily="18" charset="0"/>
              </a:rPr>
              <a:t>the</a:t>
            </a:r>
            <a:r>
              <a:rPr lang="en-US" sz="1900" b="0" dirty="0">
                <a:effectLst/>
                <a:latin typeface="Times New Roman" panose="02020603050405020304" pitchFamily="18" charset="0"/>
                <a:cs typeface="Times New Roman" panose="02020603050405020304" pitchFamily="18" charset="0"/>
              </a:rPr>
              <a:t> Apostolic Church of Christ, has both in prosperity and in adversity always held and defended with energy; which, it will be proved, by the grace of Almighty God, has never erred from the path of the apostolic tradition, nor has she been depraved by yielding to heretical innovations, but from the beginning she has received the Christian faith from her founders, the princes of the Apostles of Christ, and remains undefiled unto the end…</a:t>
            </a:r>
            <a:endParaRPr lang="en-US" sz="1900" dirty="0">
              <a:latin typeface="Times New Roman" panose="02020603050405020304" pitchFamily="18" charset="0"/>
              <a:cs typeface="Times New Roman" panose="02020603050405020304" pitchFamily="18" charset="0"/>
            </a:endParaRPr>
          </a:p>
          <a:p>
            <a:pPr marL="0" indent="0">
              <a:lnSpc>
                <a:spcPct val="110000"/>
              </a:lnSpc>
              <a:buNone/>
            </a:pPr>
            <a:r>
              <a:rPr lang="en-US" sz="1900" b="1" i="0" dirty="0">
                <a:effectLst/>
                <a:latin typeface="Times New Roman" panose="02020603050405020304" pitchFamily="18" charset="0"/>
                <a:cs typeface="Times New Roman" panose="02020603050405020304" pitchFamily="18" charset="0"/>
              </a:rPr>
              <a:t>“Come, I will show you the judgment of the great prostitute who is seated on many waters, </a:t>
            </a:r>
            <a:r>
              <a:rPr lang="en-US" sz="1900" b="1" i="0" baseline="30000" dirty="0">
                <a:effectLst/>
                <a:latin typeface="Times New Roman" panose="02020603050405020304" pitchFamily="18" charset="0"/>
                <a:cs typeface="Times New Roman" panose="02020603050405020304" pitchFamily="18" charset="0"/>
              </a:rPr>
              <a:t>2 </a:t>
            </a:r>
            <a:r>
              <a:rPr lang="en-US" sz="1900" b="1" i="0" dirty="0">
                <a:effectLst/>
                <a:latin typeface="Times New Roman" panose="02020603050405020304" pitchFamily="18" charset="0"/>
                <a:cs typeface="Times New Roman" panose="02020603050405020304" pitchFamily="18" charset="0"/>
              </a:rPr>
              <a:t>with whom the kings of the earth have committed sexual immorality, and with the wine of whose sexual immorality the dwellers on earth have become drunk (Revelation 17:1,2).”</a:t>
            </a:r>
            <a:endParaRPr lang="en-US" sz="1900" b="1" dirty="0">
              <a:latin typeface="Times New Roman" panose="02020603050405020304" pitchFamily="18" charset="0"/>
              <a:cs typeface="Times New Roman" panose="02020603050405020304" pitchFamily="18" charset="0"/>
            </a:endParaRPr>
          </a:p>
          <a:p>
            <a:pPr marL="342900" indent="-342900">
              <a:lnSpc>
                <a:spcPct val="110000"/>
              </a:lnSpc>
              <a:buAutoNum type="arabicPeriod"/>
            </a:pPr>
            <a:endParaRPr lang="en-US" sz="1100" dirty="0">
              <a:latin typeface="Times New Roman" panose="02020603050405020304" pitchFamily="18" charset="0"/>
              <a:cs typeface="Times New Roman" panose="02020603050405020304" pitchFamily="18" charset="0"/>
            </a:endParaRPr>
          </a:p>
          <a:p>
            <a:pPr marL="342900" indent="-342900">
              <a:lnSpc>
                <a:spcPct val="110000"/>
              </a:lnSpc>
              <a:buAutoNum type="arabicPeriod"/>
            </a:pP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9890731"/>
      </p:ext>
    </p:extLst>
  </p:cSld>
  <p:clrMapOvr>
    <a:overrideClrMapping bg1="dk1" tx1="lt1" bg2="dk2" tx2="lt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14812-6816-45B3-90DD-88DB1059E640}"/>
              </a:ext>
            </a:extLst>
          </p:cNvPr>
          <p:cNvSpPr>
            <a:spLocks noGrp="1"/>
          </p:cNvSpPr>
          <p:nvPr>
            <p:ph type="title"/>
          </p:nvPr>
        </p:nvSpPr>
        <p:spPr>
          <a:xfrm>
            <a:off x="1451579" y="804519"/>
            <a:ext cx="9603275" cy="1049235"/>
          </a:xfrm>
        </p:spPr>
        <p:txBody>
          <a:bodyPr>
            <a:normAutofit/>
          </a:bodyPr>
          <a:lstStyle/>
          <a:p>
            <a:r>
              <a:rPr lang="en-US" dirty="0"/>
              <a:t>‘Pope’ Nicholas I (858-867 A.D.)</a:t>
            </a:r>
          </a:p>
        </p:txBody>
      </p:sp>
      <p:sp>
        <p:nvSpPr>
          <p:cNvPr id="3" name="Content Placeholder 2">
            <a:extLst>
              <a:ext uri="{FF2B5EF4-FFF2-40B4-BE49-F238E27FC236}">
                <a16:creationId xmlns:a16="http://schemas.microsoft.com/office/drawing/2014/main" id="{81B9A0B0-95F2-4A2A-9707-90C2E0034C51}"/>
              </a:ext>
            </a:extLst>
          </p:cNvPr>
          <p:cNvSpPr>
            <a:spLocks noGrp="1"/>
          </p:cNvSpPr>
          <p:nvPr>
            <p:ph idx="1"/>
          </p:nvPr>
        </p:nvSpPr>
        <p:spPr>
          <a:xfrm>
            <a:off x="1302327" y="1853754"/>
            <a:ext cx="10778837" cy="4199727"/>
          </a:xfrm>
        </p:spPr>
        <p:txBody>
          <a:bodyPr>
            <a:normAutofit lnSpcReduction="10000"/>
          </a:bodyPr>
          <a:lstStyle/>
          <a:p>
            <a:pPr marL="0" indent="0">
              <a:lnSpc>
                <a:spcPct val="110000"/>
              </a:lnSpc>
              <a:buNone/>
            </a:pPr>
            <a:r>
              <a:rPr lang="en-US" sz="1800" b="0" dirty="0">
                <a:effectLst/>
                <a:latin typeface="Times New Roman" panose="02020603050405020304" pitchFamily="18" charset="0"/>
                <a:cs typeface="Times New Roman" panose="02020603050405020304" pitchFamily="18" charset="0"/>
              </a:rPr>
              <a:t>“You (the Catholic Bishops of Lorraine) affirm that you are submissive to your sovereign, in order to obey the words of the apostle Peter, who said, ‘Be subject to the prince, because he is above all mortals in this world (I Peter 2: 13-17).’ But you appear to forget that we, as the vicar of Christ, have the right to judge all men (</a:t>
            </a:r>
            <a:r>
              <a:rPr lang="en-US" sz="1800" b="1" dirty="0">
                <a:effectLst/>
                <a:latin typeface="Times New Roman" panose="02020603050405020304" pitchFamily="18" charset="0"/>
                <a:cs typeface="Times New Roman" panose="02020603050405020304" pitchFamily="18" charset="0"/>
              </a:rPr>
              <a:t>we can judge the kings of the earth</a:t>
            </a:r>
            <a:r>
              <a:rPr lang="en-US" sz="1800" b="0" dirty="0">
                <a:effectLst/>
                <a:latin typeface="Times New Roman" panose="02020603050405020304" pitchFamily="18" charset="0"/>
                <a:cs typeface="Times New Roman" panose="02020603050405020304" pitchFamily="18" charset="0"/>
              </a:rPr>
              <a:t>): thus, before obeying kings, you owe obedience to us (</a:t>
            </a:r>
            <a:r>
              <a:rPr lang="en-US" sz="1800" b="1" dirty="0">
                <a:latin typeface="Times New Roman" panose="02020603050405020304" pitchFamily="18" charset="0"/>
                <a:cs typeface="Times New Roman" panose="02020603050405020304" pitchFamily="18" charset="0"/>
              </a:rPr>
              <a:t>you must obey us even before kings</a:t>
            </a:r>
            <a:r>
              <a:rPr lang="en-US" sz="1800" b="0" dirty="0">
                <a:effectLst/>
                <a:latin typeface="Times New Roman" panose="02020603050405020304" pitchFamily="18" charset="0"/>
                <a:cs typeface="Times New Roman" panose="02020603050405020304" pitchFamily="18" charset="0"/>
              </a:rPr>
              <a:t>); and if we declare a monarch guilty (</a:t>
            </a:r>
            <a:r>
              <a:rPr lang="en-US" sz="1800" b="1" dirty="0">
                <a:effectLst/>
                <a:latin typeface="Times New Roman" panose="02020603050405020304" pitchFamily="18" charset="0"/>
                <a:cs typeface="Times New Roman" panose="02020603050405020304" pitchFamily="18" charset="0"/>
              </a:rPr>
              <a:t>and make him tremble at our power</a:t>
            </a:r>
            <a:r>
              <a:rPr lang="en-US" sz="1800" b="0" dirty="0">
                <a:effectLst/>
                <a:latin typeface="Times New Roman" panose="02020603050405020304" pitchFamily="18" charset="0"/>
                <a:cs typeface="Times New Roman" panose="02020603050405020304" pitchFamily="18" charset="0"/>
              </a:rPr>
              <a:t>), you should reject him from your communion until we pardon him (</a:t>
            </a:r>
            <a:r>
              <a:rPr lang="en-US" sz="1800" b="1" dirty="0">
                <a:effectLst/>
                <a:latin typeface="Times New Roman" panose="02020603050405020304" pitchFamily="18" charset="0"/>
                <a:cs typeface="Times New Roman" panose="02020603050405020304" pitchFamily="18" charset="0"/>
              </a:rPr>
              <a:t>and obeys us</a:t>
            </a:r>
            <a:r>
              <a:rPr lang="en-US" sz="1800" b="0" dirty="0">
                <a:effectLst/>
                <a:latin typeface="Times New Roman" panose="02020603050405020304" pitchFamily="18" charset="0"/>
                <a:cs typeface="Times New Roman" panose="02020603050405020304" pitchFamily="18" charset="0"/>
              </a:rPr>
              <a:t>)... </a:t>
            </a:r>
          </a:p>
          <a:p>
            <a:pPr marL="0" indent="0">
              <a:lnSpc>
                <a:spcPct val="110000"/>
              </a:lnSpc>
              <a:buNone/>
            </a:pPr>
            <a:r>
              <a:rPr lang="en-US" sz="1800" b="0" dirty="0">
                <a:effectLst/>
                <a:latin typeface="Times New Roman" panose="02020603050405020304" pitchFamily="18" charset="0"/>
                <a:cs typeface="Times New Roman" panose="02020603050405020304" pitchFamily="18" charset="0"/>
              </a:rPr>
              <a:t>We (</a:t>
            </a:r>
            <a:r>
              <a:rPr lang="en-US" sz="1800" b="1" dirty="0">
                <a:effectLst/>
                <a:latin typeface="Times New Roman" panose="02020603050405020304" pitchFamily="18" charset="0"/>
                <a:cs typeface="Times New Roman" panose="02020603050405020304" pitchFamily="18" charset="0"/>
              </a:rPr>
              <a:t>the Popes</a:t>
            </a:r>
            <a:r>
              <a:rPr lang="en-US" sz="1800" b="0" dirty="0">
                <a:effectLst/>
                <a:latin typeface="Times New Roman" panose="02020603050405020304" pitchFamily="18" charset="0"/>
                <a:cs typeface="Times New Roman" panose="02020603050405020304" pitchFamily="18" charset="0"/>
              </a:rPr>
              <a:t>) alone (</a:t>
            </a:r>
            <a:r>
              <a:rPr lang="en-US" sz="1800" b="1" dirty="0">
                <a:effectLst/>
                <a:latin typeface="Times New Roman" panose="02020603050405020304" pitchFamily="18" charset="0"/>
                <a:cs typeface="Times New Roman" panose="02020603050405020304" pitchFamily="18" charset="0"/>
              </a:rPr>
              <a:t>false doctrine</a:t>
            </a:r>
            <a:r>
              <a:rPr lang="en-US" sz="1800" b="0" dirty="0">
                <a:effectLst/>
                <a:latin typeface="Times New Roman" panose="02020603050405020304" pitchFamily="18" charset="0"/>
                <a:cs typeface="Times New Roman" panose="02020603050405020304" pitchFamily="18" charset="0"/>
              </a:rPr>
              <a:t>) have the power to bind and to loose (Matthew 18:18), to absolve Nero and to condemn him (</a:t>
            </a:r>
            <a:r>
              <a:rPr lang="en-US" sz="1800" b="1" dirty="0">
                <a:effectLst/>
                <a:latin typeface="Times New Roman" panose="02020603050405020304" pitchFamily="18" charset="0"/>
                <a:cs typeface="Times New Roman" panose="02020603050405020304" pitchFamily="18" charset="0"/>
              </a:rPr>
              <a:t>this is not wha</a:t>
            </a:r>
            <a:r>
              <a:rPr lang="en-US" sz="1800" b="1" dirty="0">
                <a:latin typeface="Times New Roman" panose="02020603050405020304" pitchFamily="18" charset="0"/>
                <a:cs typeface="Times New Roman" panose="02020603050405020304" pitchFamily="18" charset="0"/>
              </a:rPr>
              <a:t>t Jesus said</a:t>
            </a:r>
            <a:r>
              <a:rPr lang="en-US" sz="1800" dirty="0">
                <a:latin typeface="Times New Roman" panose="02020603050405020304" pitchFamily="18" charset="0"/>
                <a:cs typeface="Times New Roman" panose="02020603050405020304" pitchFamily="18" charset="0"/>
              </a:rPr>
              <a:t>)</a:t>
            </a:r>
            <a:r>
              <a:rPr lang="en-US" sz="1800" b="0" dirty="0">
                <a:effectLst/>
                <a:latin typeface="Times New Roman" panose="02020603050405020304" pitchFamily="18" charset="0"/>
                <a:cs typeface="Times New Roman" panose="02020603050405020304" pitchFamily="18" charset="0"/>
              </a:rPr>
              <a:t>; and Christians can not, under penalty of excommunication, execute other judgment than ours, which alone is infallible (</a:t>
            </a:r>
            <a:r>
              <a:rPr lang="en-US" sz="1800" b="1" dirty="0">
                <a:effectLst/>
                <a:latin typeface="Times New Roman" panose="02020603050405020304" pitchFamily="18" charset="0"/>
                <a:cs typeface="Times New Roman" panose="02020603050405020304" pitchFamily="18" charset="0"/>
              </a:rPr>
              <a:t>false doctrine</a:t>
            </a:r>
            <a:r>
              <a:rPr lang="en-US" sz="1800" b="0" dirty="0">
                <a:effectLst/>
                <a:latin typeface="Times New Roman" panose="02020603050405020304" pitchFamily="18" charset="0"/>
                <a:cs typeface="Times New Roman" panose="02020603050405020304" pitchFamily="18" charset="0"/>
              </a:rPr>
              <a:t>). People are not the judges of their princes (</a:t>
            </a:r>
            <a:r>
              <a:rPr lang="en-US" sz="1800" b="1" dirty="0">
                <a:effectLst/>
                <a:latin typeface="Times New Roman" panose="02020603050405020304" pitchFamily="18" charset="0"/>
                <a:cs typeface="Times New Roman" panose="02020603050405020304" pitchFamily="18" charset="0"/>
              </a:rPr>
              <a:t>a Bishop is greater than a prince</a:t>
            </a:r>
            <a:r>
              <a:rPr lang="en-US" sz="1800" b="0" dirty="0">
                <a:effectLst/>
                <a:latin typeface="Times New Roman" panose="02020603050405020304" pitchFamily="18" charset="0"/>
                <a:cs typeface="Times New Roman" panose="02020603050405020304" pitchFamily="18" charset="0"/>
              </a:rPr>
              <a:t>); they should obey without murmuring the most iniquitous orders; they should bow their foreheads under the chastisements (</a:t>
            </a:r>
            <a:r>
              <a:rPr lang="en-US" sz="1800" b="1" dirty="0">
                <a:effectLst/>
                <a:latin typeface="Times New Roman" panose="02020603050405020304" pitchFamily="18" charset="0"/>
                <a:cs typeface="Times New Roman" panose="02020603050405020304" pitchFamily="18" charset="0"/>
              </a:rPr>
              <a:t>as if we were Christ</a:t>
            </a:r>
            <a:r>
              <a:rPr lang="en-US" sz="1800" b="0" dirty="0">
                <a:effectLst/>
                <a:latin typeface="Times New Roman" panose="02020603050405020304" pitchFamily="18" charset="0"/>
                <a:cs typeface="Times New Roman" panose="02020603050405020304" pitchFamily="18" charset="0"/>
              </a:rPr>
              <a:t>) which it pleases kings (</a:t>
            </a:r>
            <a:r>
              <a:rPr lang="en-US" sz="1800" b="1" dirty="0">
                <a:effectLst/>
                <a:latin typeface="Times New Roman" panose="02020603050405020304" pitchFamily="18" charset="0"/>
                <a:cs typeface="Times New Roman" panose="02020603050405020304" pitchFamily="18" charset="0"/>
              </a:rPr>
              <a:t>who </a:t>
            </a:r>
            <a:r>
              <a:rPr lang="en-US" sz="1800" b="1" dirty="0">
                <a:latin typeface="Times New Roman" panose="02020603050405020304" pitchFamily="18" charset="0"/>
                <a:cs typeface="Times New Roman" panose="02020603050405020304" pitchFamily="18" charset="0"/>
              </a:rPr>
              <a:t>themselves are under our authority</a:t>
            </a:r>
            <a:r>
              <a:rPr lang="en-US" sz="1800" dirty="0">
                <a:latin typeface="Times New Roman" panose="02020603050405020304" pitchFamily="18" charset="0"/>
                <a:cs typeface="Times New Roman" panose="02020603050405020304" pitchFamily="18" charset="0"/>
              </a:rPr>
              <a:t>) </a:t>
            </a:r>
            <a:r>
              <a:rPr lang="en-US" sz="1800" b="0" dirty="0">
                <a:effectLst/>
                <a:latin typeface="Times New Roman" panose="02020603050405020304" pitchFamily="18" charset="0"/>
                <a:cs typeface="Times New Roman" panose="02020603050405020304" pitchFamily="18" charset="0"/>
              </a:rPr>
              <a:t>to inflict on them, for a sovereign can violate the fundamental laws of the State, and seize upon the wealth of the citizen, by imposts or by confiscations; he can even dispose of their lives, without any of his subjects having the right to address to him simple remonstrances.  </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1161739"/>
      </p:ext>
    </p:extLst>
  </p:cSld>
  <p:clrMapOvr>
    <a:overrideClrMapping bg1="dk1" tx1="lt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AA8A5-3711-4D51-AF1A-AF4243C5A030}"/>
              </a:ext>
            </a:extLst>
          </p:cNvPr>
          <p:cNvSpPr>
            <a:spLocks noGrp="1"/>
          </p:cNvSpPr>
          <p:nvPr>
            <p:ph type="title"/>
          </p:nvPr>
        </p:nvSpPr>
        <p:spPr>
          <a:xfrm>
            <a:off x="1451579" y="804519"/>
            <a:ext cx="9603275" cy="1049235"/>
          </a:xfrm>
        </p:spPr>
        <p:txBody>
          <a:bodyPr>
            <a:normAutofit/>
          </a:bodyPr>
          <a:lstStyle/>
          <a:p>
            <a:r>
              <a:rPr lang="en-US" dirty="0"/>
              <a:t>‘Pope’ Nicholas I cont.</a:t>
            </a:r>
          </a:p>
        </p:txBody>
      </p:sp>
      <p:sp>
        <p:nvSpPr>
          <p:cNvPr id="3" name="Content Placeholder 2">
            <a:extLst>
              <a:ext uri="{FF2B5EF4-FFF2-40B4-BE49-F238E27FC236}">
                <a16:creationId xmlns:a16="http://schemas.microsoft.com/office/drawing/2014/main" id="{C6D8229D-37FA-4A94-8E1E-FE2DF1CB0EEB}"/>
              </a:ext>
            </a:extLst>
          </p:cNvPr>
          <p:cNvSpPr>
            <a:spLocks noGrp="1"/>
          </p:cNvSpPr>
          <p:nvPr>
            <p:ph idx="1"/>
          </p:nvPr>
        </p:nvSpPr>
        <p:spPr>
          <a:xfrm>
            <a:off x="1228436" y="1958109"/>
            <a:ext cx="10852727" cy="4095371"/>
          </a:xfrm>
        </p:spPr>
        <p:txBody>
          <a:bodyPr>
            <a:normAutofit fontScale="92500" lnSpcReduction="20000"/>
          </a:bodyPr>
          <a:lstStyle/>
          <a:p>
            <a:pPr marL="0" indent="0">
              <a:lnSpc>
                <a:spcPct val="110000"/>
              </a:lnSpc>
              <a:buNone/>
            </a:pPr>
            <a:r>
              <a:rPr lang="en-US" sz="1900" b="0" dirty="0">
                <a:effectLst/>
                <a:latin typeface="Times New Roman" panose="02020603050405020304" pitchFamily="18" charset="0"/>
                <a:cs typeface="Times New Roman" panose="02020603050405020304" pitchFamily="18" charset="0"/>
              </a:rPr>
              <a:t>But if we declare a king heretical and sacrilegious, if we drive him from the Church, clergy and laity, whatever their rank, are freed from their oaths of fidelity, and may revolt against his power (</a:t>
            </a:r>
            <a:r>
              <a:rPr lang="en-US" sz="1900" b="1" dirty="0">
                <a:effectLst/>
                <a:latin typeface="Times New Roman" panose="02020603050405020304" pitchFamily="18" charset="0"/>
                <a:cs typeface="Times New Roman" panose="02020603050405020304" pitchFamily="18" charset="0"/>
              </a:rPr>
              <a:t>A Bishop of the church does not have this power over the kings of the earth</a:t>
            </a:r>
            <a:r>
              <a:rPr lang="en-US" sz="1900" b="0" dirty="0">
                <a:effectLst/>
                <a:latin typeface="Times New Roman" panose="02020603050405020304" pitchFamily="18" charset="0"/>
                <a:cs typeface="Times New Roman" panose="02020603050405020304" pitchFamily="18" charset="0"/>
              </a:rPr>
              <a:t>).”  Papacy from 858-867</a:t>
            </a:r>
          </a:p>
          <a:p>
            <a:pPr marL="0" indent="0">
              <a:lnSpc>
                <a:spcPct val="110000"/>
              </a:lnSpc>
              <a:buNone/>
            </a:pPr>
            <a:endParaRPr lang="en-US" sz="1900" dirty="0">
              <a:latin typeface="Times New Roman" panose="02020603050405020304" pitchFamily="18" charset="0"/>
              <a:cs typeface="Times New Roman" panose="02020603050405020304" pitchFamily="18" charset="0"/>
            </a:endParaRPr>
          </a:p>
          <a:p>
            <a:pPr marL="0" indent="0">
              <a:lnSpc>
                <a:spcPct val="110000"/>
              </a:lnSpc>
              <a:buNone/>
            </a:pPr>
            <a:r>
              <a:rPr lang="en-US" sz="1900" b="1" i="0" baseline="30000" dirty="0">
                <a:effectLst/>
                <a:latin typeface="Times New Roman" panose="02020603050405020304" pitchFamily="18" charset="0"/>
                <a:cs typeface="Times New Roman" panose="02020603050405020304" pitchFamily="18" charset="0"/>
              </a:rPr>
              <a:t>13 </a:t>
            </a:r>
            <a:r>
              <a:rPr lang="en-US" sz="1900" b="0" i="0" dirty="0">
                <a:effectLst/>
                <a:latin typeface="Times New Roman" panose="02020603050405020304" pitchFamily="18" charset="0"/>
                <a:cs typeface="Times New Roman" panose="02020603050405020304" pitchFamily="18" charset="0"/>
              </a:rPr>
              <a:t>Be subject for the Lord's sake to every human institution (</a:t>
            </a:r>
            <a:r>
              <a:rPr lang="en-US" sz="1900" b="1" i="0" dirty="0">
                <a:effectLst/>
                <a:latin typeface="Times New Roman" panose="02020603050405020304" pitchFamily="18" charset="0"/>
                <a:cs typeface="Times New Roman" panose="02020603050405020304" pitchFamily="18" charset="0"/>
              </a:rPr>
              <a:t>but when a government becomes Godless and evil, obey God rather than men (Acts 5:29)</a:t>
            </a:r>
            <a:r>
              <a:rPr lang="en-US" sz="1900" b="0" i="0" dirty="0">
                <a:effectLst/>
                <a:latin typeface="Times New Roman" panose="02020603050405020304" pitchFamily="18" charset="0"/>
                <a:cs typeface="Times New Roman" panose="02020603050405020304" pitchFamily="18" charset="0"/>
              </a:rPr>
              <a:t>, whether it be to the emperor as supreme, </a:t>
            </a:r>
            <a:r>
              <a:rPr lang="en-US" sz="1900" b="1" i="0" baseline="30000" dirty="0">
                <a:effectLst/>
                <a:latin typeface="Times New Roman" panose="02020603050405020304" pitchFamily="18" charset="0"/>
                <a:cs typeface="Times New Roman" panose="02020603050405020304" pitchFamily="18" charset="0"/>
              </a:rPr>
              <a:t>14 </a:t>
            </a:r>
            <a:r>
              <a:rPr lang="en-US" sz="1900" b="0" i="0" dirty="0">
                <a:effectLst/>
                <a:latin typeface="Times New Roman" panose="02020603050405020304" pitchFamily="18" charset="0"/>
                <a:cs typeface="Times New Roman" panose="02020603050405020304" pitchFamily="18" charset="0"/>
              </a:rPr>
              <a:t>or to governors as sent by him to punish those who do evil and to praise those who do good (</a:t>
            </a:r>
            <a:r>
              <a:rPr lang="en-US" sz="1900" b="1" i="0" dirty="0">
                <a:effectLst/>
                <a:latin typeface="Times New Roman" panose="02020603050405020304" pitchFamily="18" charset="0"/>
                <a:cs typeface="Times New Roman" panose="02020603050405020304" pitchFamily="18" charset="0"/>
              </a:rPr>
              <a:t>as this is the proper role of a Godly government</a:t>
            </a:r>
            <a:r>
              <a:rPr lang="en-US" sz="1900" b="0" i="0" dirty="0">
                <a:effectLst/>
                <a:latin typeface="Times New Roman" panose="02020603050405020304" pitchFamily="18" charset="0"/>
                <a:cs typeface="Times New Roman" panose="02020603050405020304" pitchFamily="18" charset="0"/>
              </a:rPr>
              <a:t>). </a:t>
            </a:r>
            <a:r>
              <a:rPr lang="en-US" sz="1900" b="1" i="0" baseline="30000" dirty="0">
                <a:effectLst/>
                <a:latin typeface="Times New Roman" panose="02020603050405020304" pitchFamily="18" charset="0"/>
                <a:cs typeface="Times New Roman" panose="02020603050405020304" pitchFamily="18" charset="0"/>
              </a:rPr>
              <a:t>15 </a:t>
            </a:r>
            <a:r>
              <a:rPr lang="en-US" sz="1900" b="0" i="0" dirty="0">
                <a:effectLst/>
                <a:latin typeface="Times New Roman" panose="02020603050405020304" pitchFamily="18" charset="0"/>
                <a:cs typeface="Times New Roman" panose="02020603050405020304" pitchFamily="18" charset="0"/>
              </a:rPr>
              <a:t>For this is the will of God, that by doing good you should put to silence the ignorance of foolish people. </a:t>
            </a:r>
            <a:r>
              <a:rPr lang="en-US" sz="1900" b="1" i="0" baseline="30000" dirty="0">
                <a:effectLst/>
                <a:latin typeface="Times New Roman" panose="02020603050405020304" pitchFamily="18" charset="0"/>
                <a:cs typeface="Times New Roman" panose="02020603050405020304" pitchFamily="18" charset="0"/>
              </a:rPr>
              <a:t>16 </a:t>
            </a:r>
            <a:r>
              <a:rPr lang="en-US" sz="1900" b="0" i="0" dirty="0">
                <a:effectLst/>
                <a:latin typeface="Times New Roman" panose="02020603050405020304" pitchFamily="18" charset="0"/>
                <a:cs typeface="Times New Roman" panose="02020603050405020304" pitchFamily="18" charset="0"/>
              </a:rPr>
              <a:t>Live as people who are free, not using your freedom as a cover-up for evil, but living as servants</a:t>
            </a:r>
            <a:r>
              <a:rPr lang="en-US" sz="1900" baseline="30000" dirty="0">
                <a:latin typeface="Times New Roman" panose="02020603050405020304" pitchFamily="18" charset="0"/>
                <a:cs typeface="Times New Roman" panose="02020603050405020304" pitchFamily="18" charset="0"/>
              </a:rPr>
              <a:t> </a:t>
            </a:r>
            <a:r>
              <a:rPr lang="en-US" sz="1900" b="0" i="0" dirty="0">
                <a:effectLst/>
                <a:latin typeface="Times New Roman" panose="02020603050405020304" pitchFamily="18" charset="0"/>
                <a:cs typeface="Times New Roman" panose="02020603050405020304" pitchFamily="18" charset="0"/>
              </a:rPr>
              <a:t>of God. </a:t>
            </a:r>
            <a:r>
              <a:rPr lang="en-US" sz="1900" b="1" i="0" baseline="30000" dirty="0">
                <a:effectLst/>
                <a:latin typeface="Times New Roman" panose="02020603050405020304" pitchFamily="18" charset="0"/>
                <a:cs typeface="Times New Roman" panose="02020603050405020304" pitchFamily="18" charset="0"/>
              </a:rPr>
              <a:t>17 </a:t>
            </a:r>
            <a:r>
              <a:rPr lang="en-US" sz="1900" b="0" i="0" dirty="0">
                <a:effectLst/>
                <a:latin typeface="Times New Roman" panose="02020603050405020304" pitchFamily="18" charset="0"/>
                <a:cs typeface="Times New Roman" panose="02020603050405020304" pitchFamily="18" charset="0"/>
              </a:rPr>
              <a:t>Honor everyone. Love the brotherhood. Fear God. Honor the emperor (</a:t>
            </a:r>
            <a:r>
              <a:rPr lang="en-US" sz="1900" b="1" i="0" dirty="0">
                <a:effectLst/>
                <a:latin typeface="Times New Roman" panose="02020603050405020304" pitchFamily="18" charset="0"/>
                <a:cs typeface="Times New Roman" panose="02020603050405020304" pitchFamily="18" charset="0"/>
              </a:rPr>
              <a:t>This applies to everyone, including the Bishop of the church.  The ch</a:t>
            </a:r>
            <a:r>
              <a:rPr lang="en-US" sz="1900" b="1" dirty="0">
                <a:latin typeface="Times New Roman" panose="02020603050405020304" pitchFamily="18" charset="0"/>
                <a:cs typeface="Times New Roman" panose="02020603050405020304" pitchFamily="18" charset="0"/>
              </a:rPr>
              <a:t>urch has no power over the kings of the earth</a:t>
            </a:r>
            <a:r>
              <a:rPr lang="en-US" sz="1900" b="0" i="0" dirty="0">
                <a:effectLst/>
                <a:latin typeface="Times New Roman" panose="02020603050405020304" pitchFamily="18" charset="0"/>
                <a:cs typeface="Times New Roman" panose="02020603050405020304" pitchFamily="18" charset="0"/>
              </a:rPr>
              <a:t>).</a:t>
            </a:r>
          </a:p>
          <a:p>
            <a:pPr marL="0" indent="0">
              <a:lnSpc>
                <a:spcPct val="110000"/>
              </a:lnSpc>
              <a:buNone/>
            </a:pPr>
            <a:endParaRPr lang="en-US" sz="1900" dirty="0">
              <a:latin typeface="Times New Roman" panose="02020603050405020304" pitchFamily="18" charset="0"/>
              <a:cs typeface="Times New Roman" panose="02020603050405020304" pitchFamily="18" charset="0"/>
            </a:endParaRPr>
          </a:p>
          <a:p>
            <a:pPr marL="0" indent="0">
              <a:lnSpc>
                <a:spcPct val="110000"/>
              </a:lnSpc>
              <a:buNone/>
            </a:pPr>
            <a:r>
              <a:rPr lang="en-US" sz="1900" b="1" i="0" baseline="30000" dirty="0">
                <a:effectLst/>
                <a:latin typeface="Times New Roman" panose="02020603050405020304" pitchFamily="18" charset="0"/>
                <a:cs typeface="Times New Roman" panose="02020603050405020304" pitchFamily="18" charset="0"/>
              </a:rPr>
              <a:t>18 </a:t>
            </a:r>
            <a:r>
              <a:rPr lang="en-US" sz="1900" b="1" i="0" dirty="0">
                <a:effectLst/>
                <a:latin typeface="Times New Roman" panose="02020603050405020304" pitchFamily="18" charset="0"/>
                <a:cs typeface="Times New Roman" panose="02020603050405020304" pitchFamily="18" charset="0"/>
              </a:rPr>
              <a:t>And the woman that you saw is the great city that has dominion over the kings of the earth (Revelation 17:18).”</a:t>
            </a:r>
          </a:p>
          <a:p>
            <a:pPr marL="0" indent="0">
              <a:lnSpc>
                <a:spcPct val="110000"/>
              </a:lnSpc>
              <a:buNone/>
            </a:pPr>
            <a:endParaRPr lang="en-US" sz="1400" b="0" i="0" dirty="0">
              <a:effectLst/>
              <a:latin typeface="Times New Roman" panose="02020603050405020304" pitchFamily="18" charset="0"/>
              <a:cs typeface="Times New Roman" panose="02020603050405020304" pitchFamily="18" charset="0"/>
            </a:endParaRPr>
          </a:p>
          <a:p>
            <a:pPr marL="0" indent="0">
              <a:lnSpc>
                <a:spcPct val="110000"/>
              </a:lnSpc>
              <a:buNone/>
            </a:pPr>
            <a:endParaRPr lang="en-US" sz="1400" dirty="0">
              <a:latin typeface="Times New Roman" panose="02020603050405020304" pitchFamily="18" charset="0"/>
              <a:cs typeface="Times New Roman" panose="02020603050405020304" pitchFamily="18" charset="0"/>
            </a:endParaRPr>
          </a:p>
          <a:p>
            <a:pPr marL="0" indent="0">
              <a:lnSpc>
                <a:spcPct val="110000"/>
              </a:lnSpc>
              <a:buNone/>
            </a:pPr>
            <a:endParaRPr lang="en-US" sz="1400" b="0" dirty="0">
              <a:effectLst/>
              <a:latin typeface="Times New Roman" panose="02020603050405020304" pitchFamily="18" charset="0"/>
              <a:cs typeface="Times New Roman" panose="02020603050405020304" pitchFamily="18" charset="0"/>
            </a:endParaRPr>
          </a:p>
          <a:p>
            <a:pPr marL="0" indent="0">
              <a:lnSpc>
                <a:spcPct val="110000"/>
              </a:lnSpc>
              <a:buNone/>
            </a:pPr>
            <a:endParaRPr lang="en-US" sz="1400" dirty="0"/>
          </a:p>
        </p:txBody>
      </p:sp>
    </p:spTree>
    <p:extLst>
      <p:ext uri="{BB962C8B-B14F-4D97-AF65-F5344CB8AC3E}">
        <p14:creationId xmlns:p14="http://schemas.microsoft.com/office/powerpoint/2010/main" val="1108965325"/>
      </p:ext>
    </p:extLst>
  </p:cSld>
  <p:clrMapOvr>
    <a:overrideClrMapping bg1="dk1" tx1="lt1" bg2="dk2" tx2="lt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A41522-51D9-4E2D-B60C-D3EAC74666B5}"/>
              </a:ext>
            </a:extLst>
          </p:cNvPr>
          <p:cNvSpPr>
            <a:spLocks noGrp="1"/>
          </p:cNvSpPr>
          <p:nvPr>
            <p:ph type="title"/>
          </p:nvPr>
        </p:nvSpPr>
        <p:spPr>
          <a:xfrm>
            <a:off x="1451579" y="804519"/>
            <a:ext cx="9603275" cy="1049235"/>
          </a:xfrm>
        </p:spPr>
        <p:txBody>
          <a:bodyPr>
            <a:normAutofit/>
          </a:bodyPr>
          <a:lstStyle/>
          <a:p>
            <a:r>
              <a:rPr lang="en-US" dirty="0"/>
              <a:t>‘Pope’ Nicholas I cont.</a:t>
            </a:r>
          </a:p>
        </p:txBody>
      </p:sp>
      <p:sp>
        <p:nvSpPr>
          <p:cNvPr id="3" name="Content Placeholder 2">
            <a:extLst>
              <a:ext uri="{FF2B5EF4-FFF2-40B4-BE49-F238E27FC236}">
                <a16:creationId xmlns:a16="http://schemas.microsoft.com/office/drawing/2014/main" id="{27472CC3-4838-421C-B304-5220E02F6033}"/>
              </a:ext>
            </a:extLst>
          </p:cNvPr>
          <p:cNvSpPr>
            <a:spLocks noGrp="1"/>
          </p:cNvSpPr>
          <p:nvPr>
            <p:ph idx="1"/>
          </p:nvPr>
        </p:nvSpPr>
        <p:spPr>
          <a:xfrm>
            <a:off x="1200727" y="1930400"/>
            <a:ext cx="10926618" cy="4193309"/>
          </a:xfrm>
        </p:spPr>
        <p:txBody>
          <a:bodyPr>
            <a:normAutofit fontScale="25000" lnSpcReduction="20000"/>
          </a:bodyPr>
          <a:lstStyle/>
          <a:p>
            <a:pPr marL="0" indent="0">
              <a:lnSpc>
                <a:spcPct val="110000"/>
              </a:lnSpc>
              <a:buNone/>
            </a:pPr>
            <a:endParaRPr lang="en-US" sz="1100" b="0" dirty="0">
              <a:effectLst/>
              <a:latin typeface="Times New Roman" panose="02020603050405020304" pitchFamily="18" charset="0"/>
              <a:cs typeface="Times New Roman" panose="02020603050405020304" pitchFamily="18" charset="0"/>
            </a:endParaRPr>
          </a:p>
          <a:p>
            <a:pPr marL="0" indent="0">
              <a:lnSpc>
                <a:spcPct val="110000"/>
              </a:lnSpc>
              <a:buNone/>
            </a:pPr>
            <a:r>
              <a:rPr lang="en-US" sz="7200" b="0" dirty="0">
                <a:effectLst/>
                <a:latin typeface="Times New Roman" panose="02020603050405020304" pitchFamily="18" charset="0"/>
                <a:cs typeface="Times New Roman" panose="02020603050405020304" pitchFamily="18" charset="0"/>
              </a:rPr>
              <a:t>“We order you, in the name of religion, to invade his states, burn his cities, and massacre his people, whom we render responsible for the resistance of their bad prince (</a:t>
            </a:r>
            <a:r>
              <a:rPr lang="en-US" sz="7200" b="0" i="0" dirty="0">
                <a:effectLst/>
                <a:latin typeface="Times New Roman" panose="02020603050405020304" pitchFamily="18" charset="0"/>
                <a:cs typeface="Times New Roman" panose="02020603050405020304" pitchFamily="18" charset="0"/>
              </a:rPr>
              <a:t>Trying to incite Charles the Bald to invade the King of Lorraine)</a:t>
            </a:r>
            <a:r>
              <a:rPr lang="en-US" sz="7200" b="0" dirty="0">
                <a:effectLst/>
                <a:latin typeface="Times New Roman" panose="02020603050405020304" pitchFamily="18" charset="0"/>
                <a:cs typeface="Times New Roman" panose="02020603050405020304" pitchFamily="18" charset="0"/>
              </a:rPr>
              <a:t>.”  </a:t>
            </a:r>
            <a:r>
              <a:rPr lang="en-US" sz="7200" b="1" dirty="0">
                <a:effectLst/>
                <a:latin typeface="Times New Roman" panose="02020603050405020304" pitchFamily="18" charset="0"/>
                <a:cs typeface="Times New Roman" panose="02020603050405020304" pitchFamily="18" charset="0"/>
              </a:rPr>
              <a:t>This is not th</a:t>
            </a:r>
            <a:r>
              <a:rPr lang="en-US" sz="7200" b="1" dirty="0">
                <a:latin typeface="Times New Roman" panose="02020603050405020304" pitchFamily="18" charset="0"/>
                <a:cs typeface="Times New Roman" panose="02020603050405020304" pitchFamily="18" charset="0"/>
              </a:rPr>
              <a:t>e role of the Bishop of the church.</a:t>
            </a:r>
            <a:endParaRPr lang="en-US" sz="7200" dirty="0">
              <a:latin typeface="Times New Roman" panose="02020603050405020304" pitchFamily="18" charset="0"/>
              <a:cs typeface="Times New Roman" panose="02020603050405020304" pitchFamily="18" charset="0"/>
            </a:endParaRPr>
          </a:p>
          <a:p>
            <a:pPr marL="0" indent="0">
              <a:lnSpc>
                <a:spcPct val="110000"/>
              </a:lnSpc>
              <a:buNone/>
            </a:pPr>
            <a:r>
              <a:rPr lang="en-US" sz="7200" b="0" dirty="0">
                <a:effectLst/>
                <a:latin typeface="Times New Roman" panose="02020603050405020304" pitchFamily="18" charset="0"/>
                <a:cs typeface="Times New Roman" panose="02020603050405020304" pitchFamily="18" charset="0"/>
              </a:rPr>
              <a:t>“Fear, then, our wrath and the thunders of our vengeance, for Jesus Christ has appointed us (</a:t>
            </a:r>
            <a:r>
              <a:rPr lang="en-US" sz="7200" b="1" dirty="0">
                <a:effectLst/>
                <a:latin typeface="Times New Roman" panose="02020603050405020304" pitchFamily="18" charset="0"/>
                <a:cs typeface="Times New Roman" panose="02020603050405020304" pitchFamily="18" charset="0"/>
              </a:rPr>
              <a:t>Do not take the name of the Lord in vain (Exodus 20:7</a:t>
            </a:r>
            <a:r>
              <a:rPr lang="en-US" sz="7200" b="0" dirty="0">
                <a:effectLst/>
                <a:latin typeface="Times New Roman" panose="02020603050405020304" pitchFamily="18" charset="0"/>
                <a:cs typeface="Times New Roman" panose="02020603050405020304" pitchFamily="18" charset="0"/>
              </a:rPr>
              <a:t>) with his own mouth absolute judges of all men, and kings themselves are submitted to our authority (</a:t>
            </a:r>
            <a:r>
              <a:rPr lang="en-US" sz="7200" b="1" i="0" baseline="30000" dirty="0">
                <a:effectLst/>
                <a:latin typeface="Times New Roman" panose="02020603050405020304" pitchFamily="18" charset="0"/>
                <a:cs typeface="Times New Roman" panose="02020603050405020304" pitchFamily="18" charset="0"/>
              </a:rPr>
              <a:t>18 </a:t>
            </a:r>
            <a:r>
              <a:rPr lang="en-US" sz="7200" b="1" i="0" dirty="0">
                <a:effectLst/>
                <a:latin typeface="Times New Roman" panose="02020603050405020304" pitchFamily="18" charset="0"/>
                <a:cs typeface="Times New Roman" panose="02020603050405020304" pitchFamily="18" charset="0"/>
              </a:rPr>
              <a:t>And the woman that you saw is the great city that has dominion over the kings of the earth (Revelation 17:18).”</a:t>
            </a:r>
          </a:p>
          <a:p>
            <a:pPr marL="0" indent="0">
              <a:lnSpc>
                <a:spcPct val="110000"/>
              </a:lnSpc>
              <a:buNone/>
            </a:pPr>
            <a:br>
              <a:rPr lang="en-US" sz="7200" dirty="0">
                <a:latin typeface="Times New Roman" panose="02020603050405020304" pitchFamily="18" charset="0"/>
                <a:cs typeface="Times New Roman" panose="02020603050405020304" pitchFamily="18" charset="0"/>
              </a:rPr>
            </a:br>
            <a:r>
              <a:rPr lang="en-US" sz="7200" b="0" dirty="0">
                <a:effectLst/>
                <a:latin typeface="Times New Roman" panose="02020603050405020304" pitchFamily="18" charset="0"/>
                <a:cs typeface="Times New Roman" panose="02020603050405020304" pitchFamily="18" charset="0"/>
              </a:rPr>
              <a:t>I glorify you for having maintained your authority by putting to death those wandering sheep who refuse to enter the fold (</a:t>
            </a:r>
            <a:r>
              <a:rPr lang="en-US" sz="7200" b="1" dirty="0">
                <a:effectLst/>
                <a:latin typeface="Times New Roman" panose="02020603050405020304" pitchFamily="18" charset="0"/>
                <a:cs typeface="Times New Roman" panose="02020603050405020304" pitchFamily="18" charset="0"/>
              </a:rPr>
              <a:t>Christians are commanded by Christ to share the Gospel, not put to death wandering sheep</a:t>
            </a:r>
            <a:r>
              <a:rPr lang="en-US" sz="7200" b="0" dirty="0">
                <a:effectLst/>
                <a:latin typeface="Times New Roman" panose="02020603050405020304" pitchFamily="18" charset="0"/>
                <a:cs typeface="Times New Roman" panose="02020603050405020304" pitchFamily="18" charset="0"/>
              </a:rPr>
              <a:t>), and you not only have not sinned by showing a holy rigor, but I even congratulate you upon having opened the kingdom of heaven to the people submitted to your rule. A king need not fear to command massacres (</a:t>
            </a:r>
            <a:r>
              <a:rPr lang="en-US" sz="7200" b="1" dirty="0">
                <a:effectLst/>
                <a:latin typeface="Times New Roman" panose="02020603050405020304" pitchFamily="18" charset="0"/>
                <a:cs typeface="Times New Roman" panose="02020603050405020304" pitchFamily="18" charset="0"/>
              </a:rPr>
              <a:t>murders</a:t>
            </a:r>
            <a:r>
              <a:rPr lang="en-US" sz="7200" b="0" dirty="0">
                <a:effectLst/>
                <a:latin typeface="Times New Roman" panose="02020603050405020304" pitchFamily="18" charset="0"/>
                <a:cs typeface="Times New Roman" panose="02020603050405020304" pitchFamily="18" charset="0"/>
              </a:rPr>
              <a:t>), when these will retain his subjects in obedience, or cause them to submit to the faith of Christ, and God will reward him in this world, and in eternal life, for these murders (</a:t>
            </a:r>
            <a:r>
              <a:rPr lang="en-US" sz="7200" b="1" dirty="0">
                <a:effectLst/>
                <a:latin typeface="Times New Roman" panose="02020603050405020304" pitchFamily="18" charset="0"/>
                <a:cs typeface="Times New Roman" panose="02020603050405020304" pitchFamily="18" charset="0"/>
              </a:rPr>
              <a:t>This doctrine bears no resemblance to the Gospel, it is a different gospel)</a:t>
            </a:r>
            <a:r>
              <a:rPr lang="en-US" sz="7200" b="0" dirty="0">
                <a:effectLst/>
                <a:latin typeface="Times New Roman" panose="02020603050405020304" pitchFamily="18" charset="0"/>
                <a:cs typeface="Times New Roman" panose="02020603050405020304" pitchFamily="18" charset="0"/>
              </a:rPr>
              <a:t>.</a:t>
            </a:r>
            <a:br>
              <a:rPr lang="en-US" sz="1100" b="0" i="1" dirty="0">
                <a:effectLst/>
                <a:latin typeface="Arial" panose="020B0604020202020204" pitchFamily="34" charset="0"/>
              </a:rPr>
            </a:b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584719"/>
      </p:ext>
    </p:extLst>
  </p:cSld>
  <p:clrMapOvr>
    <a:overrideClrMapping bg1="dk1" tx1="lt1" bg2="dk2" tx2="lt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DD8ADA-3EE6-4A4E-A7E3-D4881157AF05}"/>
              </a:ext>
            </a:extLst>
          </p:cNvPr>
          <p:cNvSpPr>
            <a:spLocks noGrp="1"/>
          </p:cNvSpPr>
          <p:nvPr>
            <p:ph type="title"/>
          </p:nvPr>
        </p:nvSpPr>
        <p:spPr>
          <a:xfrm>
            <a:off x="1451579" y="804519"/>
            <a:ext cx="9603275" cy="1049235"/>
          </a:xfrm>
        </p:spPr>
        <p:txBody>
          <a:bodyPr>
            <a:normAutofit/>
          </a:bodyPr>
          <a:lstStyle/>
          <a:p>
            <a:r>
              <a:rPr lang="en-US" dirty="0"/>
              <a:t>Hail, Mary (1050 A.D.)</a:t>
            </a:r>
            <a:endParaRPr lang="en-US"/>
          </a:p>
        </p:txBody>
      </p:sp>
      <p:sp>
        <p:nvSpPr>
          <p:cNvPr id="3" name="Content Placeholder 2">
            <a:extLst>
              <a:ext uri="{FF2B5EF4-FFF2-40B4-BE49-F238E27FC236}">
                <a16:creationId xmlns:a16="http://schemas.microsoft.com/office/drawing/2014/main" id="{BA19E914-7DBC-4145-830B-CB58E6413B0C}"/>
              </a:ext>
            </a:extLst>
          </p:cNvPr>
          <p:cNvSpPr>
            <a:spLocks noGrp="1"/>
          </p:cNvSpPr>
          <p:nvPr>
            <p:ph idx="1"/>
          </p:nvPr>
        </p:nvSpPr>
        <p:spPr>
          <a:xfrm>
            <a:off x="1451579" y="2015732"/>
            <a:ext cx="9603275" cy="3450613"/>
          </a:xfrm>
        </p:spPr>
        <p:txBody>
          <a:bodyPr>
            <a:normAutofit/>
          </a:bodyPr>
          <a:lstStyle/>
          <a:p>
            <a:pPr marL="0" indent="0">
              <a:buNone/>
            </a:pPr>
            <a:r>
              <a:rPr lang="en-US" sz="1800" b="0" i="0" dirty="0">
                <a:effectLst/>
                <a:latin typeface="Times New Roman" panose="02020603050405020304" pitchFamily="18" charset="0"/>
                <a:cs typeface="Times New Roman" panose="02020603050405020304" pitchFamily="18" charset="0"/>
              </a:rPr>
              <a:t>Hail Mary, Full of Grace (</a:t>
            </a:r>
            <a:r>
              <a:rPr lang="en-US" sz="1800" b="1" i="0" dirty="0">
                <a:effectLst/>
                <a:latin typeface="Times New Roman" panose="02020603050405020304" pitchFamily="18" charset="0"/>
                <a:cs typeface="Times New Roman" panose="02020603050405020304" pitchFamily="18" charset="0"/>
              </a:rPr>
              <a:t>God is full of Grace,</a:t>
            </a:r>
            <a:r>
              <a:rPr lang="en-US" sz="1800" b="1" dirty="0">
                <a:latin typeface="Times New Roman" panose="02020603050405020304" pitchFamily="18" charset="0"/>
                <a:cs typeface="Times New Roman" panose="02020603050405020304" pitchFamily="18" charset="0"/>
              </a:rPr>
              <a:t> not Mary</a:t>
            </a:r>
            <a:r>
              <a:rPr lang="en-US" sz="1800" dirty="0">
                <a:latin typeface="Times New Roman" panose="02020603050405020304" pitchFamily="18" charset="0"/>
                <a:cs typeface="Times New Roman" panose="02020603050405020304" pitchFamily="18" charset="0"/>
              </a:rPr>
              <a:t>)</a:t>
            </a:r>
            <a:r>
              <a:rPr lang="en-US" sz="1800" b="0" i="0" dirty="0">
                <a:effectLst/>
                <a:latin typeface="Times New Roman" panose="02020603050405020304" pitchFamily="18" charset="0"/>
                <a:cs typeface="Times New Roman" panose="02020603050405020304" pitchFamily="18" charset="0"/>
              </a:rPr>
              <a:t>, The Lord is with thee. Blessed art thou among women, and blessed is the fruit of thy womb, Jesus. Holy Mary (</a:t>
            </a:r>
            <a:r>
              <a:rPr lang="en-US" sz="1800" b="1" i="0" dirty="0">
                <a:effectLst/>
                <a:latin typeface="Times New Roman" panose="02020603050405020304" pitchFamily="18" charset="0"/>
                <a:cs typeface="Times New Roman" panose="02020603050405020304" pitchFamily="18" charset="0"/>
              </a:rPr>
              <a:t>Mary is not holy</a:t>
            </a:r>
            <a:r>
              <a:rPr lang="en-US" sz="1800" b="0" i="0" dirty="0">
                <a:effectLst/>
                <a:latin typeface="Times New Roman" panose="02020603050405020304" pitchFamily="18" charset="0"/>
                <a:cs typeface="Times New Roman" panose="02020603050405020304" pitchFamily="18" charset="0"/>
              </a:rPr>
              <a:t>), Mother of God (</a:t>
            </a:r>
            <a:r>
              <a:rPr lang="en-US" sz="1800" b="1" i="0" dirty="0">
                <a:effectLst/>
                <a:latin typeface="Times New Roman" panose="02020603050405020304" pitchFamily="18" charset="0"/>
                <a:cs typeface="Times New Roman" panose="02020603050405020304" pitchFamily="18" charset="0"/>
              </a:rPr>
              <a:t>Mary was the mother of Jesus who was the Son of God, God was not her husband</a:t>
            </a:r>
            <a:r>
              <a:rPr lang="en-US" sz="1800" b="0" i="0" dirty="0">
                <a:effectLst/>
                <a:latin typeface="Times New Roman" panose="02020603050405020304" pitchFamily="18" charset="0"/>
                <a:cs typeface="Times New Roman" panose="02020603050405020304" pitchFamily="18" charset="0"/>
              </a:rPr>
              <a:t>), pray for us sinners now, and at the hour of our death (</a:t>
            </a:r>
            <a:r>
              <a:rPr lang="en-US" sz="1800" b="1" i="0" dirty="0">
                <a:effectLst/>
                <a:latin typeface="Times New Roman" panose="02020603050405020304" pitchFamily="18" charset="0"/>
                <a:cs typeface="Times New Roman" panose="02020603050405020304" pitchFamily="18" charset="0"/>
              </a:rPr>
              <a:t>even though your prayers are currently irrelevant</a:t>
            </a:r>
            <a:r>
              <a:rPr lang="en-US" sz="1800" b="0" i="0" dirty="0">
                <a:effectLst/>
                <a:latin typeface="Times New Roman" panose="02020603050405020304" pitchFamily="18" charset="0"/>
                <a:cs typeface="Times New Roman" panose="02020603050405020304" pitchFamily="18" charset="0"/>
              </a:rPr>
              <a:t>).  Amen.  </a:t>
            </a:r>
          </a:p>
          <a:p>
            <a:pPr marL="0" indent="0">
              <a:buNone/>
            </a:pPr>
            <a:endParaRPr lang="en-US" sz="1800" dirty="0">
              <a:latin typeface="Times New Roman" panose="02020603050405020304" pitchFamily="18" charset="0"/>
              <a:cs typeface="Times New Roman" panose="02020603050405020304" pitchFamily="18" charset="0"/>
            </a:endParaRPr>
          </a:p>
          <a:p>
            <a:pPr marL="0" indent="0">
              <a:buNone/>
            </a:pPr>
            <a:r>
              <a:rPr lang="en-US" sz="1800" b="0" i="0" dirty="0">
                <a:effectLst/>
                <a:latin typeface="Times New Roman" panose="02020603050405020304" pitchFamily="18" charset="0"/>
                <a:cs typeface="Times New Roman" panose="02020603050405020304" pitchFamily="18" charset="0"/>
              </a:rPr>
              <a:t>According to the Catholic Encyclopedia, there is no reference to Hail, Mary until 1050 A.D..</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3417426"/>
      </p:ext>
    </p:extLst>
  </p:cSld>
  <p:clrMapOvr>
    <a:overrideClrMapping bg1="dk1" tx1="lt1" bg2="dk2"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C1BD2-0EDE-4A32-81D5-DD621E845824}"/>
              </a:ext>
            </a:extLst>
          </p:cNvPr>
          <p:cNvSpPr>
            <a:spLocks noGrp="1"/>
          </p:cNvSpPr>
          <p:nvPr>
            <p:ph type="title"/>
          </p:nvPr>
        </p:nvSpPr>
        <p:spPr>
          <a:xfrm>
            <a:off x="1451579" y="804519"/>
            <a:ext cx="9603275" cy="1049235"/>
          </a:xfrm>
        </p:spPr>
        <p:txBody>
          <a:bodyPr>
            <a:normAutofit/>
          </a:bodyPr>
          <a:lstStyle/>
          <a:p>
            <a:r>
              <a:rPr lang="en-US" dirty="0"/>
              <a:t>Jesus Teaches Us How to Pray</a:t>
            </a:r>
            <a:endParaRPr lang="en-US"/>
          </a:p>
        </p:txBody>
      </p:sp>
      <p:sp>
        <p:nvSpPr>
          <p:cNvPr id="3" name="Content Placeholder 2">
            <a:extLst>
              <a:ext uri="{FF2B5EF4-FFF2-40B4-BE49-F238E27FC236}">
                <a16:creationId xmlns:a16="http://schemas.microsoft.com/office/drawing/2014/main" id="{CB8366FD-5276-4763-B1DB-9EF4FA4A4425}"/>
              </a:ext>
            </a:extLst>
          </p:cNvPr>
          <p:cNvSpPr>
            <a:spLocks noGrp="1"/>
          </p:cNvSpPr>
          <p:nvPr>
            <p:ph idx="1"/>
          </p:nvPr>
        </p:nvSpPr>
        <p:spPr>
          <a:xfrm>
            <a:off x="1137146" y="1921164"/>
            <a:ext cx="10897835" cy="4132317"/>
          </a:xfrm>
        </p:spPr>
        <p:txBody>
          <a:bodyPr>
            <a:normAutofit/>
          </a:bodyPr>
          <a:lstStyle/>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8 </a:t>
            </a:r>
            <a:r>
              <a:rPr lang="en-US" sz="1800" b="0" i="0" dirty="0">
                <a:effectLst/>
                <a:latin typeface="Times New Roman" panose="02020603050405020304" pitchFamily="18" charset="0"/>
                <a:cs typeface="Times New Roman" panose="02020603050405020304" pitchFamily="18" charset="0"/>
              </a:rPr>
              <a:t>Do not be like them (</a:t>
            </a:r>
            <a:r>
              <a:rPr lang="en-US" sz="1800" b="1" i="0" dirty="0">
                <a:effectLst/>
                <a:latin typeface="Times New Roman" panose="02020603050405020304" pitchFamily="18" charset="0"/>
                <a:cs typeface="Times New Roman" panose="02020603050405020304" pitchFamily="18" charset="0"/>
              </a:rPr>
              <a:t>those who pray numerous, empty words</a:t>
            </a:r>
            <a:r>
              <a:rPr lang="en-US" sz="1800" b="0" i="0" dirty="0">
                <a:effectLst/>
                <a:latin typeface="Times New Roman" panose="02020603050405020304" pitchFamily="18" charset="0"/>
                <a:cs typeface="Times New Roman" panose="02020603050405020304" pitchFamily="18" charset="0"/>
              </a:rPr>
              <a:t>), for your Father knows what you need before you ask him.</a:t>
            </a:r>
            <a:r>
              <a:rPr lang="en-US" sz="1800" b="1" i="0" baseline="30000" dirty="0">
                <a:effectLst/>
                <a:latin typeface="Times New Roman" panose="02020603050405020304" pitchFamily="18" charset="0"/>
                <a:cs typeface="Times New Roman" panose="02020603050405020304" pitchFamily="18" charset="0"/>
              </a:rPr>
              <a:t>9 </a:t>
            </a:r>
            <a:r>
              <a:rPr lang="en-US" sz="1800" b="0" i="0" dirty="0">
                <a:effectLst/>
                <a:latin typeface="Times New Roman" panose="02020603050405020304" pitchFamily="18" charset="0"/>
                <a:cs typeface="Times New Roman" panose="02020603050405020304" pitchFamily="18" charset="0"/>
              </a:rPr>
              <a:t>Pray then like this:</a:t>
            </a: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“Our Father in heaven, hallowed be your name.</a:t>
            </a:r>
            <a:br>
              <a:rPr lang="en-US" sz="1800" b="0" i="0" dirty="0">
                <a:effectLst/>
                <a:latin typeface="Times New Roman" panose="02020603050405020304" pitchFamily="18" charset="0"/>
                <a:cs typeface="Times New Roman" panose="02020603050405020304" pitchFamily="18" charset="0"/>
              </a:rPr>
            </a:br>
            <a:r>
              <a:rPr lang="en-US" sz="1800" b="1" i="0" baseline="30000" dirty="0">
                <a:effectLst/>
                <a:latin typeface="Times New Roman" panose="02020603050405020304" pitchFamily="18" charset="0"/>
                <a:cs typeface="Times New Roman" panose="02020603050405020304" pitchFamily="18" charset="0"/>
              </a:rPr>
              <a:t>10 </a:t>
            </a:r>
            <a:r>
              <a:rPr lang="en-US" sz="1800" b="0" i="0" dirty="0">
                <a:effectLst/>
                <a:latin typeface="Times New Roman" panose="02020603050405020304" pitchFamily="18" charset="0"/>
                <a:cs typeface="Times New Roman" panose="02020603050405020304" pitchFamily="18" charset="0"/>
              </a:rPr>
              <a:t>Your kingdom come, your will be done,</a:t>
            </a:r>
            <a:br>
              <a:rPr lang="en-US" sz="1800" b="0" i="0" dirty="0">
                <a:effectLst/>
                <a:latin typeface="Times New Roman" panose="02020603050405020304" pitchFamily="18" charset="0"/>
                <a:cs typeface="Times New Roman" panose="02020603050405020304" pitchFamily="18" charset="0"/>
              </a:rPr>
            </a:br>
            <a:r>
              <a:rPr lang="en-US" sz="1800" b="0" i="0" dirty="0">
                <a:effectLst/>
                <a:latin typeface="Times New Roman" panose="02020603050405020304" pitchFamily="18" charset="0"/>
                <a:cs typeface="Times New Roman" panose="02020603050405020304" pitchFamily="18" charset="0"/>
              </a:rPr>
              <a:t>    on earth as it is in heaven.</a:t>
            </a:r>
            <a:br>
              <a:rPr lang="en-US" sz="1800" b="0" i="0" dirty="0">
                <a:effectLst/>
                <a:latin typeface="Times New Roman" panose="02020603050405020304" pitchFamily="18" charset="0"/>
                <a:cs typeface="Times New Roman" panose="02020603050405020304" pitchFamily="18" charset="0"/>
              </a:rPr>
            </a:br>
            <a:r>
              <a:rPr lang="en-US" sz="1800" b="1" i="0" baseline="30000" dirty="0">
                <a:effectLst/>
                <a:latin typeface="Times New Roman" panose="02020603050405020304" pitchFamily="18" charset="0"/>
                <a:cs typeface="Times New Roman" panose="02020603050405020304" pitchFamily="18" charset="0"/>
              </a:rPr>
              <a:t>11 </a:t>
            </a:r>
            <a:r>
              <a:rPr lang="en-US" sz="1800" b="0" i="0" dirty="0">
                <a:effectLst/>
                <a:latin typeface="Times New Roman" panose="02020603050405020304" pitchFamily="18" charset="0"/>
                <a:cs typeface="Times New Roman" panose="02020603050405020304" pitchFamily="18" charset="0"/>
              </a:rPr>
              <a:t>Give us this day our daily bread,</a:t>
            </a:r>
            <a:br>
              <a:rPr lang="en-US" sz="1800" b="0" i="0" dirty="0">
                <a:effectLst/>
                <a:latin typeface="Times New Roman" panose="02020603050405020304" pitchFamily="18" charset="0"/>
                <a:cs typeface="Times New Roman" panose="02020603050405020304" pitchFamily="18" charset="0"/>
              </a:rPr>
            </a:br>
            <a:r>
              <a:rPr lang="en-US" sz="1800" b="1" i="0" baseline="30000" dirty="0">
                <a:effectLst/>
                <a:latin typeface="Times New Roman" panose="02020603050405020304" pitchFamily="18" charset="0"/>
                <a:cs typeface="Times New Roman" panose="02020603050405020304" pitchFamily="18" charset="0"/>
              </a:rPr>
              <a:t>12 </a:t>
            </a:r>
            <a:r>
              <a:rPr lang="en-US" sz="1800" b="0" i="0" dirty="0">
                <a:effectLst/>
                <a:latin typeface="Times New Roman" panose="02020603050405020304" pitchFamily="18" charset="0"/>
                <a:cs typeface="Times New Roman" panose="02020603050405020304" pitchFamily="18" charset="0"/>
              </a:rPr>
              <a:t>and forgive us our debts,</a:t>
            </a:r>
            <a:br>
              <a:rPr lang="en-US" sz="1800" b="0" i="0" dirty="0">
                <a:effectLst/>
                <a:latin typeface="Times New Roman" panose="02020603050405020304" pitchFamily="18" charset="0"/>
                <a:cs typeface="Times New Roman" panose="02020603050405020304" pitchFamily="18" charset="0"/>
              </a:rPr>
            </a:br>
            <a:r>
              <a:rPr lang="en-US" sz="1800" b="0" i="0" dirty="0">
                <a:effectLst/>
                <a:latin typeface="Times New Roman" panose="02020603050405020304" pitchFamily="18" charset="0"/>
                <a:cs typeface="Times New Roman" panose="02020603050405020304" pitchFamily="18" charset="0"/>
              </a:rPr>
              <a:t>    as we also have forgiven our debtors.</a:t>
            </a:r>
            <a:br>
              <a:rPr lang="en-US" sz="1800" b="0" i="0" dirty="0">
                <a:effectLst/>
                <a:latin typeface="Times New Roman" panose="02020603050405020304" pitchFamily="18" charset="0"/>
                <a:cs typeface="Times New Roman" panose="02020603050405020304" pitchFamily="18" charset="0"/>
              </a:rPr>
            </a:br>
            <a:r>
              <a:rPr lang="en-US" sz="1800" b="1" i="0" baseline="30000" dirty="0">
                <a:effectLst/>
                <a:latin typeface="Times New Roman" panose="02020603050405020304" pitchFamily="18" charset="0"/>
                <a:cs typeface="Times New Roman" panose="02020603050405020304" pitchFamily="18" charset="0"/>
              </a:rPr>
              <a:t>13 </a:t>
            </a:r>
            <a:r>
              <a:rPr lang="en-US" sz="1800" b="0" i="0" dirty="0">
                <a:effectLst/>
                <a:latin typeface="Times New Roman" panose="02020603050405020304" pitchFamily="18" charset="0"/>
                <a:cs typeface="Times New Roman" panose="02020603050405020304" pitchFamily="18" charset="0"/>
              </a:rPr>
              <a:t>And lead us not into temptation,</a:t>
            </a:r>
            <a:br>
              <a:rPr lang="en-US" sz="1800" b="0" i="0" dirty="0">
                <a:effectLst/>
                <a:latin typeface="Times New Roman" panose="02020603050405020304" pitchFamily="18" charset="0"/>
                <a:cs typeface="Times New Roman" panose="02020603050405020304" pitchFamily="18" charset="0"/>
              </a:rPr>
            </a:br>
            <a:r>
              <a:rPr lang="en-US" sz="1800" b="0" i="0" dirty="0">
                <a:effectLst/>
                <a:latin typeface="Times New Roman" panose="02020603050405020304" pitchFamily="18" charset="0"/>
                <a:cs typeface="Times New Roman" panose="02020603050405020304" pitchFamily="18" charset="0"/>
              </a:rPr>
              <a:t>    but deliver us from evil (Matthew 6: 8-13).</a:t>
            </a:r>
          </a:p>
          <a:p>
            <a:pPr marL="0" indent="0">
              <a:lnSpc>
                <a:spcPct val="110000"/>
              </a:lnSpc>
              <a:buNone/>
            </a:pPr>
            <a:endParaRPr lang="en-US" sz="1800" b="0" i="0" dirty="0">
              <a:effectLst/>
              <a:latin typeface="Times New Roman" panose="02020603050405020304" pitchFamily="18" charset="0"/>
              <a:cs typeface="Times New Roman" panose="02020603050405020304" pitchFamily="18" charset="0"/>
            </a:endParaRPr>
          </a:p>
          <a:p>
            <a:pPr marL="0" indent="0">
              <a:lnSpc>
                <a:spcPct val="110000"/>
              </a:lnSpc>
              <a:buNone/>
            </a:pPr>
            <a:r>
              <a:rPr lang="en-US" sz="1800" b="1" dirty="0">
                <a:latin typeface="Times New Roman" panose="02020603050405020304" pitchFamily="18" charset="0"/>
                <a:cs typeface="Times New Roman" panose="02020603050405020304" pitchFamily="18" charset="0"/>
              </a:rPr>
              <a:t>Jesus taught us how to pray to the Father, not to Mary.  This prayer is a violation of the first Commandment.</a:t>
            </a:r>
          </a:p>
          <a:p>
            <a:pPr marL="0" indent="0">
              <a:lnSpc>
                <a:spcPct val="110000"/>
              </a:lnSpc>
              <a:buNone/>
            </a:pPr>
            <a:endParaRPr lang="en-US" sz="1100" dirty="0"/>
          </a:p>
        </p:txBody>
      </p:sp>
    </p:spTree>
    <p:extLst>
      <p:ext uri="{BB962C8B-B14F-4D97-AF65-F5344CB8AC3E}">
        <p14:creationId xmlns:p14="http://schemas.microsoft.com/office/powerpoint/2010/main" val="3227483418"/>
      </p:ext>
    </p:extLst>
  </p:cSld>
  <p:clrMapOvr>
    <a:overrideClrMapping bg1="dk1" tx1="lt1" bg2="dk2" tx2="lt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3B607-3783-4255-BB8A-E306ABFDA3B6}"/>
              </a:ext>
            </a:extLst>
          </p:cNvPr>
          <p:cNvSpPr>
            <a:spLocks noGrp="1"/>
          </p:cNvSpPr>
          <p:nvPr>
            <p:ph type="title"/>
          </p:nvPr>
        </p:nvSpPr>
        <p:spPr>
          <a:xfrm>
            <a:off x="1451579" y="804519"/>
            <a:ext cx="9603275" cy="1049235"/>
          </a:xfrm>
        </p:spPr>
        <p:txBody>
          <a:bodyPr>
            <a:normAutofit/>
          </a:bodyPr>
          <a:lstStyle/>
          <a:p>
            <a:r>
              <a:rPr lang="en-US" dirty="0"/>
              <a:t>The Great Schism (1054 A.D.)</a:t>
            </a:r>
            <a:endParaRPr lang="en-US"/>
          </a:p>
        </p:txBody>
      </p:sp>
      <p:sp>
        <p:nvSpPr>
          <p:cNvPr id="3" name="Content Placeholder 2">
            <a:extLst>
              <a:ext uri="{FF2B5EF4-FFF2-40B4-BE49-F238E27FC236}">
                <a16:creationId xmlns:a16="http://schemas.microsoft.com/office/drawing/2014/main" id="{C42A84A9-8E0A-42BD-BB1A-EA9AAB49E12B}"/>
              </a:ext>
            </a:extLst>
          </p:cNvPr>
          <p:cNvSpPr>
            <a:spLocks noGrp="1"/>
          </p:cNvSpPr>
          <p:nvPr>
            <p:ph idx="1"/>
          </p:nvPr>
        </p:nvSpPr>
        <p:spPr>
          <a:xfrm>
            <a:off x="1274618" y="1921164"/>
            <a:ext cx="10806545" cy="4132317"/>
          </a:xfrm>
        </p:spPr>
        <p:txBody>
          <a:bodyPr>
            <a:normAutofit fontScale="92500" lnSpcReduction="20000"/>
          </a:bodyPr>
          <a:lstStyle/>
          <a:p>
            <a:pPr marL="0" indent="0">
              <a:lnSpc>
                <a:spcPct val="110000"/>
              </a:lnSpc>
              <a:buNone/>
            </a:pPr>
            <a:r>
              <a:rPr lang="en-US" sz="1900" b="0" i="0" dirty="0">
                <a:effectLst/>
                <a:latin typeface="Times New Roman" panose="02020603050405020304" pitchFamily="18" charset="0"/>
                <a:cs typeface="Times New Roman" panose="02020603050405020304" pitchFamily="18" charset="0"/>
              </a:rPr>
              <a:t>In 1054, various religious disagreements which had been festering were made worse by a variety of political conflicts (</a:t>
            </a:r>
            <a:r>
              <a:rPr lang="en-US" sz="1900" b="1" i="0" dirty="0">
                <a:effectLst/>
                <a:latin typeface="Times New Roman" panose="02020603050405020304" pitchFamily="18" charset="0"/>
                <a:cs typeface="Times New Roman" panose="02020603050405020304" pitchFamily="18" charset="0"/>
              </a:rPr>
              <a:t>which was the real problem</a:t>
            </a:r>
            <a:r>
              <a:rPr lang="en-US" sz="1900" b="0" i="0" dirty="0">
                <a:effectLst/>
                <a:latin typeface="Times New Roman" panose="02020603050405020304" pitchFamily="18" charset="0"/>
                <a:cs typeface="Times New Roman" panose="02020603050405020304" pitchFamily="18" charset="0"/>
              </a:rPr>
              <a:t>), particularly regarding the power of Rome. Rome believed that the </a:t>
            </a:r>
            <a:r>
              <a:rPr lang="en-US" sz="1900" b="0" i="0" u="none" strike="noStrike" dirty="0">
                <a:effectLst/>
                <a:latin typeface="Times New Roman" panose="02020603050405020304" pitchFamily="18" charset="0"/>
                <a:cs typeface="Times New Roman" panose="02020603050405020304" pitchFamily="18" charset="0"/>
              </a:rPr>
              <a:t>pope</a:t>
            </a:r>
            <a:r>
              <a:rPr lang="en-US" sz="1900" b="0" i="0" dirty="0">
                <a:effectLst/>
                <a:latin typeface="Times New Roman" panose="02020603050405020304" pitchFamily="18" charset="0"/>
                <a:cs typeface="Times New Roman" panose="02020603050405020304" pitchFamily="18" charset="0"/>
              </a:rPr>
              <a:t>—the religious leader of the western church—should have </a:t>
            </a:r>
            <a:r>
              <a:rPr lang="en-US" sz="1900" b="0" i="0" u="none" strike="noStrike" dirty="0">
                <a:effectLst/>
                <a:latin typeface="Times New Roman" panose="02020603050405020304" pitchFamily="18" charset="0"/>
                <a:cs typeface="Times New Roman" panose="02020603050405020304" pitchFamily="18" charset="0"/>
              </a:rPr>
              <a:t>authority</a:t>
            </a:r>
            <a:r>
              <a:rPr lang="en-US" sz="1900" b="0" i="0" dirty="0">
                <a:effectLst/>
                <a:latin typeface="Times New Roman" panose="02020603050405020304" pitchFamily="18" charset="0"/>
                <a:cs typeface="Times New Roman" panose="02020603050405020304" pitchFamily="18" charset="0"/>
              </a:rPr>
              <a:t> over the patriarch—the religious authority of the eastern church. Constantinople disagreed. Each church recognized their own leaders, and when the western church eventually excommunicated Michael </a:t>
            </a:r>
            <a:r>
              <a:rPr lang="en-US" sz="1900" b="0" i="0" dirty="0" err="1">
                <a:effectLst/>
                <a:latin typeface="Times New Roman" panose="02020603050405020304" pitchFamily="18" charset="0"/>
                <a:cs typeface="Times New Roman" panose="02020603050405020304" pitchFamily="18" charset="0"/>
              </a:rPr>
              <a:t>Cerularius</a:t>
            </a:r>
            <a:r>
              <a:rPr lang="en-US" sz="1900" b="0" i="0" dirty="0">
                <a:effectLst/>
                <a:latin typeface="Times New Roman" panose="02020603050405020304" pitchFamily="18" charset="0"/>
                <a:cs typeface="Times New Roman" panose="02020603050405020304" pitchFamily="18" charset="0"/>
              </a:rPr>
              <a:t> and the entire eastern church. The eastern church retaliated by excommunicating the Roman pope Leo III and the Roman church with him.  </a:t>
            </a:r>
          </a:p>
          <a:p>
            <a:pPr marL="0" indent="0">
              <a:lnSpc>
                <a:spcPct val="110000"/>
              </a:lnSpc>
              <a:buNone/>
            </a:pPr>
            <a:r>
              <a:rPr lang="en-US" sz="1900" b="1" i="0" dirty="0">
                <a:effectLst/>
                <a:latin typeface="Times New Roman" panose="02020603050405020304" pitchFamily="18" charset="0"/>
                <a:cs typeface="Times New Roman" panose="02020603050405020304" pitchFamily="18" charset="0"/>
              </a:rPr>
              <a:t>Special Note: </a:t>
            </a:r>
            <a:r>
              <a:rPr lang="en-US" sz="1900" b="1" i="0" baseline="30000" dirty="0">
                <a:effectLst/>
                <a:latin typeface="Times New Roman" panose="02020603050405020304" pitchFamily="18" charset="0"/>
                <a:cs typeface="Times New Roman" panose="02020603050405020304" pitchFamily="18" charset="0"/>
              </a:rPr>
              <a:t>9 </a:t>
            </a:r>
            <a:r>
              <a:rPr lang="en-US" sz="1900" b="0" i="0" dirty="0">
                <a:effectLst/>
                <a:latin typeface="Times New Roman" panose="02020603050405020304" pitchFamily="18" charset="0"/>
                <a:cs typeface="Times New Roman" panose="02020603050405020304" pitchFamily="18" charset="0"/>
              </a:rPr>
              <a:t>I (</a:t>
            </a:r>
            <a:r>
              <a:rPr lang="en-US" sz="1900" b="1" i="0" dirty="0">
                <a:effectLst/>
                <a:latin typeface="Times New Roman" panose="02020603050405020304" pitchFamily="18" charset="0"/>
                <a:cs typeface="Times New Roman" panose="02020603050405020304" pitchFamily="18" charset="0"/>
              </a:rPr>
              <a:t>Paul</a:t>
            </a:r>
            <a:r>
              <a:rPr lang="en-US" sz="1900" b="0" i="0" dirty="0">
                <a:effectLst/>
                <a:latin typeface="Times New Roman" panose="02020603050405020304" pitchFamily="18" charset="0"/>
                <a:cs typeface="Times New Roman" panose="02020603050405020304" pitchFamily="18" charset="0"/>
              </a:rPr>
              <a:t>) wrote to you in my letter not to associate with sexually immoral people— </a:t>
            </a:r>
            <a:r>
              <a:rPr lang="en-US" sz="1900" b="1" i="0" baseline="30000" dirty="0">
                <a:effectLst/>
                <a:latin typeface="Times New Roman" panose="02020603050405020304" pitchFamily="18" charset="0"/>
                <a:cs typeface="Times New Roman" panose="02020603050405020304" pitchFamily="18" charset="0"/>
              </a:rPr>
              <a:t>10 </a:t>
            </a:r>
            <a:r>
              <a:rPr lang="en-US" sz="1900" b="0" i="0" dirty="0">
                <a:effectLst/>
                <a:latin typeface="Times New Roman" panose="02020603050405020304" pitchFamily="18" charset="0"/>
                <a:cs typeface="Times New Roman" panose="02020603050405020304" pitchFamily="18" charset="0"/>
              </a:rPr>
              <a:t>not at all meaning the sexually immoral of this world, or the greedy and swindlers, or idolaters, since then you would need to go out of the world. </a:t>
            </a:r>
            <a:r>
              <a:rPr lang="en-US" sz="1900" b="1" i="0" baseline="30000" dirty="0">
                <a:effectLst/>
                <a:latin typeface="Times New Roman" panose="02020603050405020304" pitchFamily="18" charset="0"/>
                <a:cs typeface="Times New Roman" panose="02020603050405020304" pitchFamily="18" charset="0"/>
              </a:rPr>
              <a:t>11 </a:t>
            </a:r>
            <a:r>
              <a:rPr lang="en-US" sz="1900" b="0" i="0" dirty="0">
                <a:effectLst/>
                <a:latin typeface="Times New Roman" panose="02020603050405020304" pitchFamily="18" charset="0"/>
                <a:cs typeface="Times New Roman" panose="02020603050405020304" pitchFamily="18" charset="0"/>
              </a:rPr>
              <a:t>But now I am writing to you not to associate with anyone who bears the name of brother if he is guilty of sexual immorality or greed, or is an idolater (</a:t>
            </a:r>
            <a:r>
              <a:rPr lang="en-US" sz="1900" b="1" i="0" dirty="0">
                <a:effectLst/>
                <a:latin typeface="Times New Roman" panose="02020603050405020304" pitchFamily="18" charset="0"/>
                <a:cs typeface="Times New Roman" panose="02020603050405020304" pitchFamily="18" charset="0"/>
              </a:rPr>
              <a:t>the ‘crime’ of the eastern church was to refuse to submit to Rome, not immorality</a:t>
            </a:r>
            <a:r>
              <a:rPr lang="en-US" sz="1900" b="0" i="0" dirty="0">
                <a:effectLst/>
                <a:latin typeface="Times New Roman" panose="02020603050405020304" pitchFamily="18" charset="0"/>
                <a:cs typeface="Times New Roman" panose="02020603050405020304" pitchFamily="18" charset="0"/>
              </a:rPr>
              <a:t>), reviler, drunkard, or swindler—not even to eat with such a one. </a:t>
            </a:r>
            <a:r>
              <a:rPr lang="en-US" sz="1900" b="1" i="0" baseline="30000" dirty="0">
                <a:effectLst/>
                <a:latin typeface="Times New Roman" panose="02020603050405020304" pitchFamily="18" charset="0"/>
                <a:cs typeface="Times New Roman" panose="02020603050405020304" pitchFamily="18" charset="0"/>
              </a:rPr>
              <a:t>12 </a:t>
            </a:r>
            <a:r>
              <a:rPr lang="en-US" sz="1900" b="0" i="0" dirty="0">
                <a:effectLst/>
                <a:latin typeface="Times New Roman" panose="02020603050405020304" pitchFamily="18" charset="0"/>
                <a:cs typeface="Times New Roman" panose="02020603050405020304" pitchFamily="18" charset="0"/>
              </a:rPr>
              <a:t>For what have I to do with judging outsiders? Is it not those inside the church whom you are to judge? </a:t>
            </a:r>
            <a:r>
              <a:rPr lang="en-US" sz="1900" b="1" i="0" baseline="30000" dirty="0">
                <a:effectLst/>
                <a:latin typeface="Times New Roman" panose="02020603050405020304" pitchFamily="18" charset="0"/>
                <a:cs typeface="Times New Roman" panose="02020603050405020304" pitchFamily="18" charset="0"/>
              </a:rPr>
              <a:t>13 </a:t>
            </a:r>
            <a:r>
              <a:rPr lang="en-US" sz="1900" b="0" i="0" dirty="0">
                <a:effectLst/>
                <a:latin typeface="Times New Roman" panose="02020603050405020304" pitchFamily="18" charset="0"/>
                <a:cs typeface="Times New Roman" panose="02020603050405020304" pitchFamily="18" charset="0"/>
              </a:rPr>
              <a:t>God judges those outside. “Purge the evil person from among you. (I Corinthians 5:9-13).”  </a:t>
            </a:r>
            <a:r>
              <a:rPr lang="en-US" sz="1900" b="1" i="0" dirty="0">
                <a:effectLst/>
                <a:latin typeface="Times New Roman" panose="02020603050405020304" pitchFamily="18" charset="0"/>
                <a:cs typeface="Times New Roman" panose="02020603050405020304" pitchFamily="18" charset="0"/>
              </a:rPr>
              <a:t>The Roman church did not have th</a:t>
            </a:r>
            <a:r>
              <a:rPr lang="en-US" sz="1900" b="1" dirty="0">
                <a:latin typeface="Times New Roman" panose="02020603050405020304" pitchFamily="18" charset="0"/>
                <a:cs typeface="Times New Roman" panose="02020603050405020304" pitchFamily="18" charset="0"/>
              </a:rPr>
              <a:t>e authority from God to excommunicate the eastern church, the eastern church had sufficient justification to excommunicate the RCC.</a:t>
            </a:r>
            <a:endParaRPr lang="en-US" sz="1900" b="1" i="0" dirty="0">
              <a:effectLst/>
              <a:latin typeface="Times New Roman" panose="02020603050405020304" pitchFamily="18" charset="0"/>
              <a:cs typeface="Times New Roman" panose="02020603050405020304" pitchFamily="18" charset="0"/>
            </a:endParaRPr>
          </a:p>
          <a:p>
            <a:pPr marL="0" indent="0">
              <a:lnSpc>
                <a:spcPct val="110000"/>
              </a:lnSpc>
              <a:buNone/>
            </a:pPr>
            <a:endParaRPr lang="en-US"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9772728"/>
      </p:ext>
    </p:extLst>
  </p:cSld>
  <p:clrMapOvr>
    <a:overrideClrMapping bg1="dk1" tx1="lt1" bg2="dk2" tx2="lt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BFEC0-5459-4862-9D80-1458F19BC01C}"/>
              </a:ext>
            </a:extLst>
          </p:cNvPr>
          <p:cNvSpPr>
            <a:spLocks noGrp="1"/>
          </p:cNvSpPr>
          <p:nvPr>
            <p:ph type="title"/>
          </p:nvPr>
        </p:nvSpPr>
        <p:spPr>
          <a:xfrm>
            <a:off x="1451579" y="804519"/>
            <a:ext cx="9603275" cy="1049235"/>
          </a:xfrm>
        </p:spPr>
        <p:txBody>
          <a:bodyPr>
            <a:normAutofit/>
          </a:bodyPr>
          <a:lstStyle/>
          <a:p>
            <a:r>
              <a:rPr lang="en-US" dirty="0"/>
              <a:t>Council of Claremont (1095 A.D.)</a:t>
            </a:r>
            <a:endParaRPr lang="en-US"/>
          </a:p>
        </p:txBody>
      </p:sp>
      <p:sp>
        <p:nvSpPr>
          <p:cNvPr id="3" name="Content Placeholder 2">
            <a:extLst>
              <a:ext uri="{FF2B5EF4-FFF2-40B4-BE49-F238E27FC236}">
                <a16:creationId xmlns:a16="http://schemas.microsoft.com/office/drawing/2014/main" id="{BFEA3850-86EB-4C4B-A536-AB6B90EA7944}"/>
              </a:ext>
            </a:extLst>
          </p:cNvPr>
          <p:cNvSpPr>
            <a:spLocks noGrp="1"/>
          </p:cNvSpPr>
          <p:nvPr>
            <p:ph idx="1"/>
          </p:nvPr>
        </p:nvSpPr>
        <p:spPr>
          <a:xfrm>
            <a:off x="674255" y="1853754"/>
            <a:ext cx="11425381" cy="4199727"/>
          </a:xfrm>
        </p:spPr>
        <p:txBody>
          <a:bodyPr>
            <a:noAutofit/>
          </a:bodyPr>
          <a:lstStyle/>
          <a:p>
            <a:pPr marL="0" indent="0">
              <a:lnSpc>
                <a:spcPct val="110000"/>
              </a:lnSpc>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Canon 33): Pope Urban promised that all those who defended Christendom and captured Jerusalem would be embarking on a pilgrimage and their sins would be washed away and their souls would reap untold rewards in the next life.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Special Note: This was not unlike the promises made by Muhammad to his followers when he wanted them to go to war.  Muhammad promised them many virgins and rivers of wine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Thi</a:t>
            </a:r>
            <a:r>
              <a:rPr lang="en-US" sz="1800" b="1" dirty="0">
                <a:latin typeface="Times New Roman" panose="02020603050405020304" pitchFamily="18" charset="0"/>
                <a:ea typeface="Calibri" panose="020F0502020204030204" pitchFamily="34" charset="0"/>
                <a:cs typeface="Times New Roman" panose="02020603050405020304" pitchFamily="18" charset="0"/>
              </a:rPr>
              <a:t>s is a different Gospel.</a:t>
            </a:r>
            <a:endParaRPr lang="en-US" sz="1800" dirty="0">
              <a:latin typeface="Calibri" panose="020F0502020204030204" pitchFamily="34" charset="0"/>
              <a:cs typeface="Times New Roman" panose="02020603050405020304" pitchFamily="18" charset="0"/>
            </a:endParaRPr>
          </a:p>
          <a:p>
            <a:pPr marL="0" indent="0">
              <a:lnSpc>
                <a:spcPct val="110000"/>
              </a:lnSpc>
              <a:buNone/>
            </a:pPr>
            <a:r>
              <a:rPr lang="en-US" sz="1800" b="1" dirty="0">
                <a:latin typeface="Times New Roman" panose="02020603050405020304" pitchFamily="18" charset="0"/>
                <a:cs typeface="Times New Roman" panose="02020603050405020304" pitchFamily="18" charset="0"/>
              </a:rPr>
              <a:t>The First Crusade (speech by Urban II, 1095 A.D.): </a:t>
            </a:r>
            <a:r>
              <a:rPr lang="en-US" sz="1800" dirty="0">
                <a:latin typeface="Times New Roman" panose="02020603050405020304" pitchFamily="18" charset="0"/>
                <a:cs typeface="Times New Roman" panose="02020603050405020304" pitchFamily="18" charset="0"/>
              </a:rPr>
              <a:t>Most beloved brethren: Urged by necessity, I, Urban, by the permission of God chief bishop and prelate over the whole world, have come into these parts as an ambassador with a divine admonition to you (</a:t>
            </a:r>
            <a:r>
              <a:rPr lang="en-US" sz="1800" b="1" dirty="0">
                <a:latin typeface="Times New Roman" panose="02020603050405020304" pitchFamily="18" charset="0"/>
                <a:cs typeface="Times New Roman" panose="02020603050405020304" pitchFamily="18" charset="0"/>
              </a:rPr>
              <a:t>You shall not take the name of the Lord your God in vain</a:t>
            </a:r>
            <a:r>
              <a:rPr lang="en-US" sz="1800" dirty="0">
                <a:latin typeface="Times New Roman" panose="02020603050405020304" pitchFamily="18" charset="0"/>
                <a:cs typeface="Times New Roman" panose="02020603050405020304" pitchFamily="18" charset="0"/>
              </a:rPr>
              <a:t>), the servants of God…For, as the most of you have heard, the Turks and Arabs have attacked them and have conquered the territory of Romania [the Greek empire] as far west as the shore of the Mediterranean and the Hellespont, which is called the Arm of St. George…</a:t>
            </a:r>
            <a:r>
              <a:rPr lang="en-US" sz="1800" dirty="0"/>
              <a:t>"</a:t>
            </a:r>
            <a:r>
              <a:rPr lang="en-US" sz="1800" dirty="0">
                <a:latin typeface="Times New Roman" panose="02020603050405020304" pitchFamily="18" charset="0"/>
                <a:cs typeface="Times New Roman" panose="02020603050405020304" pitchFamily="18" charset="0"/>
              </a:rPr>
              <a:t>All who die by the way, whether by land or by sea, or in battle against the pagans, shall have immediate remission of sins (</a:t>
            </a:r>
            <a:r>
              <a:rPr lang="en-US" sz="1800" b="1" dirty="0">
                <a:latin typeface="Times New Roman" panose="02020603050405020304" pitchFamily="18" charset="0"/>
                <a:cs typeface="Times New Roman" panose="02020603050405020304" pitchFamily="18" charset="0"/>
              </a:rPr>
              <a:t>it is Christ who grants remission of sins, not popes</a:t>
            </a:r>
            <a:r>
              <a:rPr lang="en-US" sz="1800" dirty="0">
                <a:latin typeface="Times New Roman" panose="02020603050405020304" pitchFamily="18" charset="0"/>
                <a:cs typeface="Times New Roman" panose="02020603050405020304" pitchFamily="18" charset="0"/>
              </a:rPr>
              <a:t>). This I grant them through the power of God with which I am invested (</a:t>
            </a:r>
            <a:r>
              <a:rPr lang="en-US" sz="1800" b="1" dirty="0">
                <a:latin typeface="Times New Roman" panose="02020603050405020304" pitchFamily="18" charset="0"/>
                <a:cs typeface="Times New Roman" panose="02020603050405020304" pitchFamily="18" charset="0"/>
              </a:rPr>
              <a:t>God did not invest him with any such power</a:t>
            </a:r>
            <a:r>
              <a:rPr lang="en-US" sz="1800" dirty="0">
                <a:latin typeface="Times New Roman" panose="02020603050405020304" pitchFamily="18" charset="0"/>
                <a:cs typeface="Times New Roman" panose="02020603050405020304" pitchFamily="18" charset="0"/>
              </a:rPr>
              <a:t>).</a:t>
            </a:r>
          </a:p>
          <a:p>
            <a:pPr marL="0" indent="0">
              <a:lnSpc>
                <a:spcPct val="110000"/>
              </a:lnSpc>
              <a:buNone/>
            </a:pPr>
            <a:r>
              <a:rPr lang="en-US" sz="1800" b="1" dirty="0">
                <a:latin typeface="Times New Roman" panose="02020603050405020304" pitchFamily="18" charset="0"/>
                <a:cs typeface="Times New Roman" panose="02020603050405020304" pitchFamily="18" charset="0"/>
              </a:rPr>
              <a:t>The Gospel does not promise eternal life for those who go to war.  This is a different Gospel.</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3871225"/>
      </p:ext>
    </p:extLst>
  </p:cSld>
  <p:clrMapOvr>
    <a:overrideClrMapping bg1="dk1" tx1="lt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35405-FF9C-4349-9E93-A76CAAEB97FE}"/>
              </a:ext>
            </a:extLst>
          </p:cNvPr>
          <p:cNvSpPr>
            <a:spLocks noGrp="1"/>
          </p:cNvSpPr>
          <p:nvPr>
            <p:ph type="title"/>
          </p:nvPr>
        </p:nvSpPr>
        <p:spPr>
          <a:xfrm>
            <a:off x="1451579" y="804519"/>
            <a:ext cx="9603275" cy="1049235"/>
          </a:xfrm>
        </p:spPr>
        <p:txBody>
          <a:bodyPr>
            <a:normAutofit/>
          </a:bodyPr>
          <a:lstStyle/>
          <a:p>
            <a:r>
              <a:rPr lang="en-US" dirty="0"/>
              <a:t>The Albigenses (1209 A.D.)</a:t>
            </a:r>
            <a:endParaRPr lang="en-US"/>
          </a:p>
        </p:txBody>
      </p:sp>
      <p:sp>
        <p:nvSpPr>
          <p:cNvPr id="3" name="Content Placeholder 2">
            <a:extLst>
              <a:ext uri="{FF2B5EF4-FFF2-40B4-BE49-F238E27FC236}">
                <a16:creationId xmlns:a16="http://schemas.microsoft.com/office/drawing/2014/main" id="{AC59922A-620D-4019-AF93-9E813D2066F9}"/>
              </a:ext>
            </a:extLst>
          </p:cNvPr>
          <p:cNvSpPr>
            <a:spLocks noGrp="1"/>
          </p:cNvSpPr>
          <p:nvPr>
            <p:ph idx="1"/>
          </p:nvPr>
        </p:nvSpPr>
        <p:spPr>
          <a:xfrm>
            <a:off x="1451579" y="2015732"/>
            <a:ext cx="9603275" cy="3450613"/>
          </a:xfrm>
        </p:spPr>
        <p:txBody>
          <a:bodyPr>
            <a:normAutofit lnSpcReduction="10000"/>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Cathars (</a:t>
            </a:r>
            <a:r>
              <a:rPr lang="en-US" sz="1800" b="1" i="0" dirty="0">
                <a:effectLst/>
                <a:latin typeface="Times New Roman" panose="02020603050405020304" pitchFamily="18" charset="0"/>
                <a:cs typeface="Times New Roman" panose="02020603050405020304" pitchFamily="18" charset="0"/>
              </a:rPr>
              <a:t>quasi-Christians who were ascetics (denial of bodily desires)</a:t>
            </a:r>
            <a:r>
              <a:rPr lang="en-US" sz="1800" b="0" i="0" dirty="0">
                <a:effectLst/>
                <a:latin typeface="Times New Roman" panose="02020603050405020304" pitchFamily="18" charset="0"/>
                <a:cs typeface="Times New Roman" panose="02020603050405020304" pitchFamily="18" charset="0"/>
              </a:rPr>
              <a:t>) rejected the teachings of the Catholic Church as immoral and most of the books of the Bible as inspired by Satan. They criticized the Church heavily for the hypocrisy, greed, and lechery of its clergy, and the Church's acquisition of land and wealth. Not surprisingly, the Cathars were condemned as heretical by the Catholic Church and massacred in the Albigenses Crusade</a:t>
            </a:r>
            <a:r>
              <a:rPr lang="en-US" sz="1800" i="0" u="none" strike="noStrike" dirty="0">
                <a:effectLst/>
                <a:latin typeface="Times New Roman" panose="02020603050405020304" pitchFamily="18"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(1209-1229 CE) which also devastated the towns, cities, and culture of southern France.</a:t>
            </a:r>
          </a:p>
          <a:p>
            <a:pPr marL="0" indent="0">
              <a:lnSpc>
                <a:spcPct val="110000"/>
              </a:lnSpc>
              <a:buNone/>
            </a:pP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1" dirty="0">
                <a:latin typeface="Times New Roman" panose="02020603050405020304" pitchFamily="18" charset="0"/>
                <a:cs typeface="Times New Roman" panose="02020603050405020304" pitchFamily="18" charset="0"/>
              </a:rPr>
              <a:t>Babylon the Great, mother of prostitutes and of earth’s abominations (Revelation 17:5)</a:t>
            </a:r>
            <a:r>
              <a:rPr lang="en-US" sz="1800" dirty="0">
                <a:latin typeface="Times New Roman" panose="02020603050405020304" pitchFamily="18" charset="0"/>
                <a:cs typeface="Times New Roman" panose="02020603050405020304" pitchFamily="18" charset="0"/>
              </a:rPr>
              <a:t>: It is not the call of the church to kill the heathen but to witness to them in order to bring them to repentance for the forgiveness of sins in the name of Jesus.  Also, hypocrisy, greed and lechery in the Roman church are abominations.</a:t>
            </a:r>
          </a:p>
          <a:p>
            <a:pPr marL="0" indent="0">
              <a:lnSpc>
                <a:spcPct val="110000"/>
              </a:lnSpc>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1374911"/>
      </p:ext>
    </p:extLst>
  </p:cSld>
  <p:clrMapOvr>
    <a:overrideClrMapping bg1="dk1" tx1="lt1" bg2="dk2" tx2="lt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E4C49-A9A1-4337-984A-A37481D28F7E}"/>
              </a:ext>
            </a:extLst>
          </p:cNvPr>
          <p:cNvSpPr>
            <a:spLocks noGrp="1"/>
          </p:cNvSpPr>
          <p:nvPr>
            <p:ph type="title"/>
          </p:nvPr>
        </p:nvSpPr>
        <p:spPr>
          <a:xfrm>
            <a:off x="1451579" y="804519"/>
            <a:ext cx="9603275" cy="1049235"/>
          </a:xfrm>
        </p:spPr>
        <p:txBody>
          <a:bodyPr>
            <a:normAutofit/>
          </a:bodyPr>
          <a:lstStyle/>
          <a:p>
            <a:r>
              <a:rPr lang="en-US" dirty="0"/>
              <a:t>St. Dominic: The Grand Inquisitor (1215 A.D.)</a:t>
            </a:r>
            <a:endParaRPr lang="en-US"/>
          </a:p>
        </p:txBody>
      </p:sp>
      <p:sp>
        <p:nvSpPr>
          <p:cNvPr id="3" name="Content Placeholder 2">
            <a:extLst>
              <a:ext uri="{FF2B5EF4-FFF2-40B4-BE49-F238E27FC236}">
                <a16:creationId xmlns:a16="http://schemas.microsoft.com/office/drawing/2014/main" id="{4178D89C-832D-4292-BE92-DF09B33E320F}"/>
              </a:ext>
            </a:extLst>
          </p:cNvPr>
          <p:cNvSpPr>
            <a:spLocks noGrp="1"/>
          </p:cNvSpPr>
          <p:nvPr>
            <p:ph idx="1"/>
          </p:nvPr>
        </p:nvSpPr>
        <p:spPr>
          <a:xfrm>
            <a:off x="757382" y="1853754"/>
            <a:ext cx="11434618" cy="5004246"/>
          </a:xfrm>
        </p:spPr>
        <p:txBody>
          <a:bodyPr>
            <a:noAutofit/>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Saint Dominic (1170 – 1221) was the first general </a:t>
            </a:r>
            <a:r>
              <a:rPr lang="en-US" sz="1800" b="0" i="1" dirty="0">
                <a:effectLst/>
                <a:latin typeface="Times New Roman" panose="02020603050405020304" pitchFamily="18" charset="0"/>
                <a:cs typeface="Times New Roman" panose="02020603050405020304" pitchFamily="18" charset="0"/>
              </a:rPr>
              <a:t>inquisitor</a:t>
            </a:r>
            <a:r>
              <a:rPr lang="en-US" sz="1800" b="0" i="0" dirty="0">
                <a:effectLst/>
                <a:latin typeface="Times New Roman" panose="02020603050405020304" pitchFamily="18" charset="0"/>
                <a:cs typeface="Times New Roman" panose="02020603050405020304" pitchFamily="18" charset="0"/>
              </a:rPr>
              <a:t>, commissioned by Innocent III and by Honorius III against the Albigensian heretics. This is why the generals of this order were for a long time as if born to be inquisitors within Christendom. The pope himself, who now appoints them, still allows the congregation of the (</a:t>
            </a:r>
            <a:r>
              <a:rPr lang="en-US" sz="1800" b="1" i="0" dirty="0">
                <a:effectLst/>
                <a:latin typeface="Times New Roman" panose="02020603050405020304" pitchFamily="18" charset="0"/>
                <a:cs typeface="Times New Roman" panose="02020603050405020304" pitchFamily="18" charset="0"/>
              </a:rPr>
              <a:t>un</a:t>
            </a:r>
            <a:r>
              <a:rPr lang="en-US" sz="1800" b="0" i="0" dirty="0">
                <a:effectLst/>
                <a:latin typeface="Times New Roman" panose="02020603050405020304" pitchFamily="18" charset="0"/>
                <a:cs typeface="Times New Roman" panose="02020603050405020304" pitchFamily="18" charset="0"/>
              </a:rPr>
              <a:t>)holy office to reside at Rome in the Dominican convent of the Minerva; and these monks are still </a:t>
            </a:r>
            <a:r>
              <a:rPr lang="en-US" sz="1800" b="0" i="1" dirty="0">
                <a:effectLst/>
                <a:latin typeface="Times New Roman" panose="02020603050405020304" pitchFamily="18" charset="0"/>
                <a:cs typeface="Times New Roman" panose="02020603050405020304" pitchFamily="18" charset="0"/>
              </a:rPr>
              <a:t>inquisitors</a:t>
            </a:r>
            <a:r>
              <a:rPr lang="en-US" sz="1800" b="0" i="0" dirty="0">
                <a:effectLst/>
                <a:latin typeface="Times New Roman" panose="02020603050405020304" pitchFamily="18" charset="0"/>
                <a:cs typeface="Times New Roman" panose="02020603050405020304" pitchFamily="18" charset="0"/>
              </a:rPr>
              <a:t> in 32 tribunals of Italy, not counting those in Spain and Portugal.  </a:t>
            </a:r>
            <a:r>
              <a:rPr lang="en-US" sz="1800" b="1" dirty="0">
                <a:latin typeface="Times New Roman" panose="02020603050405020304" pitchFamily="18" charset="0"/>
                <a:cs typeface="Times New Roman" panose="02020603050405020304" pitchFamily="18" charset="0"/>
              </a:rPr>
              <a:t>God does not ordain the office of ‘Inquisitor.’  It is an unholy office.</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dirty="0">
                <a:latin typeface="Times New Roman" panose="02020603050405020304" pitchFamily="18" charset="0"/>
                <a:cs typeface="Times New Roman" panose="02020603050405020304" pitchFamily="18" charset="0"/>
              </a:rPr>
              <a:t>St. Dominic is said to have preached to the Albigenses but apparently had no success given that they (</a:t>
            </a:r>
            <a:r>
              <a:rPr lang="en-US" sz="1800" b="1" dirty="0">
                <a:latin typeface="Times New Roman" panose="02020603050405020304" pitchFamily="18" charset="0"/>
                <a:cs typeface="Times New Roman" panose="02020603050405020304" pitchFamily="18" charset="0"/>
              </a:rPr>
              <a:t>rightly</a:t>
            </a:r>
            <a:r>
              <a:rPr lang="en-US" sz="1800" dirty="0">
                <a:latin typeface="Times New Roman" panose="02020603050405020304" pitchFamily="18" charset="0"/>
                <a:cs typeface="Times New Roman" panose="02020603050405020304" pitchFamily="18" charset="0"/>
              </a:rPr>
              <a:t>) thought the Roman Catholic clergy were lechers and corrupt (</a:t>
            </a:r>
            <a:r>
              <a:rPr lang="en-US" sz="1800" b="1" dirty="0">
                <a:latin typeface="Times New Roman" panose="02020603050405020304" pitchFamily="18" charset="0"/>
                <a:cs typeface="Times New Roman" panose="02020603050405020304" pitchFamily="18" charset="0"/>
              </a:rPr>
              <a:t>which is probably the real reason they were singled out for death</a:t>
            </a:r>
            <a:r>
              <a:rPr lang="en-US" sz="1800" dirty="0">
                <a:latin typeface="Times New Roman" panose="02020603050405020304" pitchFamily="18" charset="0"/>
                <a:cs typeface="Times New Roman" panose="02020603050405020304" pitchFamily="18" charset="0"/>
              </a:rPr>
              <a:t>).  The Albigenses allegedly killed a papal legate (1208) and Pope Innocent III began a 20-year war of extermination against them, about 1-2 million killed, until they were eliminated (</a:t>
            </a:r>
            <a:r>
              <a:rPr lang="en-US" sz="1800" b="1" dirty="0">
                <a:latin typeface="Times New Roman" panose="02020603050405020304" pitchFamily="18" charset="0"/>
                <a:cs typeface="Times New Roman" panose="02020603050405020304" pitchFamily="18" charset="0"/>
              </a:rPr>
              <a:t>Mother of earth’s abominations</a:t>
            </a:r>
            <a:r>
              <a:rPr lang="en-US" sz="1800" dirty="0">
                <a:latin typeface="Times New Roman" panose="02020603050405020304" pitchFamily="18" charset="0"/>
                <a:cs typeface="Times New Roman" panose="02020603050405020304" pitchFamily="18" charset="0"/>
              </a:rPr>
              <a:t>).  The fact that this was extreme overkill, and there was no attempt to bring the alleged perpetrators to justice, brings into question the accusation of the killing of the legate which was clearly used as a pretense to wipe them out. </a:t>
            </a:r>
          </a:p>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9 </a:t>
            </a:r>
            <a:r>
              <a:rPr lang="en-US" sz="1800" b="1" i="0" dirty="0">
                <a:effectLst/>
                <a:latin typeface="Times New Roman" panose="02020603050405020304" pitchFamily="18" charset="0"/>
                <a:cs typeface="Times New Roman" panose="02020603050405020304" pitchFamily="18" charset="0"/>
              </a:rPr>
              <a:t>“Then they will deliver you up to tribulation and put you to death, and you will be hated by all nations for my name's sake (Matthew 24:9).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705657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993D-DD5F-4490-A824-68403759176E}"/>
              </a:ext>
            </a:extLst>
          </p:cNvPr>
          <p:cNvSpPr>
            <a:spLocks noGrp="1"/>
          </p:cNvSpPr>
          <p:nvPr>
            <p:ph type="title"/>
          </p:nvPr>
        </p:nvSpPr>
        <p:spPr>
          <a:xfrm>
            <a:off x="1451579" y="804519"/>
            <a:ext cx="9603275" cy="1049235"/>
          </a:xfrm>
        </p:spPr>
        <p:txBody>
          <a:bodyPr>
            <a:normAutofit/>
          </a:bodyPr>
          <a:lstStyle/>
          <a:p>
            <a:r>
              <a:rPr lang="en-US" dirty="0"/>
              <a:t>Mystery Babylon Continued</a:t>
            </a:r>
          </a:p>
        </p:txBody>
      </p:sp>
      <p:sp>
        <p:nvSpPr>
          <p:cNvPr id="3" name="Content Placeholder 2">
            <a:extLst>
              <a:ext uri="{FF2B5EF4-FFF2-40B4-BE49-F238E27FC236}">
                <a16:creationId xmlns:a16="http://schemas.microsoft.com/office/drawing/2014/main" id="{F642BF16-D9CD-4F62-A20B-2E14E66153DC}"/>
              </a:ext>
            </a:extLst>
          </p:cNvPr>
          <p:cNvSpPr>
            <a:spLocks noGrp="1"/>
          </p:cNvSpPr>
          <p:nvPr>
            <p:ph idx="1"/>
          </p:nvPr>
        </p:nvSpPr>
        <p:spPr>
          <a:xfrm>
            <a:off x="1451579" y="2015732"/>
            <a:ext cx="9603275" cy="3450613"/>
          </a:xfrm>
        </p:spPr>
        <p:txBody>
          <a:bodyPr>
            <a:normAutofit/>
          </a:bodyPr>
          <a:lstStyle/>
          <a:p>
            <a:pPr marL="0" marR="0" lvl="0" indent="0" defTabSz="914400" rtl="0" eaLnBrk="1" fontAlgn="auto" latinLnBrk="0" hangingPunct="1">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15 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And the angel said to me, “The waters that you saw, where the prostitute is seated, are peoples and multitudes and nations and languages. </a:t>
            </a:r>
            <a:r>
              <a:rPr kumimoji="0" lang="en-US" sz="18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16 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And the ten horns that you saw, they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the ten kings</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and the beast will hate the prostitute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who briefly controlled the beast).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They will make her desolate and naked, and devour her flesh and burn her up with fire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I delivered her into the hands of her lovers – Ezekiel 16:39; 23: 9</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17 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for God has put it into their hearts to carry out his purpose by being of one mind and handing over their royal power to the beast, until the words of God are fulfilled. </a:t>
            </a:r>
            <a:r>
              <a:rPr kumimoji="0" lang="en-US" sz="18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18 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And the woman that you saw is the great city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Vatican City, Rome)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that has dominion over the kings of the earth (Revelation 17).”</a:t>
            </a:r>
          </a:p>
          <a:p>
            <a:pPr marL="0" indent="0">
              <a:buNone/>
            </a:pPr>
            <a:endParaRPr lang="en-US" dirty="0"/>
          </a:p>
        </p:txBody>
      </p:sp>
    </p:spTree>
    <p:extLst>
      <p:ext uri="{BB962C8B-B14F-4D97-AF65-F5344CB8AC3E}">
        <p14:creationId xmlns:p14="http://schemas.microsoft.com/office/powerpoint/2010/main" val="2890550601"/>
      </p:ext>
    </p:extLst>
  </p:cSld>
  <p:clrMapOvr>
    <a:overrideClrMapping bg1="dk1" tx1="lt1" bg2="dk2" tx2="lt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63F52-5D91-4892-B61F-C4A9AEC7D430}"/>
              </a:ext>
            </a:extLst>
          </p:cNvPr>
          <p:cNvSpPr>
            <a:spLocks noGrp="1"/>
          </p:cNvSpPr>
          <p:nvPr>
            <p:ph type="title"/>
          </p:nvPr>
        </p:nvSpPr>
        <p:spPr>
          <a:xfrm>
            <a:off x="1451579" y="804519"/>
            <a:ext cx="9603275" cy="1049235"/>
          </a:xfrm>
        </p:spPr>
        <p:txBody>
          <a:bodyPr>
            <a:normAutofit/>
          </a:bodyPr>
          <a:lstStyle/>
          <a:p>
            <a:r>
              <a:rPr lang="en-US" dirty="0"/>
              <a:t>The Rosary (1208 A.D.)</a:t>
            </a:r>
            <a:endParaRPr lang="en-US"/>
          </a:p>
        </p:txBody>
      </p:sp>
      <p:sp>
        <p:nvSpPr>
          <p:cNvPr id="3" name="Content Placeholder 2">
            <a:extLst>
              <a:ext uri="{FF2B5EF4-FFF2-40B4-BE49-F238E27FC236}">
                <a16:creationId xmlns:a16="http://schemas.microsoft.com/office/drawing/2014/main" id="{198E822C-A018-4C2A-8FA3-2AE8704D69E2}"/>
              </a:ext>
            </a:extLst>
          </p:cNvPr>
          <p:cNvSpPr>
            <a:spLocks noGrp="1"/>
          </p:cNvSpPr>
          <p:nvPr>
            <p:ph idx="1"/>
          </p:nvPr>
        </p:nvSpPr>
        <p:spPr>
          <a:xfrm>
            <a:off x="1451579" y="2015732"/>
            <a:ext cx="9603275" cy="3450613"/>
          </a:xfrm>
        </p:spPr>
        <p:txBody>
          <a:bodyPr>
            <a:normAutofit/>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Dominic (1208) </a:t>
            </a:r>
            <a:r>
              <a:rPr lang="en-US" sz="1800" dirty="0">
                <a:latin typeface="Times New Roman" panose="02020603050405020304" pitchFamily="18" charset="0"/>
                <a:cs typeface="Times New Roman" panose="02020603050405020304" pitchFamily="18" charset="0"/>
              </a:rPr>
              <a:t>receives the Rosary to fight against the Albigenses and turns it into a form of meditative prayer: </a:t>
            </a:r>
            <a:r>
              <a:rPr lang="en-US" sz="1800" b="0" i="0" dirty="0">
                <a:effectLst/>
                <a:latin typeface="Times New Roman" panose="02020603050405020304" pitchFamily="18" charset="0"/>
                <a:cs typeface="Times New Roman" panose="02020603050405020304" pitchFamily="18" charset="0"/>
              </a:rPr>
              <a:t>Whoever shall faithfully serve me (</a:t>
            </a:r>
            <a:r>
              <a:rPr lang="en-US" sz="1800" b="1" i="0" dirty="0">
                <a:effectLst/>
                <a:latin typeface="Times New Roman" panose="02020603050405020304" pitchFamily="18" charset="0"/>
                <a:cs typeface="Times New Roman" panose="02020603050405020304" pitchFamily="18" charset="0"/>
              </a:rPr>
              <a:t>Mary</a:t>
            </a:r>
            <a:r>
              <a:rPr lang="en-US" sz="1800" b="0" i="0" dirty="0">
                <a:effectLst/>
                <a:latin typeface="Times New Roman" panose="02020603050405020304" pitchFamily="18" charset="0"/>
                <a:cs typeface="Times New Roman" panose="02020603050405020304" pitchFamily="18" charset="0"/>
              </a:rPr>
              <a:t>) by the recitation of the </a:t>
            </a:r>
            <a:r>
              <a:rPr lang="en-US" sz="1800" b="1" i="0" dirty="0">
                <a:effectLst/>
                <a:latin typeface="Times New Roman" panose="02020603050405020304" pitchFamily="18" charset="0"/>
                <a:cs typeface="Times New Roman" panose="02020603050405020304" pitchFamily="18" charset="0"/>
              </a:rPr>
              <a:t>Rosary</a:t>
            </a:r>
            <a:r>
              <a:rPr lang="en-US" sz="1800" b="0" i="0" dirty="0">
                <a:effectLst/>
                <a:latin typeface="Times New Roman" panose="02020603050405020304" pitchFamily="18" charset="0"/>
                <a:cs typeface="Times New Roman" panose="02020603050405020304" pitchFamily="18" charset="0"/>
              </a:rPr>
              <a:t>, shall receive signal graces. I </a:t>
            </a:r>
            <a:r>
              <a:rPr lang="en-US" sz="1800" b="1" i="0" dirty="0">
                <a:effectLst/>
                <a:latin typeface="Times New Roman" panose="02020603050405020304" pitchFamily="18" charset="0"/>
                <a:cs typeface="Times New Roman" panose="02020603050405020304" pitchFamily="18" charset="0"/>
              </a:rPr>
              <a:t>promise</a:t>
            </a:r>
            <a:r>
              <a:rPr lang="en-US" sz="1800" b="0" i="0" dirty="0">
                <a:effectLst/>
                <a:latin typeface="Times New Roman" panose="02020603050405020304" pitchFamily="18" charset="0"/>
                <a:cs typeface="Times New Roman" panose="02020603050405020304" pitchFamily="18" charset="0"/>
              </a:rPr>
              <a:t> my special protection and the greatest graces to all those who shall recite the </a:t>
            </a:r>
            <a:r>
              <a:rPr lang="en-US" sz="1800" b="1" i="0" dirty="0">
                <a:effectLst/>
                <a:latin typeface="Times New Roman" panose="02020603050405020304" pitchFamily="18" charset="0"/>
                <a:cs typeface="Times New Roman" panose="02020603050405020304" pitchFamily="18" charset="0"/>
              </a:rPr>
              <a:t>Rosary</a:t>
            </a:r>
            <a:r>
              <a:rPr lang="en-US" sz="1800" b="0" i="0" dirty="0">
                <a:effectLst/>
                <a:latin typeface="Times New Roman" panose="02020603050405020304" pitchFamily="18" charset="0"/>
                <a:cs typeface="Times New Roman" panose="02020603050405020304" pitchFamily="18" charset="0"/>
              </a:rPr>
              <a:t>. The </a:t>
            </a:r>
            <a:r>
              <a:rPr lang="en-US" sz="1800" b="1" i="0" dirty="0">
                <a:effectLst/>
                <a:latin typeface="Times New Roman" panose="02020603050405020304" pitchFamily="18" charset="0"/>
                <a:cs typeface="Times New Roman" panose="02020603050405020304" pitchFamily="18" charset="0"/>
              </a:rPr>
              <a:t>Rosary</a:t>
            </a:r>
            <a:r>
              <a:rPr lang="en-US" sz="1800" b="0" i="0" dirty="0">
                <a:effectLst/>
                <a:latin typeface="Times New Roman" panose="02020603050405020304" pitchFamily="18" charset="0"/>
                <a:cs typeface="Times New Roman" panose="02020603050405020304" pitchFamily="18" charset="0"/>
              </a:rPr>
              <a:t> shall be a powerful armor against hell (</a:t>
            </a:r>
            <a:r>
              <a:rPr lang="en-US" sz="1800" b="1" i="0" dirty="0">
                <a:effectLst/>
                <a:latin typeface="Times New Roman" panose="02020603050405020304" pitchFamily="18" charset="0"/>
                <a:cs typeface="Times New Roman" panose="02020603050405020304" pitchFamily="18" charset="0"/>
              </a:rPr>
              <a:t>this is a different Gospel)</a:t>
            </a:r>
            <a:r>
              <a:rPr lang="en-US" sz="1800" b="0" i="0" dirty="0">
                <a:effectLst/>
                <a:latin typeface="Times New Roman" panose="02020603050405020304" pitchFamily="18" charset="0"/>
                <a:cs typeface="Times New Roman" panose="02020603050405020304" pitchFamily="18" charset="0"/>
              </a:rPr>
              <a:t>, it will destroy vice, decrease sin, and defeat heresies (1208).  </a:t>
            </a:r>
            <a:r>
              <a:rPr lang="en-US" sz="1800" b="1" i="0" dirty="0">
                <a:effectLst/>
                <a:latin typeface="Times New Roman" panose="02020603050405020304" pitchFamily="18" charset="0"/>
                <a:cs typeface="Times New Roman" panose="02020603050405020304" pitchFamily="18" charset="0"/>
              </a:rPr>
              <a:t>This ‘meditative prayer’ was done cleanse the conscience of those who would murder the Albigenses.</a:t>
            </a:r>
          </a:p>
          <a:p>
            <a:pPr marL="0" indent="0">
              <a:lnSpc>
                <a:spcPct val="110000"/>
              </a:lnSpc>
              <a:buNone/>
            </a:pP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1" dirty="0">
                <a:latin typeface="Times New Roman" panose="02020603050405020304" pitchFamily="18" charset="0"/>
                <a:cs typeface="Times New Roman" panose="02020603050405020304" pitchFamily="18" charset="0"/>
              </a:rPr>
              <a:t>You shall have no other gods before me (Exodus 20:3).</a:t>
            </a:r>
          </a:p>
        </p:txBody>
      </p:sp>
    </p:spTree>
    <p:extLst>
      <p:ext uri="{BB962C8B-B14F-4D97-AF65-F5344CB8AC3E}">
        <p14:creationId xmlns:p14="http://schemas.microsoft.com/office/powerpoint/2010/main" val="15900485"/>
      </p:ext>
    </p:extLst>
  </p:cSld>
  <p:clrMapOvr>
    <a:overrideClrMapping bg1="dk1" tx1="lt1" bg2="dk2" tx2="lt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6A23C-C49F-4B4C-83F6-F76271CCDB4B}"/>
              </a:ext>
            </a:extLst>
          </p:cNvPr>
          <p:cNvSpPr>
            <a:spLocks noGrp="1"/>
          </p:cNvSpPr>
          <p:nvPr>
            <p:ph type="title"/>
          </p:nvPr>
        </p:nvSpPr>
        <p:spPr>
          <a:xfrm>
            <a:off x="1451579" y="804519"/>
            <a:ext cx="9603275" cy="1049235"/>
          </a:xfrm>
        </p:spPr>
        <p:txBody>
          <a:bodyPr>
            <a:normAutofit/>
          </a:bodyPr>
          <a:lstStyle/>
          <a:p>
            <a:r>
              <a:rPr lang="en-US" dirty="0"/>
              <a:t>Pope Innocent III Annuls the Magna Carta</a:t>
            </a:r>
            <a:endParaRPr lang="en-US"/>
          </a:p>
        </p:txBody>
      </p:sp>
      <p:sp>
        <p:nvSpPr>
          <p:cNvPr id="3" name="Content Placeholder 2">
            <a:extLst>
              <a:ext uri="{FF2B5EF4-FFF2-40B4-BE49-F238E27FC236}">
                <a16:creationId xmlns:a16="http://schemas.microsoft.com/office/drawing/2014/main" id="{585ECFC3-5C68-4DF0-9F0D-F15A7B1B80BC}"/>
              </a:ext>
            </a:extLst>
          </p:cNvPr>
          <p:cNvSpPr>
            <a:spLocks noGrp="1"/>
          </p:cNvSpPr>
          <p:nvPr>
            <p:ph idx="1"/>
          </p:nvPr>
        </p:nvSpPr>
        <p:spPr>
          <a:xfrm>
            <a:off x="1163783" y="1930400"/>
            <a:ext cx="10963562" cy="4221018"/>
          </a:xfrm>
        </p:spPr>
        <p:txBody>
          <a:bodyPr>
            <a:normAutofit lnSpcReduction="10000"/>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Papal Bull 1215 A.D.  We refuse to overlook such shameless presumption which </a:t>
            </a:r>
            <a:r>
              <a:rPr lang="en-US" sz="1800" b="0" i="0" dirty="0" err="1">
                <a:effectLst/>
                <a:latin typeface="Times New Roman" panose="02020603050405020304" pitchFamily="18" charset="0"/>
                <a:cs typeface="Times New Roman" panose="02020603050405020304" pitchFamily="18" charset="0"/>
              </a:rPr>
              <a:t>dishonours</a:t>
            </a:r>
            <a:r>
              <a:rPr lang="en-US" sz="1800" b="0" i="0" dirty="0">
                <a:effectLst/>
                <a:latin typeface="Times New Roman" panose="02020603050405020304" pitchFamily="18" charset="0"/>
                <a:cs typeface="Times New Roman" panose="02020603050405020304" pitchFamily="18" charset="0"/>
              </a:rPr>
              <a:t> the Apostolic See, injures the king's right, shames the English nation, and endangers the crusade... on behalf of Almighty God, Father, Son and Holy Ghost, and by the authority of Saints Peter and Paul His apostles, [we] utterly reject and condemn this settlement (</a:t>
            </a:r>
            <a:r>
              <a:rPr lang="en-US" sz="1800" b="1" i="0" dirty="0">
                <a:effectLst/>
                <a:latin typeface="Times New Roman" panose="02020603050405020304" pitchFamily="18" charset="0"/>
                <a:cs typeface="Times New Roman" panose="02020603050405020304" pitchFamily="18" charset="0"/>
              </a:rPr>
              <a:t>Magna Carta</a:t>
            </a:r>
            <a:r>
              <a:rPr lang="en-US" sz="1800" b="0" i="0" dirty="0">
                <a:effectLst/>
                <a:latin typeface="Times New Roman" panose="02020603050405020304" pitchFamily="18" charset="0"/>
                <a:cs typeface="Times New Roman" panose="02020603050405020304" pitchFamily="18" charset="0"/>
              </a:rPr>
              <a:t>). Under threat of excommunication we order that the king should not dare to observe and the barons and their associates should not insist on it being observed. The charter with all its undertakings and guarantees we declare to be null and void of all validity forever. </a:t>
            </a: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“Anyone who attempts to construe a personal view of God which conflicts with Church dogma must be burned without pity.”– Pope Innocent III (papacy lasted 1198-1216).  </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dirty="0">
                <a:latin typeface="Times New Roman" panose="02020603050405020304" pitchFamily="18" charset="0"/>
                <a:cs typeface="Times New Roman" panose="02020603050405020304" pitchFamily="18" charset="0"/>
              </a:rPr>
              <a:t>The objectionable provisions of the Magna Carta included (1) No new taxes unless common counsel agrees, (2) all free men have the right to justice and a fair trial with a jury, (3) The Monarch does not have absolute power.  The law is above all men and applies to everyone equally, (4) all free citizens can own and inherit property, and (5) widows who own property do not have to remarry, (6) a government can only govern with the consent of the people.</a:t>
            </a:r>
          </a:p>
          <a:p>
            <a:pPr marL="0" indent="0">
              <a:lnSpc>
                <a:spcPct val="110000"/>
              </a:lnSpc>
              <a:buNone/>
            </a:pPr>
            <a:r>
              <a:rPr lang="en-US" sz="1800" b="1" dirty="0">
                <a:latin typeface="Times New Roman" panose="02020603050405020304" pitchFamily="18" charset="0"/>
                <a:cs typeface="Times New Roman" panose="02020603050405020304" pitchFamily="18" charset="0"/>
              </a:rPr>
              <a:t>Babylon the great, mother of prostitutes and of earth’s abominations (Revelation 17:5).</a:t>
            </a:r>
          </a:p>
          <a:p>
            <a:pPr marL="0" indent="0">
              <a:lnSpc>
                <a:spcPct val="110000"/>
              </a:lnSpc>
              <a:buNone/>
            </a:pPr>
            <a:endParaRPr lang="en-US" sz="1300" dirty="0"/>
          </a:p>
        </p:txBody>
      </p:sp>
    </p:spTree>
    <p:extLst>
      <p:ext uri="{BB962C8B-B14F-4D97-AF65-F5344CB8AC3E}">
        <p14:creationId xmlns:p14="http://schemas.microsoft.com/office/powerpoint/2010/main" val="848359491"/>
      </p:ext>
    </p:extLst>
  </p:cSld>
  <p:clrMapOvr>
    <a:overrideClrMapping bg1="dk1" tx1="lt1" bg2="dk2" tx2="lt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3F5BB-982B-490D-870D-805411CDA387}"/>
              </a:ext>
            </a:extLst>
          </p:cNvPr>
          <p:cNvSpPr>
            <a:spLocks noGrp="1"/>
          </p:cNvSpPr>
          <p:nvPr>
            <p:ph type="title"/>
          </p:nvPr>
        </p:nvSpPr>
        <p:spPr>
          <a:xfrm>
            <a:off x="1451579" y="804519"/>
            <a:ext cx="9603275" cy="1049235"/>
          </a:xfrm>
        </p:spPr>
        <p:txBody>
          <a:bodyPr>
            <a:normAutofit/>
          </a:bodyPr>
          <a:lstStyle/>
          <a:p>
            <a:r>
              <a:rPr lang="en-US" dirty="0"/>
              <a:t>The Inquisition (1227 A.D.)</a:t>
            </a:r>
            <a:endParaRPr lang="en-US"/>
          </a:p>
        </p:txBody>
      </p:sp>
      <p:sp>
        <p:nvSpPr>
          <p:cNvPr id="3" name="Content Placeholder 2">
            <a:extLst>
              <a:ext uri="{FF2B5EF4-FFF2-40B4-BE49-F238E27FC236}">
                <a16:creationId xmlns:a16="http://schemas.microsoft.com/office/drawing/2014/main" id="{E9E37542-B1B4-4831-BC17-4B7B8DBEA962}"/>
              </a:ext>
            </a:extLst>
          </p:cNvPr>
          <p:cNvSpPr>
            <a:spLocks noGrp="1"/>
          </p:cNvSpPr>
          <p:nvPr>
            <p:ph idx="1"/>
          </p:nvPr>
        </p:nvSpPr>
        <p:spPr>
          <a:xfrm>
            <a:off x="1163782" y="1930400"/>
            <a:ext cx="10935853" cy="4123081"/>
          </a:xfrm>
        </p:spPr>
        <p:txBody>
          <a:bodyPr>
            <a:normAutofit/>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The Inquisition (instituted by Pope Gregory IX in 1227) was an ecclesiastical (</a:t>
            </a:r>
            <a:r>
              <a:rPr lang="en-US" sz="1800" b="1" i="0" dirty="0">
                <a:effectLst/>
                <a:latin typeface="Times New Roman" panose="02020603050405020304" pitchFamily="18" charset="0"/>
                <a:cs typeface="Times New Roman" panose="02020603050405020304" pitchFamily="18" charset="0"/>
              </a:rPr>
              <a:t>kangaroo</a:t>
            </a:r>
            <a:r>
              <a:rPr lang="en-US" sz="1800" b="0" i="0" dirty="0">
                <a:effectLst/>
                <a:latin typeface="Times New Roman" panose="02020603050405020304" pitchFamily="18" charset="0"/>
                <a:cs typeface="Times New Roman" panose="02020603050405020304" pitchFamily="18" charset="0"/>
              </a:rPr>
              <a:t>) court and process of the Roman Catholic Church set up for the purpose towards the discovery and punishment of heresy (</a:t>
            </a:r>
            <a:r>
              <a:rPr lang="en-US" sz="1800" b="1" i="0" dirty="0">
                <a:effectLst/>
                <a:latin typeface="Times New Roman" panose="02020603050405020304" pitchFamily="18" charset="0"/>
                <a:cs typeface="Times New Roman" panose="02020603050405020304" pitchFamily="18" charset="0"/>
              </a:rPr>
              <a:t>of speaking against the Roman Catholic Church</a:t>
            </a:r>
            <a:r>
              <a:rPr lang="en-US" sz="1800" b="0" i="0" dirty="0">
                <a:effectLst/>
                <a:latin typeface="Times New Roman" panose="02020603050405020304" pitchFamily="18" charset="0"/>
                <a:cs typeface="Times New Roman" panose="02020603050405020304" pitchFamily="18" charset="0"/>
              </a:rPr>
              <a:t>) which wielded immense power and brutality </a:t>
            </a:r>
            <a:r>
              <a:rPr lang="en-US" sz="1800" b="1" i="0" dirty="0">
                <a:effectLst/>
                <a:latin typeface="Times New Roman" panose="02020603050405020304" pitchFamily="18" charset="0"/>
                <a:cs typeface="Times New Roman" panose="02020603050405020304" pitchFamily="18" charset="0"/>
              </a:rPr>
              <a:t>(in order to exact confessions of heresy through torture</a:t>
            </a:r>
            <a:r>
              <a:rPr lang="en-US" sz="1800" b="0" i="0" dirty="0">
                <a:effectLst/>
                <a:latin typeface="Times New Roman" panose="02020603050405020304" pitchFamily="18" charset="0"/>
                <a:cs typeface="Times New Roman" panose="02020603050405020304" pitchFamily="18" charset="0"/>
              </a:rPr>
              <a:t>) in medieval and early modern times. The Inquisitions function was principally assembled to repress all heretics of rights, depriving them of their estate and assets which became subject to the ownership of the Catholic treasury, with each relentlessly sought to destroy anyone who spoke, or even thought differently to the Catholic Church. This system for close to over six centuries became the legal framework throughout most of Europe that orchestrated one of the most confound religious orders in the course of mankind (Church and State).</a:t>
            </a:r>
          </a:p>
          <a:p>
            <a:pPr marL="0" indent="0">
              <a:lnSpc>
                <a:spcPct val="110000"/>
              </a:lnSpc>
              <a:buNone/>
            </a:pP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1" dirty="0">
                <a:latin typeface="Times New Roman" panose="02020603050405020304" pitchFamily="18" charset="0"/>
                <a:cs typeface="Times New Roman" panose="02020603050405020304" pitchFamily="18" charset="0"/>
              </a:rPr>
              <a:t>Babylon the great, mother of prostitutes and of earth’s abominations (Revelation 17:5).</a:t>
            </a:r>
          </a:p>
        </p:txBody>
      </p:sp>
    </p:spTree>
    <p:extLst>
      <p:ext uri="{BB962C8B-B14F-4D97-AF65-F5344CB8AC3E}">
        <p14:creationId xmlns:p14="http://schemas.microsoft.com/office/powerpoint/2010/main" val="651754523"/>
      </p:ext>
    </p:extLst>
  </p:cSld>
  <p:clrMapOvr>
    <a:overrideClrMapping bg1="dk1" tx1="lt1" bg2="dk2" tx2="lt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17F17-8C5A-4819-90D7-C921B2DD277D}"/>
              </a:ext>
            </a:extLst>
          </p:cNvPr>
          <p:cNvSpPr>
            <a:spLocks noGrp="1"/>
          </p:cNvSpPr>
          <p:nvPr>
            <p:ph type="title"/>
          </p:nvPr>
        </p:nvSpPr>
        <p:spPr>
          <a:xfrm>
            <a:off x="1451579" y="804519"/>
            <a:ext cx="9603275" cy="1049235"/>
          </a:xfrm>
        </p:spPr>
        <p:txBody>
          <a:bodyPr>
            <a:normAutofit/>
          </a:bodyPr>
          <a:lstStyle/>
          <a:p>
            <a:r>
              <a:rPr lang="en-US" dirty="0"/>
              <a:t>Inquisition cont.</a:t>
            </a:r>
            <a:endParaRPr lang="en-US"/>
          </a:p>
        </p:txBody>
      </p:sp>
      <p:sp>
        <p:nvSpPr>
          <p:cNvPr id="3" name="Content Placeholder 2">
            <a:extLst>
              <a:ext uri="{FF2B5EF4-FFF2-40B4-BE49-F238E27FC236}">
                <a16:creationId xmlns:a16="http://schemas.microsoft.com/office/drawing/2014/main" id="{3B55A554-4F55-45C2-AE75-8B08408F83A9}"/>
              </a:ext>
            </a:extLst>
          </p:cNvPr>
          <p:cNvSpPr>
            <a:spLocks noGrp="1"/>
          </p:cNvSpPr>
          <p:nvPr>
            <p:ph idx="1"/>
          </p:nvPr>
        </p:nvSpPr>
        <p:spPr>
          <a:xfrm>
            <a:off x="785091" y="1853753"/>
            <a:ext cx="11406909" cy="4574755"/>
          </a:xfrm>
        </p:spPr>
        <p:txBody>
          <a:bodyPr>
            <a:noAutofit/>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In 1252, Pope Innocent IV officially authorized the creation of the horrifying Inquisition torture chambers. It also included a new perpetual imprisonment or death at the stake without the bishops consent. Acquittal of the accused was now virtually impossible. Thus, with a license granted by the pope himself, Inquisitors were free to explore the depths of horror and cruelty. Dressed as black-robed fiends with black cowls over their heads, Inquisitors could extract confessions from just about anyone. The Inquisition invented every conceivable devise to inflict pain by slowly dismembering and dislocating the body (Church and State).</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Pope Gregory IX declares it is the duty of every Catholic to persecute heretics which was anyone who did not give complete allegiance to the Roman Catholic Church.  The persecution for heresy of Christians from 1227 to 1492 in Europe made the Romans persecution of Christian’s mild in comparison.   Inquisition begins because those who argued from Scripture were coming into conflict with Catholic dogma. Conservative estimates claim that over 50 million were murdered through crusades and inquisitions from this time to at least the time of Napoleon.  The inquisitors called themselves the Dominicans and they degraded those who disagreed with them by calling them Lollards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mumblers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a:t>
            </a:r>
            <a:r>
              <a:rPr lang="en-US" sz="1800" b="1" i="0" dirty="0">
                <a:effectLst/>
                <a:latin typeface="Times New Roman" panose="02020603050405020304" pitchFamily="18" charset="0"/>
                <a:cs typeface="Times New Roman" panose="02020603050405020304" pitchFamily="18" charset="0"/>
              </a:rPr>
              <a:t>Babylon the great, mother of prostitutes and of earth's abominations </a:t>
            </a:r>
            <a:r>
              <a:rPr lang="en-US" sz="1800" b="0" i="0" dirty="0">
                <a:effectLst/>
                <a:latin typeface="Times New Roman" panose="02020603050405020304" pitchFamily="18" charset="0"/>
                <a:cs typeface="Times New Roman" panose="02020603050405020304" pitchFamily="18" charset="0"/>
              </a:rPr>
              <a:t>(</a:t>
            </a:r>
            <a:r>
              <a:rPr lang="en-US" sz="1800" b="1" i="0" dirty="0">
                <a:effectLst/>
                <a:latin typeface="Times New Roman" panose="02020603050405020304" pitchFamily="18" charset="0"/>
                <a:cs typeface="Times New Roman" panose="02020603050405020304" pitchFamily="18" charset="0"/>
              </a:rPr>
              <a:t>16:22</a:t>
            </a:r>
            <a:r>
              <a:rPr lang="en-US" sz="1800" b="0" i="0" dirty="0">
                <a:effectLst/>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0930560"/>
      </p:ext>
    </p:extLst>
  </p:cSld>
  <p:clrMapOvr>
    <a:overrideClrMapping bg1="dk1" tx1="lt1" bg2="dk2" tx2="lt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25F8F-5BDC-4428-BD37-A62E2B43FF4E}"/>
              </a:ext>
            </a:extLst>
          </p:cNvPr>
          <p:cNvSpPr>
            <a:spLocks noGrp="1"/>
          </p:cNvSpPr>
          <p:nvPr>
            <p:ph type="title"/>
          </p:nvPr>
        </p:nvSpPr>
        <p:spPr>
          <a:xfrm>
            <a:off x="1451579" y="804519"/>
            <a:ext cx="9603275" cy="1049235"/>
          </a:xfrm>
        </p:spPr>
        <p:txBody>
          <a:bodyPr>
            <a:normAutofit/>
          </a:bodyPr>
          <a:lstStyle/>
          <a:p>
            <a:r>
              <a:rPr lang="en-US" dirty="0"/>
              <a:t>Council of Tarragona (1234 A.D.)</a:t>
            </a:r>
            <a:endParaRPr lang="en-US"/>
          </a:p>
        </p:txBody>
      </p:sp>
      <p:sp>
        <p:nvSpPr>
          <p:cNvPr id="3" name="Content Placeholder 2">
            <a:extLst>
              <a:ext uri="{FF2B5EF4-FFF2-40B4-BE49-F238E27FC236}">
                <a16:creationId xmlns:a16="http://schemas.microsoft.com/office/drawing/2014/main" id="{6F197770-06B7-4B9A-920E-86C196C74C37}"/>
              </a:ext>
            </a:extLst>
          </p:cNvPr>
          <p:cNvSpPr>
            <a:spLocks noGrp="1"/>
          </p:cNvSpPr>
          <p:nvPr>
            <p:ph idx="1"/>
          </p:nvPr>
        </p:nvSpPr>
        <p:spPr>
          <a:xfrm>
            <a:off x="1209965" y="1921164"/>
            <a:ext cx="10815780" cy="4132317"/>
          </a:xfrm>
        </p:spPr>
        <p:txBody>
          <a:bodyPr>
            <a:norm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Council of Tarragona: (Canon 14) We prohibit also that the laity should not be permitted to have the books of the Old and New testament; we must strictly forbid their having any translation of these books.   (Canon 2) No one may possess the books of the Old and New Testament, and if anyone possesses them he must turn them over to the local bishop within eight days, so they may be burned (1234 A.D.).</a:t>
            </a:r>
            <a:endParaRPr lang="en-US" sz="1800" dirty="0">
              <a:latin typeface="Calibri" panose="020F0502020204030204" pitchFamily="34" charset="0"/>
              <a:cs typeface="Times New Roman" panose="02020603050405020304" pitchFamily="18" charset="0"/>
            </a:endParaRPr>
          </a:p>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11 </a:t>
            </a:r>
            <a:r>
              <a:rPr lang="en-US" sz="1800" b="0" i="0" dirty="0">
                <a:effectLst/>
                <a:latin typeface="Times New Roman" panose="02020603050405020304" pitchFamily="18" charset="0"/>
                <a:cs typeface="Times New Roman" panose="02020603050405020304" pitchFamily="18" charset="0"/>
              </a:rPr>
              <a:t>Now these Jews were more noble than those in Thessalonica; they received the word with all eagerness, examining the Scriptures daily to see if these things were so (Acts 17:11).</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16 </a:t>
            </a:r>
            <a:r>
              <a:rPr lang="en-US" sz="1800" b="0" i="0" dirty="0">
                <a:effectLst/>
                <a:latin typeface="Times New Roman" panose="02020603050405020304" pitchFamily="18" charset="0"/>
                <a:cs typeface="Times New Roman" panose="02020603050405020304" pitchFamily="18" charset="0"/>
              </a:rPr>
              <a:t>All Scripture is breathed out by God and profitable for teaching, for reproof, for correction, and for training in righteousness (</a:t>
            </a:r>
            <a:r>
              <a:rPr lang="en-US" sz="1800" b="1" i="0" dirty="0">
                <a:effectLst/>
                <a:latin typeface="Times New Roman" panose="02020603050405020304" pitchFamily="18" charset="0"/>
                <a:cs typeface="Times New Roman" panose="02020603050405020304" pitchFamily="18" charset="0"/>
              </a:rPr>
              <a:t>Not in domination</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17 </a:t>
            </a:r>
            <a:r>
              <a:rPr lang="en-US" sz="1800" b="0" i="0" dirty="0">
                <a:effectLst/>
                <a:latin typeface="Times New Roman" panose="02020603050405020304" pitchFamily="18" charset="0"/>
                <a:cs typeface="Times New Roman" panose="02020603050405020304" pitchFamily="18" charset="0"/>
              </a:rPr>
              <a:t>that the man of God may be complete, equipped for every good work (II Timothy 3: 16,17).</a:t>
            </a:r>
          </a:p>
          <a:p>
            <a:pPr marL="0" indent="0">
              <a:lnSpc>
                <a:spcPct val="110000"/>
              </a:lnSpc>
              <a:buNone/>
            </a:pP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1" dirty="0">
                <a:latin typeface="Times New Roman" panose="02020603050405020304" pitchFamily="18" charset="0"/>
                <a:cs typeface="Times New Roman" panose="02020603050405020304" pitchFamily="18" charset="0"/>
              </a:rPr>
              <a:t>This was necessary because the Roman Church was proclaiming a different gospel.</a:t>
            </a:r>
          </a:p>
        </p:txBody>
      </p:sp>
    </p:spTree>
    <p:extLst>
      <p:ext uri="{BB962C8B-B14F-4D97-AF65-F5344CB8AC3E}">
        <p14:creationId xmlns:p14="http://schemas.microsoft.com/office/powerpoint/2010/main" val="3304652169"/>
      </p:ext>
    </p:extLst>
  </p:cSld>
  <p:clrMapOvr>
    <a:overrideClrMapping bg1="dk1" tx1="lt1" bg2="dk2" tx2="lt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436CE-70AA-4024-9214-6C94CFB10825}"/>
              </a:ext>
            </a:extLst>
          </p:cNvPr>
          <p:cNvSpPr>
            <a:spLocks noGrp="1"/>
          </p:cNvSpPr>
          <p:nvPr>
            <p:ph type="title"/>
          </p:nvPr>
        </p:nvSpPr>
        <p:spPr>
          <a:xfrm>
            <a:off x="1451579" y="804519"/>
            <a:ext cx="9603275" cy="1049235"/>
          </a:xfrm>
        </p:spPr>
        <p:txBody>
          <a:bodyPr>
            <a:normAutofit/>
          </a:bodyPr>
          <a:lstStyle/>
          <a:p>
            <a:r>
              <a:rPr lang="en-US" dirty="0"/>
              <a:t>Unam Sanctum (1301 A.D.)</a:t>
            </a:r>
            <a:endParaRPr lang="en-US"/>
          </a:p>
        </p:txBody>
      </p:sp>
      <p:sp>
        <p:nvSpPr>
          <p:cNvPr id="3" name="Content Placeholder 2">
            <a:extLst>
              <a:ext uri="{FF2B5EF4-FFF2-40B4-BE49-F238E27FC236}">
                <a16:creationId xmlns:a16="http://schemas.microsoft.com/office/drawing/2014/main" id="{8959EFE7-D28E-4C92-A4C1-D2136F72F63D}"/>
              </a:ext>
            </a:extLst>
          </p:cNvPr>
          <p:cNvSpPr>
            <a:spLocks noGrp="1"/>
          </p:cNvSpPr>
          <p:nvPr>
            <p:ph idx="1"/>
          </p:nvPr>
        </p:nvSpPr>
        <p:spPr>
          <a:xfrm>
            <a:off x="1137147" y="1853754"/>
            <a:ext cx="10990198" cy="4297664"/>
          </a:xfrm>
        </p:spPr>
        <p:txBody>
          <a:bodyPr>
            <a:normAutofit/>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In 1301 King Philip had a French bishop tried for treason and imprisoned. This was intolerable and Boniface VIII issued a reproving bull, which in 1302 was decisively rejected by the Estates General, even the French clergy supporting their king. Boniface announced that he would depose Philip if need be and issued the bull Unam </a:t>
            </a:r>
            <a:r>
              <a:rPr lang="en-US" sz="1800" b="0" i="0" dirty="0" err="1">
                <a:effectLst/>
                <a:latin typeface="Times New Roman" panose="02020603050405020304" pitchFamily="18" charset="0"/>
                <a:cs typeface="Times New Roman" panose="02020603050405020304" pitchFamily="18" charset="0"/>
              </a:rPr>
              <a:t>Sanctam</a:t>
            </a:r>
            <a:r>
              <a:rPr lang="en-US" sz="1800" b="0" i="0" dirty="0">
                <a:effectLst/>
                <a:latin typeface="Times New Roman" panose="02020603050405020304" pitchFamily="18" charset="0"/>
                <a:cs typeface="Times New Roman" panose="02020603050405020304" pitchFamily="18" charset="0"/>
              </a:rPr>
              <a:t> (‘One Holy’),the most famous papal document of the Middle Ages, affirming the authority of the pope as the heir of Peter and Vicar of Christ over all human authorities, spiritual and temporal. Spiritual power, according to the bull, rests in the hands of the Church. Temporal power is in the hands of kings and soldiers but is to be exercised only as the Church permits, because things spiritual are superior to things temporal. If temporal power errs, it is to be judged by the spiritual power. If lesser spiritual power errs, it is to be judged by higher spiritual power all the way up to the supreme spiritual power, the papacy itself, which can be judged only by God. 'We declare, state and define that it is absolutely necessary for salvation that every human creature be subject to the Roman Pontiff.’</a:t>
            </a:r>
          </a:p>
          <a:p>
            <a:pPr marL="0" indent="0">
              <a:lnSpc>
                <a:spcPct val="110000"/>
              </a:lnSpc>
              <a:buNone/>
            </a:pP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18 </a:t>
            </a:r>
            <a:r>
              <a:rPr lang="en-US" sz="1800" b="1" i="0" dirty="0">
                <a:effectLst/>
                <a:latin typeface="Times New Roman" panose="02020603050405020304" pitchFamily="18" charset="0"/>
                <a:cs typeface="Times New Roman" panose="02020603050405020304" pitchFamily="18" charset="0"/>
              </a:rPr>
              <a:t>And the woman that you saw is the great city (Rome) that has dominion over the kings of the earth (Revelation 17).</a:t>
            </a:r>
            <a:endParaRPr lang="en-US"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2767653"/>
      </p:ext>
    </p:extLst>
  </p:cSld>
  <p:clrMapOvr>
    <a:overrideClrMapping bg1="dk1" tx1="lt1" bg2="dk2" tx2="lt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E540D-8005-4272-969F-A22F0A51155E}"/>
              </a:ext>
            </a:extLst>
          </p:cNvPr>
          <p:cNvSpPr>
            <a:spLocks noGrp="1"/>
          </p:cNvSpPr>
          <p:nvPr>
            <p:ph type="title"/>
          </p:nvPr>
        </p:nvSpPr>
        <p:spPr>
          <a:xfrm>
            <a:off x="1451579" y="804519"/>
            <a:ext cx="9603275" cy="1049235"/>
          </a:xfrm>
        </p:spPr>
        <p:txBody>
          <a:bodyPr>
            <a:normAutofit/>
          </a:bodyPr>
          <a:lstStyle/>
          <a:p>
            <a:r>
              <a:rPr lang="en-US" dirty="0"/>
              <a:t>The Council of Zamora (1313 A.D.)</a:t>
            </a:r>
            <a:endParaRPr lang="en-US"/>
          </a:p>
        </p:txBody>
      </p:sp>
      <p:sp>
        <p:nvSpPr>
          <p:cNvPr id="3" name="Content Placeholder 2">
            <a:extLst>
              <a:ext uri="{FF2B5EF4-FFF2-40B4-BE49-F238E27FC236}">
                <a16:creationId xmlns:a16="http://schemas.microsoft.com/office/drawing/2014/main" id="{8A892FD2-4F54-425E-9599-636092809C9D}"/>
              </a:ext>
            </a:extLst>
          </p:cNvPr>
          <p:cNvSpPr>
            <a:spLocks noGrp="1"/>
          </p:cNvSpPr>
          <p:nvPr>
            <p:ph idx="1"/>
          </p:nvPr>
        </p:nvSpPr>
        <p:spPr>
          <a:xfrm>
            <a:off x="1145309" y="1948873"/>
            <a:ext cx="10972800" cy="4174835"/>
          </a:xfrm>
        </p:spPr>
        <p:txBody>
          <a:bodyPr>
            <a:noAutofit/>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In 1313 a Church Council held in Zamora (Spain) adopted a series of decisions relating to the Jews: Jews were excluded from state functions; the edicts enforcing the wearing of a distinctive badge were to be maintained, as also those concerning payment of the tithe to the church, the interest rate, and the transfer of newly built synagogues to the possession of the state, among other measures. These decisions of the council influenced the decisions of the Cortes which was convened in that year.</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17 </a:t>
            </a:r>
            <a:r>
              <a:rPr lang="en-US" sz="1800" b="0" i="0" dirty="0">
                <a:effectLst/>
                <a:latin typeface="Times New Roman" panose="02020603050405020304" pitchFamily="18" charset="0"/>
                <a:cs typeface="Times New Roman" panose="02020603050405020304" pitchFamily="18" charset="0"/>
              </a:rPr>
              <a:t>But if some of the branches (</a:t>
            </a:r>
            <a:r>
              <a:rPr lang="en-US" sz="1800" b="1" i="0" dirty="0">
                <a:effectLst/>
                <a:latin typeface="Times New Roman" panose="02020603050405020304" pitchFamily="18" charset="0"/>
                <a:cs typeface="Times New Roman" panose="02020603050405020304" pitchFamily="18" charset="0"/>
              </a:rPr>
              <a:t>the Jews</a:t>
            </a:r>
            <a:r>
              <a:rPr lang="en-US" sz="1800" b="0" i="0" dirty="0">
                <a:effectLst/>
                <a:latin typeface="Times New Roman" panose="02020603050405020304" pitchFamily="18" charset="0"/>
                <a:cs typeface="Times New Roman" panose="02020603050405020304" pitchFamily="18" charset="0"/>
              </a:rPr>
              <a:t>) were broken off, and you (</a:t>
            </a:r>
            <a:r>
              <a:rPr lang="en-US" sz="1800" b="1" i="0" dirty="0">
                <a:effectLst/>
                <a:latin typeface="Times New Roman" panose="02020603050405020304" pitchFamily="18" charset="0"/>
                <a:cs typeface="Times New Roman" panose="02020603050405020304" pitchFamily="18" charset="0"/>
              </a:rPr>
              <a:t>the Gentile Christian</a:t>
            </a:r>
            <a:r>
              <a:rPr lang="en-US" sz="1800" b="0" i="0" dirty="0">
                <a:effectLst/>
                <a:latin typeface="Times New Roman" panose="02020603050405020304" pitchFamily="18" charset="0"/>
                <a:cs typeface="Times New Roman" panose="02020603050405020304" pitchFamily="18" charset="0"/>
              </a:rPr>
              <a:t>), although a wild olive shoot, were grafted in among the others and now share in the nourishing root of the olive tree, </a:t>
            </a:r>
            <a:r>
              <a:rPr lang="en-US" sz="1800" b="1" i="0" baseline="30000" dirty="0">
                <a:effectLst/>
                <a:latin typeface="Times New Roman" panose="02020603050405020304" pitchFamily="18" charset="0"/>
                <a:cs typeface="Times New Roman" panose="02020603050405020304" pitchFamily="18" charset="0"/>
              </a:rPr>
              <a:t>18 </a:t>
            </a:r>
            <a:r>
              <a:rPr lang="en-US" sz="1800" b="1" i="0" dirty="0">
                <a:effectLst/>
                <a:latin typeface="Times New Roman" panose="02020603050405020304" pitchFamily="18" charset="0"/>
                <a:cs typeface="Times New Roman" panose="02020603050405020304" pitchFamily="18" charset="0"/>
              </a:rPr>
              <a:t>do not be arrogant toward the branches</a:t>
            </a:r>
            <a:r>
              <a:rPr lang="en-US" sz="1800" b="0" i="0" dirty="0">
                <a:effectLst/>
                <a:latin typeface="Times New Roman" panose="02020603050405020304" pitchFamily="18" charset="0"/>
                <a:cs typeface="Times New Roman" panose="02020603050405020304" pitchFamily="18" charset="0"/>
              </a:rPr>
              <a:t>. If you are, remember it is not you who support the root, but the root that supports you (</a:t>
            </a:r>
            <a:r>
              <a:rPr lang="en-US" sz="1800" b="1" i="0" dirty="0">
                <a:effectLst/>
                <a:latin typeface="Times New Roman" panose="02020603050405020304" pitchFamily="18" charset="0"/>
                <a:cs typeface="Times New Roman" panose="02020603050405020304" pitchFamily="18" charset="0"/>
              </a:rPr>
              <a:t>the Gospel came to the Jews first). </a:t>
            </a:r>
            <a:r>
              <a:rPr lang="en-US" sz="1800" b="1" i="0" baseline="30000" dirty="0">
                <a:effectLst/>
                <a:latin typeface="Times New Roman" panose="02020603050405020304" pitchFamily="18" charset="0"/>
                <a:cs typeface="Times New Roman" panose="02020603050405020304" pitchFamily="18" charset="0"/>
              </a:rPr>
              <a:t>19 </a:t>
            </a:r>
            <a:r>
              <a:rPr lang="en-US" sz="1800" b="0" i="0" dirty="0">
                <a:effectLst/>
                <a:latin typeface="Times New Roman" panose="02020603050405020304" pitchFamily="18" charset="0"/>
                <a:cs typeface="Times New Roman" panose="02020603050405020304" pitchFamily="18" charset="0"/>
              </a:rPr>
              <a:t>Then you will say, “Branches were broken off so that I might be grafted in (</a:t>
            </a:r>
            <a:r>
              <a:rPr lang="en-US" sz="1800" b="1" i="0" dirty="0">
                <a:effectLst/>
                <a:latin typeface="Times New Roman" panose="02020603050405020304" pitchFamily="18" charset="0"/>
                <a:cs typeface="Times New Roman" panose="02020603050405020304" pitchFamily="18" charset="0"/>
              </a:rPr>
              <a:t>the Jews are rejected by God</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20 </a:t>
            </a:r>
            <a:r>
              <a:rPr lang="en-US" sz="1800" b="0" i="0" dirty="0">
                <a:effectLst/>
                <a:latin typeface="Times New Roman" panose="02020603050405020304" pitchFamily="18" charset="0"/>
                <a:cs typeface="Times New Roman" panose="02020603050405020304" pitchFamily="18" charset="0"/>
              </a:rPr>
              <a:t>That is true. They were broken off because of their unbelief, but you stand fast through faith. </a:t>
            </a:r>
            <a:r>
              <a:rPr lang="en-US" sz="1800" b="1" i="0" dirty="0">
                <a:effectLst/>
                <a:latin typeface="Times New Roman" panose="02020603050405020304" pitchFamily="18" charset="0"/>
                <a:cs typeface="Times New Roman" panose="02020603050405020304" pitchFamily="18" charset="0"/>
              </a:rPr>
              <a:t>So do not become proud, but fear</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21 </a:t>
            </a:r>
            <a:r>
              <a:rPr lang="en-US" sz="1800" b="0" i="0" dirty="0">
                <a:effectLst/>
                <a:latin typeface="Times New Roman" panose="02020603050405020304" pitchFamily="18" charset="0"/>
                <a:cs typeface="Times New Roman" panose="02020603050405020304" pitchFamily="18" charset="0"/>
              </a:rPr>
              <a:t>For if God did not spare the natural branches (</a:t>
            </a:r>
            <a:r>
              <a:rPr lang="en-US" sz="1800" b="1" i="0" dirty="0">
                <a:effectLst/>
                <a:latin typeface="Times New Roman" panose="02020603050405020304" pitchFamily="18" charset="0"/>
                <a:cs typeface="Times New Roman" panose="02020603050405020304" pitchFamily="18" charset="0"/>
              </a:rPr>
              <a:t>the Jews</a:t>
            </a:r>
            <a:r>
              <a:rPr lang="en-US" sz="1800" b="0" i="0" dirty="0">
                <a:effectLst/>
                <a:latin typeface="Times New Roman" panose="02020603050405020304" pitchFamily="18" charset="0"/>
                <a:cs typeface="Times New Roman" panose="02020603050405020304" pitchFamily="18" charset="0"/>
              </a:rPr>
              <a:t>), neither will he spare you (</a:t>
            </a:r>
            <a:r>
              <a:rPr lang="en-US" sz="1800" b="1" i="0" dirty="0">
                <a:effectLst/>
                <a:latin typeface="Times New Roman" panose="02020603050405020304" pitchFamily="18" charset="0"/>
                <a:cs typeface="Times New Roman" panose="02020603050405020304" pitchFamily="18" charset="0"/>
              </a:rPr>
              <a:t>if you become faithless</a:t>
            </a:r>
            <a:r>
              <a:rPr lang="en-US" sz="1800" b="0" i="0" dirty="0">
                <a:effectLst/>
                <a:latin typeface="Times New Roman" panose="02020603050405020304" pitchFamily="18" charset="0"/>
                <a:cs typeface="Times New Roman" panose="02020603050405020304" pitchFamily="18" charset="0"/>
              </a:rPr>
              <a:t>)(Romans 11: 17-21).</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7347287"/>
      </p:ext>
    </p:extLst>
  </p:cSld>
  <p:clrMapOvr>
    <a:overrideClrMapping bg1="dk1" tx1="lt1" bg2="dk2" tx2="lt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B2A2A-5EAA-4FA5-BDCE-FF6E14DEF192}"/>
              </a:ext>
            </a:extLst>
          </p:cNvPr>
          <p:cNvSpPr>
            <a:spLocks noGrp="1"/>
          </p:cNvSpPr>
          <p:nvPr>
            <p:ph type="title"/>
          </p:nvPr>
        </p:nvSpPr>
        <p:spPr>
          <a:xfrm>
            <a:off x="1451579" y="804519"/>
            <a:ext cx="9603275" cy="1049235"/>
          </a:xfrm>
        </p:spPr>
        <p:txBody>
          <a:bodyPr>
            <a:normAutofit/>
          </a:bodyPr>
          <a:lstStyle/>
          <a:p>
            <a:r>
              <a:rPr lang="en-US" dirty="0"/>
              <a:t>Indulgences (1324 A.D.)</a:t>
            </a:r>
            <a:endParaRPr lang="en-US"/>
          </a:p>
        </p:txBody>
      </p:sp>
      <p:sp>
        <p:nvSpPr>
          <p:cNvPr id="3" name="Content Placeholder 2">
            <a:extLst>
              <a:ext uri="{FF2B5EF4-FFF2-40B4-BE49-F238E27FC236}">
                <a16:creationId xmlns:a16="http://schemas.microsoft.com/office/drawing/2014/main" id="{74FFA2D4-7157-4067-BC86-F12712CF09F8}"/>
              </a:ext>
            </a:extLst>
          </p:cNvPr>
          <p:cNvSpPr>
            <a:spLocks noGrp="1"/>
          </p:cNvSpPr>
          <p:nvPr>
            <p:ph idx="1"/>
          </p:nvPr>
        </p:nvSpPr>
        <p:spPr>
          <a:xfrm>
            <a:off x="1006764" y="1930400"/>
            <a:ext cx="11092871" cy="4123081"/>
          </a:xfrm>
        </p:spPr>
        <p:txBody>
          <a:bodyPr>
            <a:normAutofit lnSpcReduction="10000"/>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John XXII Pope John had to restock the treasury (because Pope Clement V gave most of its wealth to his relatives) by selling absolution from sin such as murder, piracy, incest, adultery or sodomy which restored the wealth of the church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Simony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Pope John declares that Christ and his apostles were men of wealth and to deny this was a heresy punishable by death (1324)</a:t>
            </a:r>
            <a:r>
              <a:rPr lang="en-US" sz="1800" b="1" dirty="0">
                <a:latin typeface="Times New Roman" panose="02020603050405020304" pitchFamily="18" charset="0"/>
                <a:ea typeface="Calibri" panose="020F0502020204030204" pitchFamily="34" charset="0"/>
                <a:cs typeface="Times New Roman" panose="02020603050405020304" pitchFamily="18" charset="0"/>
              </a:rPr>
              <a:t>.</a:t>
            </a:r>
            <a:endParaRPr lang="en-US" sz="1800" b="1" dirty="0">
              <a:latin typeface="Calibri" panose="020F0502020204030204" pitchFamily="34" charset="0"/>
              <a:cs typeface="Times New Roman" panose="02020603050405020304" pitchFamily="18" charset="0"/>
            </a:endParaRPr>
          </a:p>
          <a:p>
            <a:pPr marL="0" indent="0">
              <a:lnSpc>
                <a:spcPct val="110000"/>
              </a:lnSpc>
              <a:buNone/>
            </a:pPr>
            <a:r>
              <a:rPr lang="en-US" sz="1800" dirty="0">
                <a:latin typeface="Times New Roman" panose="02020603050405020304" pitchFamily="18" charset="0"/>
                <a:cs typeface="Times New Roman" panose="02020603050405020304" pitchFamily="18" charset="0"/>
              </a:rPr>
              <a:t>An indulgence is </a:t>
            </a:r>
            <a:r>
              <a:rPr lang="en-US" sz="1800" b="0" i="0" dirty="0">
                <a:effectLst/>
                <a:latin typeface="Times New Roman" panose="02020603050405020304" pitchFamily="18" charset="0"/>
                <a:cs typeface="Times New Roman" panose="02020603050405020304" pitchFamily="18" charset="0"/>
              </a:rPr>
              <a:t>a way to use money or other works to reduce the amount of punishment (apparently in purgatory) one has to undergo for sins.  </a:t>
            </a:r>
            <a:r>
              <a:rPr lang="en-US" sz="1800" b="1" i="0" dirty="0">
                <a:effectLst/>
                <a:latin typeface="Times New Roman" panose="02020603050405020304" pitchFamily="18" charset="0"/>
                <a:cs typeface="Times New Roman" panose="02020603050405020304" pitchFamily="18" charset="0"/>
              </a:rPr>
              <a:t>This constitutes a different gospel because it asserts that we buy salvation from sin.</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18 </a:t>
            </a:r>
            <a:r>
              <a:rPr lang="en-US" sz="1800" b="0" i="0" dirty="0">
                <a:effectLst/>
                <a:latin typeface="Times New Roman" panose="02020603050405020304" pitchFamily="18" charset="0"/>
                <a:cs typeface="Times New Roman" panose="02020603050405020304" pitchFamily="18" charset="0"/>
              </a:rPr>
              <a:t>Now when Simon saw that the Spirit was given through the laying on of the apostles' hands, he offered them money, </a:t>
            </a:r>
            <a:r>
              <a:rPr lang="en-US" sz="1800" b="1" i="0" baseline="30000" dirty="0">
                <a:effectLst/>
                <a:latin typeface="Times New Roman" panose="02020603050405020304" pitchFamily="18" charset="0"/>
                <a:cs typeface="Times New Roman" panose="02020603050405020304" pitchFamily="18" charset="0"/>
              </a:rPr>
              <a:t>19 </a:t>
            </a:r>
            <a:r>
              <a:rPr lang="en-US" sz="1800" b="0" i="0" dirty="0">
                <a:effectLst/>
                <a:latin typeface="Times New Roman" panose="02020603050405020304" pitchFamily="18" charset="0"/>
                <a:cs typeface="Times New Roman" panose="02020603050405020304" pitchFamily="18" charset="0"/>
              </a:rPr>
              <a:t>saying, “Give me this power also, so that anyone on whom I lay my hands may receive the Holy Spirit.” </a:t>
            </a:r>
            <a:r>
              <a:rPr lang="en-US" sz="1800" b="1" i="0" baseline="30000" dirty="0">
                <a:effectLst/>
                <a:latin typeface="Times New Roman" panose="02020603050405020304" pitchFamily="18" charset="0"/>
                <a:cs typeface="Times New Roman" panose="02020603050405020304" pitchFamily="18" charset="0"/>
              </a:rPr>
              <a:t>20 </a:t>
            </a:r>
            <a:r>
              <a:rPr lang="en-US" sz="1800" b="0" i="0" dirty="0">
                <a:effectLst/>
                <a:latin typeface="Times New Roman" panose="02020603050405020304" pitchFamily="18" charset="0"/>
                <a:cs typeface="Times New Roman" panose="02020603050405020304" pitchFamily="18" charset="0"/>
              </a:rPr>
              <a:t>But Peter said to him, “May your silver perish with you, because you thought you could obtain the gift of God with money! </a:t>
            </a:r>
            <a:r>
              <a:rPr lang="en-US" sz="1800" b="1" i="0" baseline="30000" dirty="0">
                <a:effectLst/>
                <a:latin typeface="Times New Roman" panose="02020603050405020304" pitchFamily="18" charset="0"/>
                <a:cs typeface="Times New Roman" panose="02020603050405020304" pitchFamily="18" charset="0"/>
              </a:rPr>
              <a:t>21 </a:t>
            </a:r>
            <a:r>
              <a:rPr lang="en-US" sz="1800" b="0" i="0" dirty="0">
                <a:effectLst/>
                <a:latin typeface="Times New Roman" panose="02020603050405020304" pitchFamily="18" charset="0"/>
                <a:cs typeface="Times New Roman" panose="02020603050405020304" pitchFamily="18" charset="0"/>
              </a:rPr>
              <a:t>You have neither part nor lot in this matter, for your heart is not right before God. </a:t>
            </a:r>
            <a:r>
              <a:rPr lang="en-US" sz="1800" b="1" i="0" baseline="30000" dirty="0">
                <a:effectLst/>
                <a:latin typeface="Times New Roman" panose="02020603050405020304" pitchFamily="18" charset="0"/>
                <a:cs typeface="Times New Roman" panose="02020603050405020304" pitchFamily="18" charset="0"/>
              </a:rPr>
              <a:t>22 </a:t>
            </a:r>
            <a:r>
              <a:rPr lang="en-US" sz="1800" b="0" i="0" dirty="0">
                <a:effectLst/>
                <a:latin typeface="Times New Roman" panose="02020603050405020304" pitchFamily="18" charset="0"/>
                <a:cs typeface="Times New Roman" panose="02020603050405020304" pitchFamily="18" charset="0"/>
              </a:rPr>
              <a:t>Repent, therefore, of this wickedness of yours, and pray to the Lord that, if possible, the intent of your heart may be forgiven you (Acts 8: 18-22).</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In 1348, th</a:t>
            </a:r>
            <a:r>
              <a:rPr lang="en-US" sz="1800" dirty="0">
                <a:latin typeface="Times New Roman" panose="02020603050405020304" pitchFamily="18" charset="0"/>
                <a:cs typeface="Times New Roman" panose="02020603050405020304" pitchFamily="18" charset="0"/>
              </a:rPr>
              <a:t>e black plague ravages Europe and kills 40-60% of the population.</a:t>
            </a:r>
            <a:endParaRPr lang="en-US" sz="1800" b="0" i="0" dirty="0">
              <a:effectLst/>
              <a:latin typeface="Times New Roman" panose="02020603050405020304" pitchFamily="18" charset="0"/>
              <a:cs typeface="Times New Roman" panose="02020603050405020304" pitchFamily="18" charset="0"/>
            </a:endParaRPr>
          </a:p>
          <a:p>
            <a:pPr marL="0" indent="0">
              <a:lnSpc>
                <a:spcPct val="110000"/>
              </a:lnSpc>
              <a:buNone/>
            </a:pPr>
            <a:endParaRPr lang="en-US" sz="1100" dirty="0">
              <a:latin typeface="Times New Roman" panose="02020603050405020304" pitchFamily="18" charset="0"/>
              <a:cs typeface="Times New Roman" panose="02020603050405020304" pitchFamily="18" charset="0"/>
            </a:endParaRPr>
          </a:p>
          <a:p>
            <a:pPr marL="0" indent="0">
              <a:lnSpc>
                <a:spcPct val="110000"/>
              </a:lnSpc>
              <a:buNone/>
            </a:pP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4731293"/>
      </p:ext>
    </p:extLst>
  </p:cSld>
  <p:clrMapOvr>
    <a:overrideClrMapping bg1="dk1" tx1="lt1" bg2="dk2" tx2="lt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D2529-A06D-4ED5-B7D5-5349B87FB8AC}"/>
              </a:ext>
            </a:extLst>
          </p:cNvPr>
          <p:cNvSpPr>
            <a:spLocks noGrp="1"/>
          </p:cNvSpPr>
          <p:nvPr>
            <p:ph type="title"/>
          </p:nvPr>
        </p:nvSpPr>
        <p:spPr>
          <a:xfrm>
            <a:off x="1451579" y="804519"/>
            <a:ext cx="9603275" cy="1049235"/>
          </a:xfrm>
        </p:spPr>
        <p:txBody>
          <a:bodyPr>
            <a:normAutofit/>
          </a:bodyPr>
          <a:lstStyle/>
          <a:p>
            <a:r>
              <a:rPr lang="en-US" dirty="0"/>
              <a:t>Jan Hus (1414 A.D.)</a:t>
            </a:r>
            <a:endParaRPr lang="en-US"/>
          </a:p>
        </p:txBody>
      </p:sp>
      <p:sp>
        <p:nvSpPr>
          <p:cNvPr id="3" name="Content Placeholder 2">
            <a:extLst>
              <a:ext uri="{FF2B5EF4-FFF2-40B4-BE49-F238E27FC236}">
                <a16:creationId xmlns:a16="http://schemas.microsoft.com/office/drawing/2014/main" id="{D22673A1-C6DD-4BE1-AFC9-10DD3BAB37DB}"/>
              </a:ext>
            </a:extLst>
          </p:cNvPr>
          <p:cNvSpPr>
            <a:spLocks noGrp="1"/>
          </p:cNvSpPr>
          <p:nvPr>
            <p:ph idx="1"/>
          </p:nvPr>
        </p:nvSpPr>
        <p:spPr>
          <a:xfrm>
            <a:off x="1191491" y="1976582"/>
            <a:ext cx="10917382" cy="4076899"/>
          </a:xfrm>
        </p:spPr>
        <p:txBody>
          <a:bodyPr>
            <a:normAutofit/>
          </a:bodyPr>
          <a:lstStyle/>
          <a:p>
            <a:pPr marL="0" indent="0">
              <a:lnSpc>
                <a:spcPct val="110000"/>
              </a:lnSpc>
              <a:buNone/>
            </a:pPr>
            <a:r>
              <a:rPr lang="en-US" sz="1800" b="0" i="0" dirty="0">
                <a:effectLst/>
                <a:latin typeface="Times New Roman" panose="02020603050405020304" pitchFamily="18" charset="0"/>
              </a:rPr>
              <a:t>Jan Hus (1372 – 1415) saw the evil of Roman Catholicism and attempted to reform it by the following: </a:t>
            </a:r>
            <a:endParaRPr lang="en-US" sz="1800" dirty="0">
              <a:latin typeface="Times New Roman" panose="02020603050405020304" pitchFamily="18" charset="0"/>
            </a:endParaRPr>
          </a:p>
          <a:p>
            <a:pPr marL="0" indent="0">
              <a:lnSpc>
                <a:spcPct val="110000"/>
              </a:lnSpc>
              <a:buNone/>
            </a:pPr>
            <a:r>
              <a:rPr lang="en-US" sz="1800" b="0" i="0" dirty="0">
                <a:effectLst/>
                <a:latin typeface="Times New Roman" panose="02020603050405020304" pitchFamily="18" charset="0"/>
              </a:rPr>
              <a:t>He called for a higher level of morality among the priesthood. Financial abuses, sexual immorality, and drunkenness were common among the priests of Europe.</a:t>
            </a:r>
          </a:p>
          <a:p>
            <a:pPr marL="0" indent="0">
              <a:lnSpc>
                <a:spcPct val="110000"/>
              </a:lnSpc>
              <a:buNone/>
            </a:pPr>
            <a:r>
              <a:rPr lang="en-US" sz="1800" b="0" i="0" dirty="0">
                <a:effectLst/>
                <a:latin typeface="Times New Roman" panose="02020603050405020304" pitchFamily="18" charset="0"/>
              </a:rPr>
              <a:t>He called for preaching and Bible reading in the common language, and for all Christians to receive full communion. At the time, laypersons received only the bread during communion, and only priests were allowed to receive the wine.</a:t>
            </a:r>
          </a:p>
          <a:p>
            <a:pPr marL="0" indent="0">
              <a:lnSpc>
                <a:spcPct val="110000"/>
              </a:lnSpc>
              <a:buNone/>
            </a:pPr>
            <a:r>
              <a:rPr lang="en-US" sz="1800" b="0" i="0" dirty="0">
                <a:effectLst/>
                <a:latin typeface="Times New Roman" panose="02020603050405020304" pitchFamily="18" charset="0"/>
              </a:rPr>
              <a:t>He opposed the sale of indulgences. These were documents of personal forgiveness from the Pope which were sold for sometimes exorbitant prices to raise funds for Crusades.</a:t>
            </a:r>
          </a:p>
          <a:p>
            <a:pPr marL="0" indent="0">
              <a:lnSpc>
                <a:spcPct val="110000"/>
              </a:lnSpc>
              <a:buNone/>
            </a:pPr>
            <a:r>
              <a:rPr lang="en-US" sz="1800" b="0" i="0" dirty="0">
                <a:effectLst/>
                <a:latin typeface="Times New Roman" panose="02020603050405020304" pitchFamily="18" charset="0"/>
              </a:rPr>
              <a:t>He opposed the relatively new doctrine of Papal infallibility when Papal decrees contradicted the Bible. He asserted the primacy of the Scriptures over church leaders and councils (</a:t>
            </a:r>
            <a:r>
              <a:rPr lang="en-US" sz="1800" b="1" i="0" dirty="0">
                <a:effectLst/>
                <a:latin typeface="Times New Roman" panose="02020603050405020304" pitchFamily="18" charset="0"/>
              </a:rPr>
              <a:t>Tradition</a:t>
            </a:r>
            <a:r>
              <a:rPr lang="en-US" sz="1800" b="0" i="0" dirty="0">
                <a:effectLst/>
                <a:latin typeface="Times New Roman" panose="02020603050405020304" pitchFamily="18" charset="0"/>
              </a:rPr>
              <a:t>).</a:t>
            </a:r>
          </a:p>
          <a:p>
            <a:pPr marL="0" indent="0">
              <a:lnSpc>
                <a:spcPct val="110000"/>
              </a:lnSpc>
              <a:buNone/>
            </a:pPr>
            <a:r>
              <a:rPr lang="en-US" sz="1800" dirty="0">
                <a:latin typeface="Times New Roman" panose="02020603050405020304" pitchFamily="18" charset="0"/>
              </a:rPr>
              <a:t>This caused a Great Schism in the church and a Council was called to resolve the issues.</a:t>
            </a:r>
            <a:endParaRPr lang="en-US" sz="1800" b="0" i="0" dirty="0">
              <a:effectLst/>
              <a:latin typeface="Times New Roman" panose="02020603050405020304" pitchFamily="18" charset="0"/>
            </a:endParaRPr>
          </a:p>
          <a:p>
            <a:pPr marL="0" indent="0">
              <a:lnSpc>
                <a:spcPct val="110000"/>
              </a:lnSpc>
              <a:buNone/>
            </a:pPr>
            <a:endParaRPr lang="en-US" sz="1400" dirty="0"/>
          </a:p>
        </p:txBody>
      </p:sp>
    </p:spTree>
    <p:extLst>
      <p:ext uri="{BB962C8B-B14F-4D97-AF65-F5344CB8AC3E}">
        <p14:creationId xmlns:p14="http://schemas.microsoft.com/office/powerpoint/2010/main" val="353110518"/>
      </p:ext>
    </p:extLst>
  </p:cSld>
  <p:clrMapOvr>
    <a:overrideClrMapping bg1="dk1" tx1="lt1" bg2="dk2" tx2="lt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D222F-222D-44CD-9A31-CE749333AC93}"/>
              </a:ext>
            </a:extLst>
          </p:cNvPr>
          <p:cNvSpPr>
            <a:spLocks noGrp="1"/>
          </p:cNvSpPr>
          <p:nvPr>
            <p:ph type="title"/>
          </p:nvPr>
        </p:nvSpPr>
        <p:spPr>
          <a:xfrm>
            <a:off x="1451579" y="804519"/>
            <a:ext cx="9603275" cy="1049235"/>
          </a:xfrm>
        </p:spPr>
        <p:txBody>
          <a:bodyPr>
            <a:normAutofit/>
          </a:bodyPr>
          <a:lstStyle/>
          <a:p>
            <a:r>
              <a:rPr lang="en-US" dirty="0"/>
              <a:t>Council of Constance 1415 A.D.</a:t>
            </a:r>
            <a:endParaRPr lang="en-US"/>
          </a:p>
        </p:txBody>
      </p:sp>
      <p:sp>
        <p:nvSpPr>
          <p:cNvPr id="3" name="Content Placeholder 2">
            <a:extLst>
              <a:ext uri="{FF2B5EF4-FFF2-40B4-BE49-F238E27FC236}">
                <a16:creationId xmlns:a16="http://schemas.microsoft.com/office/drawing/2014/main" id="{4CEA0B10-51D9-42D1-BCA3-7B1D515518AE}"/>
              </a:ext>
            </a:extLst>
          </p:cNvPr>
          <p:cNvSpPr>
            <a:spLocks noGrp="1"/>
          </p:cNvSpPr>
          <p:nvPr>
            <p:ph idx="1"/>
          </p:nvPr>
        </p:nvSpPr>
        <p:spPr>
          <a:xfrm>
            <a:off x="1080655" y="1930400"/>
            <a:ext cx="11046690" cy="4230255"/>
          </a:xfrm>
        </p:spPr>
        <p:txBody>
          <a:bodyPr>
            <a:noAutofit/>
          </a:bodyPr>
          <a:lstStyle/>
          <a:p>
            <a:pPr marL="0" indent="0" fontAlgn="base">
              <a:lnSpc>
                <a:spcPct val="110000"/>
              </a:lnSpc>
              <a:buNone/>
            </a:pPr>
            <a:r>
              <a:rPr lang="en-US" sz="1800" b="0" i="0" dirty="0">
                <a:effectLst/>
                <a:latin typeface="Times New Roman" panose="02020603050405020304" pitchFamily="18" charset="0"/>
                <a:cs typeface="Times New Roman" panose="02020603050405020304" pitchFamily="18" charset="0"/>
              </a:rPr>
              <a:t>Jan Hus, a Catholic theologian from Bohemia, had been critical, which sparked a vocal reform movement. Hus was invited to Constance under a safe-conduct pass from Sigismund (‘Holy’ Roman Emperor) in the hopes of resolving the tensions between himself and the Church. He arrived in the city on Nov. 3, 1414, and for the next several weeks was able to move around freely. On November 28, he was arrested and imprisoned, following a false rumor that he was planning to flee. He was held in confinement until trial in early June 1415.</a:t>
            </a:r>
          </a:p>
          <a:p>
            <a:pPr marL="0" indent="0" fontAlgn="base">
              <a:lnSpc>
                <a:spcPct val="110000"/>
              </a:lnSpc>
              <a:buNone/>
            </a:pPr>
            <a:r>
              <a:rPr lang="en-US" sz="1800" b="0" i="0" dirty="0">
                <a:effectLst/>
                <a:latin typeface="Times New Roman" panose="02020603050405020304" pitchFamily="18" charset="0"/>
                <a:cs typeface="Times New Roman" panose="02020603050405020304" pitchFamily="18" charset="0"/>
              </a:rPr>
              <a:t>During Hus's trial, supporters urged him to recant his beliefs in hopes of saving his life. He insisted that he would recant </a:t>
            </a:r>
            <a:r>
              <a:rPr lang="en-US" sz="1800" b="0" i="1" dirty="0">
                <a:effectLst/>
                <a:latin typeface="Times New Roman" panose="02020603050405020304" pitchFamily="18" charset="0"/>
                <a:cs typeface="Times New Roman" panose="02020603050405020304" pitchFamily="18" charset="0"/>
              </a:rPr>
              <a:t>only</a:t>
            </a:r>
            <a:r>
              <a:rPr lang="en-US" sz="1800" b="0" i="0" dirty="0">
                <a:effectLst/>
                <a:latin typeface="Times New Roman" panose="02020603050405020304" pitchFamily="18" charset="0"/>
                <a:cs typeface="Times New Roman" panose="02020603050405020304" pitchFamily="18" charset="0"/>
              </a:rPr>
              <a:t> if his dissident views were proven to be in error. He told his judges:</a:t>
            </a:r>
          </a:p>
          <a:p>
            <a:pPr marL="0" indent="0" fontAlgn="base">
              <a:lnSpc>
                <a:spcPct val="110000"/>
              </a:lnSpc>
              <a:buNone/>
            </a:pPr>
            <a:r>
              <a:rPr lang="en-US" sz="1800" b="1" i="0" dirty="0">
                <a:effectLst/>
                <a:latin typeface="Times New Roman" panose="02020603050405020304" pitchFamily="18" charset="0"/>
                <a:cs typeface="Times New Roman" panose="02020603050405020304" pitchFamily="18" charset="0"/>
              </a:rPr>
              <a:t>“I appeal to Jesus Christ, the only judge who is almighty and completely just. In His hands I plead my cause, not on the basis of false witnesses and erring councils, but on truth and justice.“</a:t>
            </a:r>
          </a:p>
          <a:p>
            <a:pPr marL="0" indent="0" fontAlgn="base">
              <a:lnSpc>
                <a:spcPct val="110000"/>
              </a:lnSpc>
              <a:buNone/>
            </a:pPr>
            <a:r>
              <a:rPr lang="en-US" sz="1800" b="0" i="0" dirty="0">
                <a:effectLst/>
                <a:latin typeface="Times New Roman" panose="02020603050405020304" pitchFamily="18" charset="0"/>
                <a:cs typeface="Times New Roman" panose="02020603050405020304" pitchFamily="18" charset="0"/>
              </a:rPr>
              <a:t>On July 6, 1415, Hus was taken to the cathedral dressed in his priest’s robes. An Italian prelate preached a sermon on heresy and then condemned Hus from the pulpit. Hus was stripped of his robes, and a paper cone inscribed with the word </a:t>
            </a:r>
            <a:r>
              <a:rPr lang="en-US" sz="1800" b="0" i="1" dirty="0" err="1">
                <a:effectLst/>
                <a:latin typeface="Times New Roman" panose="02020603050405020304" pitchFamily="18" charset="0"/>
                <a:cs typeface="Times New Roman" panose="02020603050405020304" pitchFamily="18" charset="0"/>
              </a:rPr>
              <a:t>Haeresiarcha</a:t>
            </a:r>
            <a:r>
              <a:rPr lang="en-US" sz="1800" b="0" i="0" dirty="0">
                <a:effectLst/>
                <a:latin typeface="Times New Roman" panose="02020603050405020304" pitchFamily="18" charset="0"/>
                <a:cs typeface="Times New Roman" panose="02020603050405020304" pitchFamily="18" charset="0"/>
              </a:rPr>
              <a:t> ("leader of a heretical movement") was put on his head before he was burned at the stake.</a:t>
            </a:r>
          </a:p>
        </p:txBody>
      </p:sp>
    </p:spTree>
    <p:extLst>
      <p:ext uri="{BB962C8B-B14F-4D97-AF65-F5344CB8AC3E}">
        <p14:creationId xmlns:p14="http://schemas.microsoft.com/office/powerpoint/2010/main" val="38977981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C993D-DD5F-4490-A824-68403759176E}"/>
              </a:ext>
            </a:extLst>
          </p:cNvPr>
          <p:cNvSpPr>
            <a:spLocks noGrp="1"/>
          </p:cNvSpPr>
          <p:nvPr>
            <p:ph type="title"/>
          </p:nvPr>
        </p:nvSpPr>
        <p:spPr>
          <a:xfrm>
            <a:off x="1451579" y="804519"/>
            <a:ext cx="9603275" cy="1049235"/>
          </a:xfrm>
        </p:spPr>
        <p:txBody>
          <a:bodyPr>
            <a:normAutofit/>
          </a:bodyPr>
          <a:lstStyle/>
          <a:p>
            <a:r>
              <a:rPr lang="en-US" dirty="0"/>
              <a:t>The False Prophet </a:t>
            </a:r>
          </a:p>
        </p:txBody>
      </p:sp>
      <p:sp>
        <p:nvSpPr>
          <p:cNvPr id="3" name="Content Placeholder 2">
            <a:extLst>
              <a:ext uri="{FF2B5EF4-FFF2-40B4-BE49-F238E27FC236}">
                <a16:creationId xmlns:a16="http://schemas.microsoft.com/office/drawing/2014/main" id="{F642BF16-D9CD-4F62-A20B-2E14E66153DC}"/>
              </a:ext>
            </a:extLst>
          </p:cNvPr>
          <p:cNvSpPr>
            <a:spLocks noGrp="1"/>
          </p:cNvSpPr>
          <p:nvPr>
            <p:ph idx="1"/>
          </p:nvPr>
        </p:nvSpPr>
        <p:spPr>
          <a:xfrm>
            <a:off x="1451579" y="2015732"/>
            <a:ext cx="10611112" cy="4037749"/>
          </a:xfrm>
        </p:spPr>
        <p:txBody>
          <a:bodyPr>
            <a:normAutofit lnSpcReduction="10000"/>
          </a:bodyPr>
          <a:lstStyle/>
          <a:p>
            <a:pPr marL="0" marR="0" lvl="0" indent="0"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US" sz="18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11 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Then I saw another beast rising out of the earth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as opposed to the sea where the Antichrist came</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It had two horns like a lamb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false Christ/Pope</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and it spoke like a dragon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Satan</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12 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It exercises all the authority of the first beast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the Antichrist</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in its presence, and makes the earth and its inhabitants worship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it is a powerful religious figure</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the first beast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it serves the Antichrist, the last king of the earth</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whose mortal wound was healed. </a:t>
            </a:r>
            <a:r>
              <a:rPr kumimoji="0" lang="en-US" sz="18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13 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It performs great signs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false signs and wonders – Matthew 24:24</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even making fire come down from heaven to earth in front of people, </a:t>
            </a:r>
            <a:r>
              <a:rPr kumimoji="0" lang="en-US" sz="18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14 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and by the signs that it is allowed to work in the presence of the beast it deceives those who dwell on earth, telling them to make an image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idolatry – Daniel 3:1-7</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for the beast that was wounded by the sword and yet lived. </a:t>
            </a:r>
            <a:r>
              <a:rPr kumimoji="0" lang="en-US" sz="18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15 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And it was allowed to give breath to the image of the beast, so that the image of the beast might even speak and might cause those who would not worship the image of the beast to be slain (</a:t>
            </a:r>
            <a:r>
              <a:rPr kumimoji="0" lang="en-US" sz="1800" b="1"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drunk with the blood of the Martyrs of Jesus</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 </a:t>
            </a:r>
            <a:r>
              <a:rPr kumimoji="0" lang="en-US" sz="18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16 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Also it causes all, both small and great, both rich and poor, both free and slave, to be marked on the right hand or the forehead, </a:t>
            </a:r>
            <a:r>
              <a:rPr kumimoji="0" lang="en-US" sz="18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17 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so that no one can buy or sell unless he has the mark, that is, the name of the beast or the number of its name.  </a:t>
            </a:r>
            <a:r>
              <a:rPr kumimoji="0" lang="en-US" sz="1800" b="1" i="0" u="none" strike="noStrike" kern="1200" cap="none" spc="0" normalizeH="0" baseline="30000" noProof="0" dirty="0">
                <a:ln>
                  <a:noFill/>
                </a:ln>
                <a:effectLst/>
                <a:uLnTx/>
                <a:uFillTx/>
                <a:latin typeface="Times New Roman" panose="02020603050405020304" pitchFamily="18" charset="0"/>
                <a:ea typeface="+mn-ea"/>
                <a:cs typeface="Times New Roman" panose="02020603050405020304" pitchFamily="18" charset="0"/>
              </a:rPr>
              <a:t>18 </a:t>
            </a:r>
            <a:r>
              <a:rPr kumimoji="0" lang="en-US" sz="1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This calls for wisdom: let the one who has understanding calculate the number of the beast, for it is the number of a man, and his number is 666 (Revelation 13: 11-18).</a:t>
            </a:r>
          </a:p>
          <a:p>
            <a:pPr marL="0" indent="0">
              <a:lnSpc>
                <a:spcPct val="110000"/>
              </a:lnSpc>
              <a:buNone/>
            </a:pPr>
            <a:endParaRPr lang="en-US" sz="1400" dirty="0"/>
          </a:p>
        </p:txBody>
      </p:sp>
    </p:spTree>
    <p:extLst>
      <p:ext uri="{BB962C8B-B14F-4D97-AF65-F5344CB8AC3E}">
        <p14:creationId xmlns:p14="http://schemas.microsoft.com/office/powerpoint/2010/main" val="1411330275"/>
      </p:ext>
    </p:extLst>
  </p:cSld>
  <p:clrMapOvr>
    <a:overrideClrMapping bg1="dk1" tx1="lt1" bg2="dk2" tx2="lt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3D824-558A-4DAC-9244-91F8DA515BF7}"/>
              </a:ext>
            </a:extLst>
          </p:cNvPr>
          <p:cNvSpPr>
            <a:spLocks noGrp="1"/>
          </p:cNvSpPr>
          <p:nvPr>
            <p:ph type="title"/>
          </p:nvPr>
        </p:nvSpPr>
        <p:spPr>
          <a:xfrm>
            <a:off x="1451579" y="804519"/>
            <a:ext cx="9603275" cy="1049235"/>
          </a:xfrm>
        </p:spPr>
        <p:txBody>
          <a:bodyPr>
            <a:normAutofit/>
          </a:bodyPr>
          <a:lstStyle/>
          <a:p>
            <a:r>
              <a:rPr lang="en-US" dirty="0"/>
              <a:t>John Wycliff (1428 A.D.)</a:t>
            </a:r>
            <a:endParaRPr lang="en-US"/>
          </a:p>
        </p:txBody>
      </p:sp>
      <p:sp>
        <p:nvSpPr>
          <p:cNvPr id="3" name="Content Placeholder 2">
            <a:extLst>
              <a:ext uri="{FF2B5EF4-FFF2-40B4-BE49-F238E27FC236}">
                <a16:creationId xmlns:a16="http://schemas.microsoft.com/office/drawing/2014/main" id="{46CF639C-C585-48CD-8F73-7C36EA8BB5B5}"/>
              </a:ext>
            </a:extLst>
          </p:cNvPr>
          <p:cNvSpPr>
            <a:spLocks noGrp="1"/>
          </p:cNvSpPr>
          <p:nvPr>
            <p:ph idx="1"/>
          </p:nvPr>
        </p:nvSpPr>
        <p:spPr>
          <a:xfrm>
            <a:off x="1080655" y="1930400"/>
            <a:ext cx="11111345" cy="4202545"/>
          </a:xfrm>
        </p:spPr>
        <p:txBody>
          <a:bodyPr>
            <a:normAutofit/>
          </a:bodyPr>
          <a:lstStyle/>
          <a:p>
            <a:pPr marL="0" indent="0">
              <a:lnSpc>
                <a:spcPct val="110000"/>
              </a:lnSpc>
              <a:buNone/>
            </a:pPr>
            <a:r>
              <a:rPr lang="en-US" sz="1800" dirty="0">
                <a:latin typeface="Times New Roman" panose="02020603050405020304" pitchFamily="18" charset="0"/>
                <a:cs typeface="Times New Roman" panose="02020603050405020304" pitchFamily="18" charset="0"/>
              </a:rPr>
              <a:t>John Wycliff was also condemned at the Council of Constance.  He was declared a heretic for the following:</a:t>
            </a:r>
          </a:p>
          <a:p>
            <a:pPr>
              <a:lnSpc>
                <a:spcPct val="110000"/>
              </a:lnSpc>
            </a:pPr>
            <a:r>
              <a:rPr lang="en-US" sz="1800" dirty="0">
                <a:latin typeface="Times New Roman" panose="02020603050405020304" pitchFamily="18" charset="0"/>
                <a:cs typeface="Times New Roman" panose="02020603050405020304" pitchFamily="18" charset="0"/>
              </a:rPr>
              <a:t>Translating and writing out the New Testament in English so the average person could understand it</a:t>
            </a:r>
          </a:p>
          <a:p>
            <a:pPr>
              <a:lnSpc>
                <a:spcPct val="110000"/>
              </a:lnSpc>
            </a:pPr>
            <a:r>
              <a:rPr lang="en-US" sz="1800" dirty="0">
                <a:latin typeface="Times New Roman" panose="02020603050405020304" pitchFamily="18" charset="0"/>
                <a:cs typeface="Times New Roman" panose="02020603050405020304" pitchFamily="18" charset="0"/>
              </a:rPr>
              <a:t>He criticized the church hierarchy for the same reason Hus did</a:t>
            </a:r>
          </a:p>
          <a:p>
            <a:pPr>
              <a:lnSpc>
                <a:spcPct val="110000"/>
              </a:lnSpc>
            </a:pPr>
            <a:r>
              <a:rPr lang="en-US" sz="1800" dirty="0">
                <a:latin typeface="Times New Roman" panose="02020603050405020304" pitchFamily="18" charset="0"/>
                <a:cs typeface="Times New Roman" panose="02020603050405020304" pitchFamily="18" charset="0"/>
              </a:rPr>
              <a:t>He believed that the Bible was the only source of Christian doctrine</a:t>
            </a:r>
          </a:p>
          <a:p>
            <a:pPr>
              <a:lnSpc>
                <a:spcPct val="110000"/>
              </a:lnSpc>
            </a:pPr>
            <a:r>
              <a:rPr lang="en-US" sz="1800" b="0" dirty="0">
                <a:effectLst/>
                <a:latin typeface="Times New Roman" panose="02020603050405020304" pitchFamily="18" charset="0"/>
                <a:cs typeface="Times New Roman" panose="02020603050405020304" pitchFamily="18" charset="0"/>
              </a:rPr>
              <a:t>He famously quoted, </a:t>
            </a:r>
            <a:r>
              <a:rPr lang="en-US" sz="1800" b="1" dirty="0">
                <a:effectLst/>
                <a:latin typeface="Times New Roman" panose="02020603050405020304" pitchFamily="18" charset="0"/>
                <a:cs typeface="Times New Roman" panose="02020603050405020304" pitchFamily="18" charset="0"/>
              </a:rPr>
              <a:t>"Trust wholly in Christ; rely altogether on his sufferings; beware of seeking to be justified in any other way than by his righteousness.“</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John Wycliff died of a stroke and his body was buried in </a:t>
            </a:r>
            <a:r>
              <a:rPr lang="en-US" sz="1800" b="0" i="0" dirty="0" err="1">
                <a:effectLst/>
                <a:latin typeface="Times New Roman" panose="02020603050405020304" pitchFamily="18" charset="0"/>
                <a:cs typeface="Times New Roman" panose="02020603050405020304" pitchFamily="18" charset="0"/>
              </a:rPr>
              <a:t>Lutterworth</a:t>
            </a:r>
            <a:r>
              <a:rPr lang="en-US" sz="1800" b="0" i="0" dirty="0">
                <a:effectLst/>
                <a:latin typeface="Times New Roman" panose="02020603050405020304" pitchFamily="18" charset="0"/>
                <a:cs typeface="Times New Roman" panose="02020603050405020304" pitchFamily="18" charset="0"/>
              </a:rPr>
              <a:t> </a:t>
            </a:r>
            <a:r>
              <a:rPr lang="en-US" sz="1800" b="0" i="0" dirty="0" err="1">
                <a:effectLst/>
                <a:latin typeface="Times New Roman" panose="02020603050405020304" pitchFamily="18" charset="0"/>
                <a:cs typeface="Times New Roman" panose="02020603050405020304" pitchFamily="18" charset="0"/>
              </a:rPr>
              <a:t>churchward</a:t>
            </a:r>
            <a:r>
              <a:rPr lang="en-US" sz="1800" b="0" i="0" dirty="0">
                <a:effectLst/>
                <a:latin typeface="Times New Roman" panose="02020603050405020304" pitchFamily="18" charset="0"/>
                <a:cs typeface="Times New Roman" panose="02020603050405020304" pitchFamily="18" charset="0"/>
              </a:rPr>
              <a:t>, where it remained until 1428 when, following the orders of the Council of Constance, it was dug up and burned and he was anathematized</a:t>
            </a:r>
            <a:r>
              <a:rPr lang="en-US" sz="1800" b="0" i="0" dirty="0">
                <a:effectLst/>
                <a:latin typeface="PT Serif"/>
              </a:rPr>
              <a:t>. </a:t>
            </a:r>
            <a:endParaRPr lang="en-US" sz="1800" dirty="0">
              <a:latin typeface="PT Serif"/>
              <a:cs typeface="Times New Roman" panose="02020603050405020304" pitchFamily="18" charset="0"/>
            </a:endParaRPr>
          </a:p>
          <a:p>
            <a:pPr marL="0" indent="0">
              <a:lnSpc>
                <a:spcPct val="110000"/>
              </a:lnSpc>
              <a:buNone/>
            </a:pPr>
            <a:r>
              <a:rPr lang="en-US" sz="1800" b="1" i="0" dirty="0">
                <a:effectLst/>
                <a:latin typeface="Times New Roman" panose="02020603050405020304" pitchFamily="18" charset="0"/>
                <a:cs typeface="Times New Roman" panose="02020603050405020304" pitchFamily="18" charset="0"/>
              </a:rPr>
              <a:t>And on her forehead was written a name of mystery: “Babylon the great, mother of prostitutes and of earth's abominations.” </a:t>
            </a:r>
            <a:endParaRPr lang="en-US" sz="1800" b="1" dirty="0">
              <a:latin typeface="Times New Roman" panose="02020603050405020304" pitchFamily="18" charset="0"/>
              <a:cs typeface="Times New Roman" panose="02020603050405020304" pitchFamily="18" charset="0"/>
            </a:endParaRPr>
          </a:p>
          <a:p>
            <a:pPr marL="0" indent="0">
              <a:lnSpc>
                <a:spcPct val="110000"/>
              </a:lnSpc>
              <a:buNone/>
            </a:pP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5422228"/>
      </p:ext>
    </p:extLst>
  </p:cSld>
  <p:clrMapOvr>
    <a:overrideClrMapping bg1="dk1" tx1="lt1" bg2="dk2" tx2="lt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0A260-8A01-476B-A7F8-C9E4CB39D344}"/>
              </a:ext>
            </a:extLst>
          </p:cNvPr>
          <p:cNvSpPr>
            <a:spLocks noGrp="1"/>
          </p:cNvSpPr>
          <p:nvPr>
            <p:ph type="title"/>
          </p:nvPr>
        </p:nvSpPr>
        <p:spPr>
          <a:xfrm>
            <a:off x="1451579" y="804519"/>
            <a:ext cx="9603275" cy="1049235"/>
          </a:xfrm>
        </p:spPr>
        <p:txBody>
          <a:bodyPr>
            <a:normAutofit/>
          </a:bodyPr>
          <a:lstStyle/>
          <a:p>
            <a:r>
              <a:rPr lang="en-US" dirty="0"/>
              <a:t>Extermination of the Hussites (1429 A.D.)</a:t>
            </a:r>
            <a:endParaRPr lang="en-US"/>
          </a:p>
        </p:txBody>
      </p:sp>
      <p:sp>
        <p:nvSpPr>
          <p:cNvPr id="3" name="Content Placeholder 2">
            <a:extLst>
              <a:ext uri="{FF2B5EF4-FFF2-40B4-BE49-F238E27FC236}">
                <a16:creationId xmlns:a16="http://schemas.microsoft.com/office/drawing/2014/main" id="{CCAF91C5-A8D8-46F1-A608-8DB01A1FC77D}"/>
              </a:ext>
            </a:extLst>
          </p:cNvPr>
          <p:cNvSpPr>
            <a:spLocks noGrp="1"/>
          </p:cNvSpPr>
          <p:nvPr>
            <p:ph idx="1"/>
          </p:nvPr>
        </p:nvSpPr>
        <p:spPr>
          <a:xfrm>
            <a:off x="1256145" y="1967345"/>
            <a:ext cx="10778837" cy="4086135"/>
          </a:xfrm>
        </p:spPr>
        <p:txBody>
          <a:bodyPr>
            <a:norm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Hussites were the followers of Jan Hus</a:t>
            </a:r>
          </a:p>
          <a:p>
            <a:pPr marL="0" indent="0">
              <a:lnSpc>
                <a:spcPct val="110000"/>
              </a:lnSpc>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Pope Martin V (1429) commanded king of Poland in a letter which read, “…it is a duty to exterminate the Hussites…these impious persons dare proclaim principles of equality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as in the Magna Carta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maintain that all Christians are brethren, and that God has not given privileged men the right of ruling nations; they claim that Christ came to earth to abolish slavery; they call the people to liberty…burn, massacre, make deserts everywhere… </a:t>
            </a:r>
          </a:p>
          <a:p>
            <a:pPr marL="0" indent="0">
              <a:lnSpc>
                <a:spcPct val="110000"/>
              </a:lnSpc>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10000"/>
              </a:lnSpc>
              <a:buNone/>
            </a:pPr>
            <a:r>
              <a:rPr lang="en-US" sz="1800" b="1" i="0" dirty="0">
                <a:effectLst/>
                <a:latin typeface="Times New Roman" panose="02020603050405020304" pitchFamily="18" charset="0"/>
                <a:cs typeface="Times New Roman" panose="02020603050405020304" pitchFamily="18" charset="0"/>
              </a:rPr>
              <a:t>And I saw the woman, drunk with the blood of the saints, the blood of the martyrs of Jesus (Revelation 17:4).</a:t>
            </a:r>
            <a:endParaRPr lang="en-US" sz="1800" b="1" dirty="0">
              <a:latin typeface="Calibri" panose="020F0502020204030204" pitchFamily="34" charset="0"/>
              <a:cs typeface="Times New Roman" panose="02020603050405020304" pitchFamily="18" charset="0"/>
            </a:endParaRPr>
          </a:p>
          <a:p>
            <a:pPr marL="0" indent="0">
              <a:lnSpc>
                <a:spcPct val="110000"/>
              </a:lnSpc>
              <a:buNone/>
            </a:pPr>
            <a:endParaRPr lang="en-US" sz="1700" dirty="0"/>
          </a:p>
        </p:txBody>
      </p:sp>
    </p:spTree>
    <p:extLst>
      <p:ext uri="{BB962C8B-B14F-4D97-AF65-F5344CB8AC3E}">
        <p14:creationId xmlns:p14="http://schemas.microsoft.com/office/powerpoint/2010/main" val="226506567"/>
      </p:ext>
    </p:extLst>
  </p:cSld>
  <p:clrMapOvr>
    <a:overrideClrMapping bg1="dk1" tx1="lt1" bg2="dk2" tx2="lt2" accent1="accent1" accent2="accent2" accent3="accent3" accent4="accent4" accent5="accent5" accent6="accent6" hlink="hlink" folHlink="folHlink"/>
  </p:clrMapOvr>
</p:sld>
</file>

<file path=ppt/slides/slide5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6C868-1E6D-4D63-BE4F-3A0FBB7E3EC2}"/>
              </a:ext>
            </a:extLst>
          </p:cNvPr>
          <p:cNvSpPr>
            <a:spLocks noGrp="1"/>
          </p:cNvSpPr>
          <p:nvPr>
            <p:ph type="title"/>
          </p:nvPr>
        </p:nvSpPr>
        <p:spPr>
          <a:xfrm>
            <a:off x="1451579" y="804519"/>
            <a:ext cx="9603275" cy="1049235"/>
          </a:xfrm>
        </p:spPr>
        <p:txBody>
          <a:bodyPr>
            <a:normAutofit/>
          </a:bodyPr>
          <a:lstStyle/>
          <a:p>
            <a:r>
              <a:rPr lang="en-US" dirty="0"/>
              <a:t>Council of Basel (1434 A.D.)</a:t>
            </a:r>
            <a:endParaRPr lang="en-US"/>
          </a:p>
        </p:txBody>
      </p:sp>
      <p:sp>
        <p:nvSpPr>
          <p:cNvPr id="3" name="Content Placeholder 2">
            <a:extLst>
              <a:ext uri="{FF2B5EF4-FFF2-40B4-BE49-F238E27FC236}">
                <a16:creationId xmlns:a16="http://schemas.microsoft.com/office/drawing/2014/main" id="{96E5CA4F-3D94-42AD-B853-B97CC561AE15}"/>
              </a:ext>
            </a:extLst>
          </p:cNvPr>
          <p:cNvSpPr>
            <a:spLocks noGrp="1"/>
          </p:cNvSpPr>
          <p:nvPr>
            <p:ph idx="1"/>
          </p:nvPr>
        </p:nvSpPr>
        <p:spPr>
          <a:xfrm>
            <a:off x="1145309" y="1948874"/>
            <a:ext cx="10954327" cy="4193308"/>
          </a:xfrm>
        </p:spPr>
        <p:txBody>
          <a:bodyPr>
            <a:noAutofit/>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[…W]e command both diocesan bishops and secular powers to prohibit in every way Jews and other infidels from having Christians, male or female, in their households and service, or as nurses of their children; and Christians from joining with them in festivities, marriages, banquets or baths, or in much conversation, and from taking them as doctors or agents of marriages or officially appointed mediators of other contracts. They should not be given other public offices, or admitted to any academic degrees, or allowed to have on lease lands or other ecclesiastical rents. They are to be forbidden to buy ecclesiastical books, chalices, crosses and other ornaments of churches under pain of the loss of the object, or to accept them in pledge under pain of the loss of the money that they lent. They are to be compelled, under severe penalties, to wear some garment whereby they can be clearly distinguished from Christians. In order to prevent too much intercourse, they should be made to dwell in areas, in the cities and towns, which are apart from the dwellings of Christians and as far distant as possible from churches. On Sundays and other solemn festivals they should not dare to have their shops open or to work in public.</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So do not become proud, but fear. </a:t>
            </a:r>
            <a:r>
              <a:rPr lang="en-US" sz="1800" b="1" i="0" baseline="30000" dirty="0">
                <a:effectLst/>
                <a:latin typeface="Times New Roman" panose="02020603050405020304" pitchFamily="18" charset="0"/>
                <a:cs typeface="Times New Roman" panose="02020603050405020304" pitchFamily="18" charset="0"/>
              </a:rPr>
              <a:t>21 </a:t>
            </a:r>
            <a:r>
              <a:rPr lang="en-US" sz="1800" b="0" i="0" dirty="0">
                <a:effectLst/>
                <a:latin typeface="Times New Roman" panose="02020603050405020304" pitchFamily="18" charset="0"/>
                <a:cs typeface="Times New Roman" panose="02020603050405020304" pitchFamily="18" charset="0"/>
              </a:rPr>
              <a:t>For if God did not spare the natural branches (</a:t>
            </a:r>
            <a:r>
              <a:rPr lang="en-US" sz="1800" b="1" i="0" dirty="0">
                <a:effectLst/>
                <a:latin typeface="Times New Roman" panose="02020603050405020304" pitchFamily="18" charset="0"/>
                <a:cs typeface="Times New Roman" panose="02020603050405020304" pitchFamily="18" charset="0"/>
              </a:rPr>
              <a:t>the Jews</a:t>
            </a:r>
            <a:r>
              <a:rPr lang="en-US" sz="1800" b="0" i="0" dirty="0">
                <a:effectLst/>
                <a:latin typeface="Times New Roman" panose="02020603050405020304" pitchFamily="18" charset="0"/>
                <a:cs typeface="Times New Roman" panose="02020603050405020304" pitchFamily="18" charset="0"/>
              </a:rPr>
              <a:t>), neither will he spare you (</a:t>
            </a:r>
            <a:r>
              <a:rPr lang="en-US" sz="1800" b="1" i="0" dirty="0">
                <a:effectLst/>
                <a:latin typeface="Times New Roman" panose="02020603050405020304" pitchFamily="18" charset="0"/>
                <a:cs typeface="Times New Roman" panose="02020603050405020304" pitchFamily="18" charset="0"/>
              </a:rPr>
              <a:t>if you become faithless</a:t>
            </a:r>
            <a:r>
              <a:rPr lang="en-US" sz="1800" b="0" i="0" dirty="0">
                <a:effectLst/>
                <a:latin typeface="Times New Roman" panose="02020603050405020304" pitchFamily="18" charset="0"/>
                <a:cs typeface="Times New Roman" panose="02020603050405020304" pitchFamily="18" charset="0"/>
              </a:rPr>
              <a:t>)(Romans 11:20-22). </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8866423"/>
      </p:ext>
    </p:extLst>
  </p:cSld>
  <p:clrMapOvr>
    <a:overrideClrMapping bg1="dk1" tx1="lt1" bg2="dk2" tx2="lt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7B086-1FD7-4C98-99F2-24AE463311A3}"/>
              </a:ext>
            </a:extLst>
          </p:cNvPr>
          <p:cNvSpPr>
            <a:spLocks noGrp="1"/>
          </p:cNvSpPr>
          <p:nvPr>
            <p:ph type="title"/>
          </p:nvPr>
        </p:nvSpPr>
        <p:spPr>
          <a:xfrm>
            <a:off x="1451579" y="804519"/>
            <a:ext cx="9603275" cy="1049235"/>
          </a:xfrm>
        </p:spPr>
        <p:txBody>
          <a:bodyPr>
            <a:normAutofit/>
          </a:bodyPr>
          <a:lstStyle/>
          <a:p>
            <a:r>
              <a:rPr lang="en-US" dirty="0"/>
              <a:t>Council of Florence (1443 A.D.)</a:t>
            </a:r>
            <a:endParaRPr lang="en-US"/>
          </a:p>
        </p:txBody>
      </p:sp>
      <p:sp>
        <p:nvSpPr>
          <p:cNvPr id="3" name="Content Placeholder 2">
            <a:extLst>
              <a:ext uri="{FF2B5EF4-FFF2-40B4-BE49-F238E27FC236}">
                <a16:creationId xmlns:a16="http://schemas.microsoft.com/office/drawing/2014/main" id="{477F732F-65CB-497A-9096-C8B32B1C1E2F}"/>
              </a:ext>
            </a:extLst>
          </p:cNvPr>
          <p:cNvSpPr>
            <a:spLocks noGrp="1"/>
          </p:cNvSpPr>
          <p:nvPr>
            <p:ph idx="1"/>
          </p:nvPr>
        </p:nvSpPr>
        <p:spPr>
          <a:xfrm>
            <a:off x="1163782" y="1921164"/>
            <a:ext cx="10917381" cy="4221018"/>
          </a:xfrm>
        </p:spPr>
        <p:txBody>
          <a:bodyPr>
            <a:normAutofit/>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"If they have died repentant for their sins and having love of God, but have not made satisfaction for things they have done or omitted by fruits worthy of penance, then their souls, after death, are cleansed by the punishment of </a:t>
            </a:r>
            <a:r>
              <a:rPr lang="en-US" sz="1800" b="1" i="0" dirty="0">
                <a:effectLst/>
                <a:latin typeface="Times New Roman" panose="02020603050405020304" pitchFamily="18" charset="0"/>
                <a:cs typeface="Times New Roman" panose="02020603050405020304" pitchFamily="18" charset="0"/>
              </a:rPr>
              <a:t>Purgatory</a:t>
            </a:r>
            <a:r>
              <a:rPr lang="en-US" sz="1800" b="0" i="0" dirty="0">
                <a:effectLst/>
                <a:latin typeface="Times New Roman" panose="02020603050405020304" pitchFamily="18" charset="0"/>
                <a:cs typeface="Times New Roman" panose="02020603050405020304" pitchFamily="18" charset="0"/>
              </a:rPr>
              <a:t>; also . . . the suffrages of the faithful still living are efficacious in bringing them relief from such punishment, namely the Sacrifice of the Mass, prayers and almsgiving and other works of piety which, in accordance with the designation of the Church, are customarily offered by the faithful for each other." Council of Florence (1438-1443).  </a:t>
            </a:r>
            <a:r>
              <a:rPr lang="en-US" sz="1800" b="1" dirty="0">
                <a:latin typeface="Times New Roman" panose="02020603050405020304" pitchFamily="18" charset="0"/>
                <a:cs typeface="Times New Roman" panose="02020603050405020304" pitchFamily="18" charset="0"/>
              </a:rPr>
              <a:t>This doctrine represents a different gospel.</a:t>
            </a:r>
            <a:endParaRPr lang="en-US" sz="1800" u="sng" dirty="0">
              <a:latin typeface="Times New Roman" panose="02020603050405020304" pitchFamily="18" charset="0"/>
              <a:cs typeface="Times New Roman" panose="02020603050405020304" pitchFamily="18" charset="0"/>
            </a:endParaRPr>
          </a:p>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24 </a:t>
            </a:r>
            <a:r>
              <a:rPr lang="en-US" sz="1800" b="0" i="0" dirty="0">
                <a:effectLst/>
                <a:latin typeface="Times New Roman" panose="02020603050405020304" pitchFamily="18" charset="0"/>
                <a:cs typeface="Times New Roman" panose="02020603050405020304" pitchFamily="18" charset="0"/>
              </a:rPr>
              <a:t>For Christ has entered, not into holy places made with hands, which are copies of the true things, but into heaven itself, now to appear in the presence of God on our behalf. </a:t>
            </a:r>
            <a:r>
              <a:rPr lang="en-US" sz="1800" b="1" i="0" baseline="30000" dirty="0">
                <a:effectLst/>
                <a:latin typeface="Times New Roman" panose="02020603050405020304" pitchFamily="18" charset="0"/>
                <a:cs typeface="Times New Roman" panose="02020603050405020304" pitchFamily="18" charset="0"/>
              </a:rPr>
              <a:t>25 </a:t>
            </a:r>
            <a:r>
              <a:rPr lang="en-US" sz="1800" b="1" i="0" dirty="0">
                <a:effectLst/>
                <a:latin typeface="Times New Roman" panose="02020603050405020304" pitchFamily="18" charset="0"/>
                <a:cs typeface="Times New Roman" panose="02020603050405020304" pitchFamily="18" charset="0"/>
              </a:rPr>
              <a:t>Nor was it to offer himself repeatedly</a:t>
            </a:r>
            <a:r>
              <a:rPr lang="en-US" sz="1800" b="0" i="0" dirty="0">
                <a:effectLst/>
                <a:latin typeface="Times New Roman" panose="02020603050405020304" pitchFamily="18" charset="0"/>
                <a:cs typeface="Times New Roman" panose="02020603050405020304" pitchFamily="18" charset="0"/>
              </a:rPr>
              <a:t>, as the high priest enters the holy places every year with blood not his own, </a:t>
            </a:r>
            <a:r>
              <a:rPr lang="en-US" sz="1800" b="1" i="0" baseline="30000" dirty="0">
                <a:effectLst/>
                <a:latin typeface="Times New Roman" panose="02020603050405020304" pitchFamily="18" charset="0"/>
                <a:cs typeface="Times New Roman" panose="02020603050405020304" pitchFamily="18" charset="0"/>
              </a:rPr>
              <a:t>26 </a:t>
            </a:r>
            <a:r>
              <a:rPr lang="en-US" sz="1800" b="1" i="0" dirty="0">
                <a:effectLst/>
                <a:latin typeface="Times New Roman" panose="02020603050405020304" pitchFamily="18" charset="0"/>
                <a:cs typeface="Times New Roman" panose="02020603050405020304" pitchFamily="18" charset="0"/>
              </a:rPr>
              <a:t>for then he would have had to suffer repeatedly since the foundation of the world</a:t>
            </a:r>
            <a:r>
              <a:rPr lang="en-US" sz="1800" b="0" i="0" dirty="0">
                <a:effectLst/>
                <a:latin typeface="Times New Roman" panose="02020603050405020304" pitchFamily="18" charset="0"/>
                <a:cs typeface="Times New Roman" panose="02020603050405020304" pitchFamily="18" charset="0"/>
              </a:rPr>
              <a:t>. But as it is, </a:t>
            </a:r>
            <a:r>
              <a:rPr lang="en-US" sz="1800" b="1" i="0" dirty="0">
                <a:effectLst/>
                <a:latin typeface="Times New Roman" panose="02020603050405020304" pitchFamily="18" charset="0"/>
                <a:cs typeface="Times New Roman" panose="02020603050405020304" pitchFamily="18" charset="0"/>
              </a:rPr>
              <a:t>he has appeared once for all at the end of the ages to put away sin by the sacrifice of himself</a:t>
            </a:r>
            <a:r>
              <a:rPr lang="en-US" sz="1800" b="0" i="0" dirty="0">
                <a:effectLst/>
                <a:latin typeface="Times New Roman" panose="02020603050405020304" pitchFamily="18" charset="0"/>
                <a:cs typeface="Times New Roman" panose="02020603050405020304" pitchFamily="18" charset="0"/>
              </a:rPr>
              <a:t>. And just as it is appointed for man to die once, and after that comes judgment… (Hebrews 9: 24-27).</a:t>
            </a:r>
          </a:p>
          <a:p>
            <a:pPr marL="0" indent="0">
              <a:lnSpc>
                <a:spcPct val="110000"/>
              </a:lnSpc>
              <a:buNone/>
            </a:pPr>
            <a:endParaRPr lang="en-US" sz="1400" dirty="0">
              <a:latin typeface="Times New Roman" panose="02020603050405020304" pitchFamily="18" charset="0"/>
              <a:cs typeface="Times New Roman" panose="02020603050405020304" pitchFamily="18" charset="0"/>
            </a:endParaRPr>
          </a:p>
          <a:p>
            <a:pPr marL="0" indent="0">
              <a:lnSpc>
                <a:spcPct val="110000"/>
              </a:lnSpc>
              <a:buNone/>
            </a:pPr>
            <a:endParaRPr lang="en-US" sz="1400" dirty="0"/>
          </a:p>
        </p:txBody>
      </p:sp>
    </p:spTree>
    <p:extLst>
      <p:ext uri="{BB962C8B-B14F-4D97-AF65-F5344CB8AC3E}">
        <p14:creationId xmlns:p14="http://schemas.microsoft.com/office/powerpoint/2010/main" val="4013584450"/>
      </p:ext>
    </p:extLst>
  </p:cSld>
  <p:clrMapOvr>
    <a:overrideClrMapping bg1="dk1" tx1="lt1" bg2="dk2" tx2="lt2" accent1="accent1" accent2="accent2" accent3="accent3" accent4="accent4" accent5="accent5" accent6="accent6" hlink="hlink" folHlink="folHlink"/>
  </p:clrMapOvr>
</p:sld>
</file>

<file path=ppt/slides/slide5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9E49F-4C2A-473D-849C-F0E117E51A40}"/>
              </a:ext>
            </a:extLst>
          </p:cNvPr>
          <p:cNvSpPr>
            <a:spLocks noGrp="1"/>
          </p:cNvSpPr>
          <p:nvPr>
            <p:ph type="title"/>
          </p:nvPr>
        </p:nvSpPr>
        <p:spPr>
          <a:xfrm>
            <a:off x="1451579" y="804519"/>
            <a:ext cx="9603275" cy="1049235"/>
          </a:xfrm>
        </p:spPr>
        <p:txBody>
          <a:bodyPr>
            <a:normAutofit/>
          </a:bodyPr>
          <a:lstStyle/>
          <a:p>
            <a:r>
              <a:rPr lang="en-US" dirty="0"/>
              <a:t>Martin Luther (1517 A.D.)</a:t>
            </a:r>
            <a:endParaRPr lang="en-US"/>
          </a:p>
        </p:txBody>
      </p:sp>
      <p:sp>
        <p:nvSpPr>
          <p:cNvPr id="3" name="Content Placeholder 2">
            <a:extLst>
              <a:ext uri="{FF2B5EF4-FFF2-40B4-BE49-F238E27FC236}">
                <a16:creationId xmlns:a16="http://schemas.microsoft.com/office/drawing/2014/main" id="{08A71D48-D615-4DE5-B729-2817DB0BE358}"/>
              </a:ext>
            </a:extLst>
          </p:cNvPr>
          <p:cNvSpPr>
            <a:spLocks noGrp="1"/>
          </p:cNvSpPr>
          <p:nvPr>
            <p:ph idx="1"/>
          </p:nvPr>
        </p:nvSpPr>
        <p:spPr>
          <a:xfrm>
            <a:off x="1191491" y="1930400"/>
            <a:ext cx="10926618" cy="4123081"/>
          </a:xfrm>
        </p:spPr>
        <p:txBody>
          <a:bodyPr>
            <a:no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Martin Luther nails his 95 Theses (1517) to the door of a castle in Wittenberg, Germany, an act for which he was thrown in prison (but not killed like Hus).  He decried the rank immorality of the popes and their clergy who were engaging in fornication, murder, simony and every other form of evil since the inception of the popes. </a:t>
            </a: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Luther taught that salvation is not earned by good deeds but is received only as the free gift of God’s grace through the believer’s faith in Jesus Christ as redeemer from sin (</a:t>
            </a:r>
            <a:r>
              <a:rPr lang="en-US" sz="1800" b="1" i="0" dirty="0">
                <a:effectLst/>
                <a:latin typeface="Times New Roman" panose="02020603050405020304" pitchFamily="18" charset="0"/>
                <a:cs typeface="Times New Roman" panose="02020603050405020304" pitchFamily="18" charset="0"/>
              </a:rPr>
              <a:t>The true Gospel</a:t>
            </a:r>
            <a:r>
              <a:rPr lang="en-US" sz="1800" b="0" i="0" dirty="0">
                <a:effectLst/>
                <a:latin typeface="Times New Roman" panose="02020603050405020304" pitchFamily="18" charset="0"/>
                <a:cs typeface="Times New Roman" panose="02020603050405020304" pitchFamily="18" charset="0"/>
              </a:rPr>
              <a:t>).  The pope saw this as a challenge to his authority since he proclaimed a different gospe</a:t>
            </a:r>
            <a:r>
              <a:rPr lang="en-US" sz="1800" dirty="0">
                <a:latin typeface="Times New Roman" panose="02020603050405020304" pitchFamily="18" charset="0"/>
                <a:cs typeface="Times New Roman" panose="02020603050405020304" pitchFamily="18" charset="0"/>
              </a:rPr>
              <a:t>l</a:t>
            </a:r>
            <a:r>
              <a:rPr lang="en-US" sz="1800" b="0" i="0" dirty="0">
                <a:effectLst/>
                <a:latin typeface="Times New Roman" panose="02020603050405020304" pitchFamily="18"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dirty="0">
                <a:latin typeface="Times New Roman" panose="02020603050405020304" pitchFamily="18" charset="0"/>
                <a:cs typeface="Times New Roman" panose="02020603050405020304" pitchFamily="18" charset="0"/>
              </a:rPr>
              <a:t>John Tetzel was attempting to rebuild St. Peter’s Basilica in Rome and needed to raise money.  He is quoted as saying, “</a:t>
            </a:r>
            <a:r>
              <a:rPr lang="en-US" sz="1800" b="0" i="0" dirty="0">
                <a:effectLst/>
                <a:latin typeface="Times New Roman" panose="02020603050405020304" pitchFamily="18" charset="0"/>
                <a:cs typeface="Times New Roman" panose="02020603050405020304" pitchFamily="18" charset="0"/>
              </a:rPr>
              <a:t>"As soon as the coin in the coffer rings, the soul from purgatory (into </a:t>
            </a:r>
            <a:r>
              <a:rPr lang="en-US" sz="1800" dirty="0">
                <a:latin typeface="Times New Roman" panose="02020603050405020304" pitchFamily="18" charset="0"/>
                <a:cs typeface="Times New Roman" panose="02020603050405020304" pitchFamily="18" charset="0"/>
              </a:rPr>
              <a:t>heaven) </a:t>
            </a:r>
            <a:r>
              <a:rPr lang="en-US" sz="1800" b="0" i="0" dirty="0">
                <a:effectLst/>
                <a:latin typeface="Times New Roman" panose="02020603050405020304" pitchFamily="18" charset="0"/>
                <a:cs typeface="Times New Roman" panose="02020603050405020304" pitchFamily="18" charset="0"/>
              </a:rPr>
              <a:t>springs.”  Luther objected to the sale of indulgences, among othe</a:t>
            </a:r>
            <a:r>
              <a:rPr lang="en-US" sz="1800" dirty="0">
                <a:latin typeface="Times New Roman" panose="02020603050405020304" pitchFamily="18" charset="0"/>
                <a:cs typeface="Times New Roman" panose="02020603050405020304" pitchFamily="18" charset="0"/>
              </a:rPr>
              <a:t>r heresies of the church of Rome, and his 95 theses were designed to refute the doctrine of the Roman Catholic Church.</a:t>
            </a:r>
          </a:p>
          <a:p>
            <a:pPr marL="0" indent="0">
              <a:lnSpc>
                <a:spcPct val="110000"/>
              </a:lnSpc>
              <a:buNone/>
            </a:pPr>
            <a:r>
              <a:rPr lang="en-US" sz="1800" dirty="0">
                <a:latin typeface="Times New Roman" panose="02020603050405020304" pitchFamily="18" charset="0"/>
                <a:cs typeface="Times New Roman" panose="02020603050405020304" pitchFamily="18" charset="0"/>
              </a:rPr>
              <a:t>Luther was excommunicated by Pope Leo X in 1521.  This event is often considered the beginning of the Protestant Reformation which slowly forces Mystery, Babylon underground until it can reemerge once more in the end times.</a:t>
            </a:r>
          </a:p>
        </p:txBody>
      </p:sp>
    </p:spTree>
    <p:extLst>
      <p:ext uri="{BB962C8B-B14F-4D97-AF65-F5344CB8AC3E}">
        <p14:creationId xmlns:p14="http://schemas.microsoft.com/office/powerpoint/2010/main" val="266644002"/>
      </p:ext>
    </p:extLst>
  </p:cSld>
  <p:clrMapOvr>
    <a:overrideClrMapping bg1="dk1" tx1="lt1" bg2="dk2" tx2="lt2" accent1="accent1" accent2="accent2" accent3="accent3" accent4="accent4" accent5="accent5" accent6="accent6" hlink="hlink" folHlink="folHlink"/>
  </p:clrMapOvr>
</p:sld>
</file>

<file path=ppt/slides/slide5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75F85-9142-46F6-990C-CC07FECADDF5}"/>
              </a:ext>
            </a:extLst>
          </p:cNvPr>
          <p:cNvSpPr>
            <a:spLocks noGrp="1"/>
          </p:cNvSpPr>
          <p:nvPr>
            <p:ph type="title"/>
          </p:nvPr>
        </p:nvSpPr>
        <p:spPr>
          <a:xfrm>
            <a:off x="1451579" y="804519"/>
            <a:ext cx="9603275" cy="1049235"/>
          </a:xfrm>
        </p:spPr>
        <p:txBody>
          <a:bodyPr>
            <a:normAutofit/>
          </a:bodyPr>
          <a:lstStyle/>
          <a:p>
            <a:r>
              <a:rPr lang="en-US" dirty="0"/>
              <a:t>Martin Luther in Rome</a:t>
            </a:r>
            <a:endParaRPr lang="en-US"/>
          </a:p>
        </p:txBody>
      </p:sp>
      <p:sp>
        <p:nvSpPr>
          <p:cNvPr id="3" name="Content Placeholder 2">
            <a:extLst>
              <a:ext uri="{FF2B5EF4-FFF2-40B4-BE49-F238E27FC236}">
                <a16:creationId xmlns:a16="http://schemas.microsoft.com/office/drawing/2014/main" id="{BFA181EB-413B-4AAB-AD5D-8BE3CC4C5EFF}"/>
              </a:ext>
            </a:extLst>
          </p:cNvPr>
          <p:cNvSpPr>
            <a:spLocks noGrp="1"/>
          </p:cNvSpPr>
          <p:nvPr>
            <p:ph idx="1"/>
          </p:nvPr>
        </p:nvSpPr>
        <p:spPr>
          <a:xfrm>
            <a:off x="1089891" y="1939636"/>
            <a:ext cx="11037454" cy="4221019"/>
          </a:xfrm>
        </p:spPr>
        <p:txBody>
          <a:bodyPr>
            <a:normAutofit/>
          </a:bodyPr>
          <a:lstStyle/>
          <a:p>
            <a:pPr marL="0" indent="0" fontAlgn="base">
              <a:lnSpc>
                <a:spcPct val="110000"/>
              </a:lnSpc>
              <a:buNone/>
            </a:pPr>
            <a:r>
              <a:rPr lang="en-US" sz="1800" b="0" i="0" dirty="0">
                <a:effectLst/>
                <a:latin typeface="Times New Roman" panose="02020603050405020304" pitchFamily="18" charset="0"/>
                <a:cs typeface="Times New Roman" panose="02020603050405020304" pitchFamily="18" charset="0"/>
              </a:rPr>
              <a:t>I am not lying to you. Whoever has been in Rome knows that conditions are unfortunately worse there than anyone can say or believe. When the last Lateran council was to be concluded in Rome under Pope Leo X, among other articles it was decreed that one must believe the soul to be immortal. From this one may gather that they make eternal life an object of sheer mockery and contempt. In this way they confess that it is a common belief among them that there is no eternal life, but that they now wish to proclaim this by means of a bull. </a:t>
            </a:r>
            <a:r>
              <a:rPr lang="en-US" sz="1800" b="1" i="0" dirty="0">
                <a:effectLst/>
                <a:latin typeface="Times New Roman" panose="02020603050405020304" pitchFamily="18" charset="0"/>
                <a:cs typeface="Times New Roman" panose="02020603050405020304" pitchFamily="18" charset="0"/>
              </a:rPr>
              <a:t>More remarkable yet, in the same bull they decided that a cardinal should not keep as many boys in the future. However, Pope Leo commanded that this be deleted; otherwise it would have been spread throughout the whole world how openly and shamelessly the pope and the cardinals in Rome practice sodomy.</a:t>
            </a:r>
            <a:r>
              <a:rPr lang="en-US" sz="1800" b="0" i="0" dirty="0">
                <a:effectLst/>
                <a:latin typeface="Times New Roman" panose="02020603050405020304" pitchFamily="18" charset="0"/>
                <a:cs typeface="Times New Roman" panose="02020603050405020304" pitchFamily="18" charset="0"/>
              </a:rPr>
              <a:t> I do not wish to mention the pope, but since </a:t>
            </a:r>
            <a:r>
              <a:rPr lang="en-US" sz="1800" b="1" i="0" dirty="0">
                <a:effectLst/>
                <a:latin typeface="Times New Roman" panose="02020603050405020304" pitchFamily="18" charset="0"/>
                <a:cs typeface="Times New Roman" panose="02020603050405020304" pitchFamily="18" charset="0"/>
              </a:rPr>
              <a:t>the knaves will not repent</a:t>
            </a:r>
            <a:r>
              <a:rPr lang="en-US" sz="1800" b="0" i="0" dirty="0">
                <a:effectLst/>
                <a:latin typeface="Times New Roman" panose="02020603050405020304" pitchFamily="18" charset="0"/>
                <a:cs typeface="Times New Roman" panose="02020603050405020304" pitchFamily="18" charset="0"/>
              </a:rPr>
              <a:t>, but </a:t>
            </a:r>
            <a:r>
              <a:rPr lang="en-US" sz="1800" b="1" i="0" dirty="0">
                <a:effectLst/>
                <a:latin typeface="Times New Roman" panose="02020603050405020304" pitchFamily="18" charset="0"/>
                <a:cs typeface="Times New Roman" panose="02020603050405020304" pitchFamily="18" charset="0"/>
              </a:rPr>
              <a:t>condemn the gospel</a:t>
            </a:r>
            <a:r>
              <a:rPr lang="en-US" sz="1800" b="0" i="0" dirty="0">
                <a:effectLst/>
                <a:latin typeface="Times New Roman" panose="02020603050405020304" pitchFamily="18" charset="0"/>
                <a:cs typeface="Times New Roman" panose="02020603050405020304" pitchFamily="18" charset="0"/>
              </a:rPr>
              <a:t>, blaspheme and revile God’s word, and excuse their vices, they, in turn, will have to take a whiff of their own terrible filth. This vice is so prevalent among them that recently a pope caused his own death by means of this sin and vice.  In fact, he died on the spot. All right now, you popes, cardinals, papists, spiritual lords, keep on persecuting God’s word and defending your doctrine and your churches!</a:t>
            </a:r>
          </a:p>
          <a:p>
            <a:pPr marL="0" indent="0" fontAlgn="base">
              <a:lnSpc>
                <a:spcPct val="110000"/>
              </a:lnSpc>
              <a:buNone/>
            </a:pPr>
            <a:endParaRPr lang="en-US" sz="1400" dirty="0">
              <a:latin typeface="Times New Roman" panose="02020603050405020304" pitchFamily="18" charset="0"/>
              <a:cs typeface="Times New Roman" panose="02020603050405020304" pitchFamily="18" charset="0"/>
            </a:endParaRPr>
          </a:p>
          <a:p>
            <a:pPr marL="0" indent="0">
              <a:lnSpc>
                <a:spcPct val="110000"/>
              </a:lnSpc>
              <a:buNone/>
            </a:pPr>
            <a:endParaRPr lang="en-US" sz="1400" dirty="0"/>
          </a:p>
        </p:txBody>
      </p:sp>
    </p:spTree>
    <p:extLst>
      <p:ext uri="{BB962C8B-B14F-4D97-AF65-F5344CB8AC3E}">
        <p14:creationId xmlns:p14="http://schemas.microsoft.com/office/powerpoint/2010/main" val="1780402575"/>
      </p:ext>
    </p:extLst>
  </p:cSld>
  <p:clrMapOvr>
    <a:overrideClrMapping bg1="dk1" tx1="lt1" bg2="dk2" tx2="lt2" accent1="accent1" accent2="accent2" accent3="accent3" accent4="accent4" accent5="accent5" accent6="accent6" hlink="hlink" folHlink="folHlink"/>
  </p:clrMapOvr>
</p:sld>
</file>

<file path=ppt/slides/slide5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2A7CD-865A-4B12-8361-1E88476B941B}"/>
              </a:ext>
            </a:extLst>
          </p:cNvPr>
          <p:cNvSpPr>
            <a:spLocks noGrp="1"/>
          </p:cNvSpPr>
          <p:nvPr>
            <p:ph type="title"/>
          </p:nvPr>
        </p:nvSpPr>
        <p:spPr>
          <a:xfrm>
            <a:off x="1451579" y="804519"/>
            <a:ext cx="9603275" cy="1049235"/>
          </a:xfrm>
        </p:spPr>
        <p:txBody>
          <a:bodyPr>
            <a:normAutofit/>
          </a:bodyPr>
          <a:lstStyle/>
          <a:p>
            <a:r>
              <a:rPr lang="en-US" dirty="0"/>
              <a:t>Martin Luther in Rome cont.</a:t>
            </a:r>
            <a:endParaRPr lang="en-US"/>
          </a:p>
        </p:txBody>
      </p:sp>
      <p:sp>
        <p:nvSpPr>
          <p:cNvPr id="3" name="Content Placeholder 2">
            <a:extLst>
              <a:ext uri="{FF2B5EF4-FFF2-40B4-BE49-F238E27FC236}">
                <a16:creationId xmlns:a16="http://schemas.microsoft.com/office/drawing/2014/main" id="{4A5D0778-C8B0-40DE-A3C5-E0FD86B410A5}"/>
              </a:ext>
            </a:extLst>
          </p:cNvPr>
          <p:cNvSpPr>
            <a:spLocks noGrp="1"/>
          </p:cNvSpPr>
          <p:nvPr>
            <p:ph idx="1"/>
          </p:nvPr>
        </p:nvSpPr>
        <p:spPr>
          <a:xfrm>
            <a:off x="1071418" y="1853754"/>
            <a:ext cx="11120581" cy="4306901"/>
          </a:xfrm>
        </p:spPr>
        <p:txBody>
          <a:bodyPr>
            <a:normAutofit fontScale="92500" lnSpcReduction="10000"/>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No pope, cardinal, bishop, doctor, priest, monk, or nun will condemn such an obviously disgraceful life; rather they laugh about it, excuse it, and gloss over it. They incite kings, princes, country, and people to defend such knaves with life and property, with land and people, and faithfully to protect them so that such vices might not be repented of and reformed, but rather strengthened, sanctioned, and approved. Now you are to hazard blood, body, and life just for the sake of Saddling your neck and conscience with this. I could easily mention more examples of such abominations, but it is too shameful; I fear that our German soil would have to tremble before it. But if an impudent popish ass should come along and dispute this, he will find me ready to do him battle, and it will be quite a battle!  (Luther's Works Volume 47, P38).</a:t>
            </a: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There Is Danger in Avoiding Marriage May 29, 1539: Thereupon there was conversation about the delightful institution of marriage. [Martin Luther said,] “Through the papists Satan so defiled it that in his little book on the celibacy of priests Cyprian wrote, ‘If you hear a woman speak, flee from her as if she were a hissing snake.’ That’s the way it is. When one is afraid of whores one must fall into Sodomite depravity, as almost happened to St. Jerome.   ( Luther's Works Volume 54, P357).</a:t>
            </a:r>
          </a:p>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4 </a:t>
            </a:r>
            <a:r>
              <a:rPr lang="en-US" sz="1800" b="1" i="0" dirty="0">
                <a:effectLst/>
                <a:latin typeface="Times New Roman" panose="02020603050405020304" pitchFamily="18" charset="0"/>
                <a:cs typeface="Times New Roman" panose="02020603050405020304" pitchFamily="18" charset="0"/>
              </a:rPr>
              <a:t>The woman was arrayed in purple and scarlet, and adorned with gold and jewels and pearls, holding in her hand a golden cup full of abominations and the impurities of her sexual immorality (Revelation 17:1-4).</a:t>
            </a:r>
          </a:p>
          <a:p>
            <a:pPr marL="0" indent="0">
              <a:lnSpc>
                <a:spcPct val="110000"/>
              </a:lnSpc>
              <a:buNone/>
            </a:pPr>
            <a:endParaRPr lang="en-US" sz="1100" dirty="0">
              <a:latin typeface="Times New Roman" panose="02020603050405020304" pitchFamily="18" charset="0"/>
              <a:cs typeface="Times New Roman" panose="02020603050405020304" pitchFamily="18" charset="0"/>
            </a:endParaRPr>
          </a:p>
          <a:p>
            <a:pPr marL="0" indent="0">
              <a:lnSpc>
                <a:spcPct val="110000"/>
              </a:lnSpc>
              <a:buNone/>
            </a:pPr>
            <a:endParaRPr lang="en-US" sz="1100" b="0" i="0" dirty="0">
              <a:effectLst/>
              <a:latin typeface="Times New Roman" panose="02020603050405020304" pitchFamily="18" charset="0"/>
              <a:cs typeface="Times New Roman" panose="02020603050405020304" pitchFamily="18" charset="0"/>
            </a:endParaRPr>
          </a:p>
          <a:p>
            <a:pPr marL="0" indent="0">
              <a:lnSpc>
                <a:spcPct val="110000"/>
              </a:lnSpc>
              <a:buNone/>
            </a:pPr>
            <a:endParaRPr lang="en-US" sz="1100" dirty="0"/>
          </a:p>
        </p:txBody>
      </p:sp>
    </p:spTree>
    <p:extLst>
      <p:ext uri="{BB962C8B-B14F-4D97-AF65-F5344CB8AC3E}">
        <p14:creationId xmlns:p14="http://schemas.microsoft.com/office/powerpoint/2010/main" val="1229775291"/>
      </p:ext>
    </p:extLst>
  </p:cSld>
  <p:clrMapOvr>
    <a:overrideClrMapping bg1="dk1" tx1="lt1" bg2="dk2" tx2="lt2" accent1="accent1" accent2="accent2" accent3="accent3" accent4="accent4" accent5="accent5" accent6="accent6" hlink="hlink" folHlink="folHlink"/>
  </p:clrMapOvr>
</p:sld>
</file>

<file path=ppt/slides/slide5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8AD4C-19BA-4BB2-973F-7521C977D226}"/>
              </a:ext>
            </a:extLst>
          </p:cNvPr>
          <p:cNvSpPr>
            <a:spLocks noGrp="1"/>
          </p:cNvSpPr>
          <p:nvPr>
            <p:ph type="title"/>
          </p:nvPr>
        </p:nvSpPr>
        <p:spPr>
          <a:xfrm>
            <a:off x="1451579" y="804519"/>
            <a:ext cx="9603275" cy="1049235"/>
          </a:xfrm>
        </p:spPr>
        <p:txBody>
          <a:bodyPr>
            <a:normAutofit/>
          </a:bodyPr>
          <a:lstStyle/>
          <a:p>
            <a:r>
              <a:rPr lang="en-US" dirty="0"/>
              <a:t>Pope Leo X (1513 A.D.)</a:t>
            </a:r>
            <a:endParaRPr lang="en-US"/>
          </a:p>
        </p:txBody>
      </p:sp>
      <p:sp>
        <p:nvSpPr>
          <p:cNvPr id="3" name="Content Placeholder 2">
            <a:extLst>
              <a:ext uri="{FF2B5EF4-FFF2-40B4-BE49-F238E27FC236}">
                <a16:creationId xmlns:a16="http://schemas.microsoft.com/office/drawing/2014/main" id="{7B351EF5-995A-4CE7-8475-9092C7AA516E}"/>
              </a:ext>
            </a:extLst>
          </p:cNvPr>
          <p:cNvSpPr>
            <a:spLocks noGrp="1"/>
          </p:cNvSpPr>
          <p:nvPr>
            <p:ph idx="1"/>
          </p:nvPr>
        </p:nvSpPr>
        <p:spPr>
          <a:xfrm>
            <a:off x="1451579" y="2015732"/>
            <a:ext cx="9603275" cy="3450613"/>
          </a:xfrm>
        </p:spPr>
        <p:txBody>
          <a:bodyPr>
            <a:normAutofit/>
          </a:bodyPr>
          <a:lstStyle/>
          <a:p>
            <a:pPr marL="0" indent="0">
              <a:buNone/>
            </a:pPr>
            <a:r>
              <a:rPr lang="en-US" sz="1800" b="0" i="1" dirty="0">
                <a:effectLst/>
                <a:latin typeface="Helvetica" panose="020B0604020202020204" pitchFamily="34" charset="0"/>
              </a:rPr>
              <a:t>"</a:t>
            </a:r>
            <a:r>
              <a:rPr lang="en-US" sz="1800" b="0" dirty="0">
                <a:effectLst/>
                <a:latin typeface="Times New Roman" panose="02020603050405020304" pitchFamily="18" charset="0"/>
                <a:cs typeface="Times New Roman" panose="02020603050405020304" pitchFamily="18" charset="0"/>
              </a:rPr>
              <a:t>What profit has not that fable of Christ brought us!“  Pope Leo X (1513 to 1521)</a:t>
            </a:r>
          </a:p>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Pope Leo X issues bull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Honestis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which “ordered the excommunication of any officials and the suspension of religious services in any community that refused to execute, without examination or revision, of the inquisitors.”</a:t>
            </a:r>
          </a:p>
          <a:p>
            <a:pPr marL="0" indent="0">
              <a:buNone/>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6 </a:t>
            </a:r>
            <a:r>
              <a:rPr lang="en-US" sz="1800" b="1" i="0" dirty="0">
                <a:effectLst/>
                <a:latin typeface="Times New Roman" panose="02020603050405020304" pitchFamily="18" charset="0"/>
                <a:cs typeface="Times New Roman" panose="02020603050405020304" pitchFamily="18" charset="0"/>
              </a:rPr>
              <a:t>And I saw the woman, drunk with the blood of the saints, the blood of the martyrs of Jesus (Revelation 17:6). </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4644071"/>
      </p:ext>
    </p:extLst>
  </p:cSld>
  <p:clrMapOvr>
    <a:overrideClrMapping bg1="dk1" tx1="lt1" bg2="dk2" tx2="lt2" accent1="accent1" accent2="accent2" accent3="accent3" accent4="accent4" accent5="accent5" accent6="accent6" hlink="hlink" folHlink="folHlink"/>
  </p:clrMapOvr>
</p:sld>
</file>

<file path=ppt/slides/slide5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A2727-9B27-4D09-9AB7-9077AF1C51E6}"/>
              </a:ext>
            </a:extLst>
          </p:cNvPr>
          <p:cNvSpPr>
            <a:spLocks noGrp="1"/>
          </p:cNvSpPr>
          <p:nvPr>
            <p:ph type="title"/>
          </p:nvPr>
        </p:nvSpPr>
        <p:spPr>
          <a:xfrm>
            <a:off x="1451579" y="804519"/>
            <a:ext cx="9603275" cy="1049235"/>
          </a:xfrm>
        </p:spPr>
        <p:txBody>
          <a:bodyPr>
            <a:normAutofit/>
          </a:bodyPr>
          <a:lstStyle/>
          <a:p>
            <a:r>
              <a:rPr lang="en-US" dirty="0"/>
              <a:t>The Jesuits (1540 A.D.)</a:t>
            </a:r>
            <a:endParaRPr lang="en-US"/>
          </a:p>
        </p:txBody>
      </p:sp>
      <p:sp>
        <p:nvSpPr>
          <p:cNvPr id="3" name="Content Placeholder 2">
            <a:extLst>
              <a:ext uri="{FF2B5EF4-FFF2-40B4-BE49-F238E27FC236}">
                <a16:creationId xmlns:a16="http://schemas.microsoft.com/office/drawing/2014/main" id="{721F840B-5DD0-4DBB-A108-FF85093E9325}"/>
              </a:ext>
            </a:extLst>
          </p:cNvPr>
          <p:cNvSpPr>
            <a:spLocks noGrp="1"/>
          </p:cNvSpPr>
          <p:nvPr>
            <p:ph idx="1"/>
          </p:nvPr>
        </p:nvSpPr>
        <p:spPr>
          <a:xfrm>
            <a:off x="1052945" y="1853754"/>
            <a:ext cx="11074400" cy="4269955"/>
          </a:xfrm>
        </p:spPr>
        <p:txBody>
          <a:bodyPr>
            <a:no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Jesuits founded by Ignatius of Loyola after being wounded in battle and experiencing a religious conversion.  His primary purpose was to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institute the counter-reformation.</a:t>
            </a:r>
            <a:endParaRPr lang="en-US" sz="1800" b="1" dirty="0">
              <a:latin typeface="Times New Roman" panose="02020603050405020304" pitchFamily="18" charset="0"/>
              <a:cs typeface="Times New Roman" panose="02020603050405020304" pitchFamily="18" charset="0"/>
            </a:endParaRPr>
          </a:p>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Pope Paul III issues Bull: To the Government of the Church Militant: The Jesuits become the storm troopers of the Catholic Church.  They and the Dominicans were forced to take the inquisition underground in many nations due to the rise of Protestantism.  They turned to subversion of the governments of the world, and Protestant religious institutions, rather than pubic killing of Christians for heresy which continued into the 20</a:t>
            </a:r>
            <a:r>
              <a:rPr lang="en-US" sz="1800"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century.  In countries where the Catholic Church has unchecked power, they continue to cautiously wield power until Mystery Babylon rises to power again.</a:t>
            </a:r>
            <a:endParaRPr lang="en-US" sz="1800" dirty="0">
              <a:latin typeface="Calibri" panose="020F0502020204030204" pitchFamily="34" charset="0"/>
              <a:cs typeface="Times New Roman" panose="02020603050405020304" pitchFamily="18" charset="0"/>
            </a:endParaRPr>
          </a:p>
          <a:p>
            <a:pPr marL="0" indent="0">
              <a:lnSpc>
                <a:spcPct val="110000"/>
              </a:lnSpc>
              <a:buNone/>
            </a:pPr>
            <a:r>
              <a:rPr lang="en-US" sz="1800" b="1" i="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But understand this, that in the last days there will come times of difficulty.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For people will be unholy, </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heartless, unappeasable, slanderous, without self-control, brutal, not loving good, </a:t>
            </a: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treacherous, reckless, swollen with conceit, lovers of pleasure rather than lovers of God, </a:t>
            </a:r>
            <a:r>
              <a:rPr lang="en-US" sz="1800" b="1" i="0" baseline="30000" dirty="0">
                <a:effectLst/>
                <a:latin typeface="Times New Roman" panose="02020603050405020304" pitchFamily="18" charset="0"/>
                <a:cs typeface="Times New Roman" panose="02020603050405020304" pitchFamily="18" charset="0"/>
              </a:rPr>
              <a:t>5 </a:t>
            </a:r>
            <a:r>
              <a:rPr lang="en-US" sz="1800" b="1" i="0" dirty="0">
                <a:effectLst/>
                <a:latin typeface="Times New Roman" panose="02020603050405020304" pitchFamily="18" charset="0"/>
                <a:cs typeface="Times New Roman" panose="02020603050405020304" pitchFamily="18" charset="0"/>
              </a:rPr>
              <a:t>having the appearance of godliness, but denying its power</a:t>
            </a:r>
            <a:r>
              <a:rPr lang="en-US" sz="1800" b="0" i="0" dirty="0">
                <a:effectLst/>
                <a:latin typeface="Times New Roman" panose="02020603050405020304" pitchFamily="18" charset="0"/>
                <a:cs typeface="Times New Roman" panose="02020603050405020304" pitchFamily="18" charset="0"/>
              </a:rPr>
              <a:t>. Avoid such people.  </a:t>
            </a:r>
            <a:r>
              <a:rPr lang="en-US" sz="1800" b="1" i="0" baseline="30000" dirty="0">
                <a:effectLst/>
                <a:latin typeface="Times New Roman" panose="02020603050405020304" pitchFamily="18" charset="0"/>
                <a:cs typeface="Times New Roman" panose="02020603050405020304" pitchFamily="18" charset="0"/>
              </a:rPr>
              <a:t>8 </a:t>
            </a:r>
            <a:r>
              <a:rPr lang="en-US" sz="1800" b="0" i="0" dirty="0">
                <a:effectLst/>
                <a:latin typeface="Times New Roman" panose="02020603050405020304" pitchFamily="18" charset="0"/>
                <a:cs typeface="Times New Roman" panose="02020603050405020304" pitchFamily="18" charset="0"/>
              </a:rPr>
              <a:t>Just as </a:t>
            </a:r>
            <a:r>
              <a:rPr lang="en-US" sz="1800" b="0" i="0" dirty="0" err="1">
                <a:effectLst/>
                <a:latin typeface="Times New Roman" panose="02020603050405020304" pitchFamily="18" charset="0"/>
                <a:cs typeface="Times New Roman" panose="02020603050405020304" pitchFamily="18" charset="0"/>
              </a:rPr>
              <a:t>Jannes</a:t>
            </a:r>
            <a:r>
              <a:rPr lang="en-US" sz="1800" b="0" i="0" dirty="0">
                <a:effectLst/>
                <a:latin typeface="Times New Roman" panose="02020603050405020304" pitchFamily="18" charset="0"/>
                <a:cs typeface="Times New Roman" panose="02020603050405020304" pitchFamily="18" charset="0"/>
              </a:rPr>
              <a:t> and </a:t>
            </a:r>
            <a:r>
              <a:rPr lang="en-US" sz="1800" b="0" i="0" dirty="0" err="1">
                <a:effectLst/>
                <a:latin typeface="Times New Roman" panose="02020603050405020304" pitchFamily="18" charset="0"/>
                <a:cs typeface="Times New Roman" panose="02020603050405020304" pitchFamily="18" charset="0"/>
              </a:rPr>
              <a:t>Jambres</a:t>
            </a:r>
            <a:r>
              <a:rPr lang="en-US" sz="1800" b="0" i="0" dirty="0">
                <a:effectLst/>
                <a:latin typeface="Times New Roman" panose="02020603050405020304" pitchFamily="18" charset="0"/>
                <a:cs typeface="Times New Roman" panose="02020603050405020304" pitchFamily="18" charset="0"/>
              </a:rPr>
              <a:t> opposed Moses, so these men also oppose the truth, </a:t>
            </a:r>
            <a:r>
              <a:rPr lang="en-US" sz="1800" b="1" i="0" dirty="0">
                <a:effectLst/>
                <a:latin typeface="Times New Roman" panose="02020603050405020304" pitchFamily="18" charset="0"/>
                <a:cs typeface="Times New Roman" panose="02020603050405020304" pitchFamily="18" charset="0"/>
              </a:rPr>
              <a:t>men corrupted in mind and disqualified regarding the faith</a:t>
            </a:r>
            <a:r>
              <a:rPr lang="en-US" sz="1800" b="0" i="0" dirty="0">
                <a:effectLst/>
                <a:latin typeface="Times New Roman" panose="02020603050405020304" pitchFamily="18" charset="0"/>
                <a:cs typeface="Times New Roman" panose="02020603050405020304" pitchFamily="18" charset="0"/>
              </a:rPr>
              <a:t>. </a:t>
            </a:r>
            <a:r>
              <a:rPr lang="en-US" sz="1800" b="1" i="0" baseline="30000" dirty="0">
                <a:effectLst/>
                <a:latin typeface="Times New Roman" panose="02020603050405020304" pitchFamily="18" charset="0"/>
                <a:cs typeface="Times New Roman" panose="02020603050405020304" pitchFamily="18" charset="0"/>
              </a:rPr>
              <a:t>9 </a:t>
            </a:r>
            <a:r>
              <a:rPr lang="en-US" sz="1800" b="0" i="0" dirty="0">
                <a:effectLst/>
                <a:latin typeface="Times New Roman" panose="02020603050405020304" pitchFamily="18" charset="0"/>
                <a:cs typeface="Times New Roman" panose="02020603050405020304" pitchFamily="18" charset="0"/>
              </a:rPr>
              <a:t> (II Timothy 3: 1-10).</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8254649"/>
      </p:ext>
    </p:extLst>
  </p:cSld>
  <p:clrMapOvr>
    <a:overrideClrMapping bg1="dk1" tx1="lt1" bg2="dk2" tx2="lt2" accent1="accent1" accent2="accent2" accent3="accent3" accent4="accent4" accent5="accent5" accent6="accent6" hlink="hlink" folHlink="folHlink"/>
  </p:clrMapOvr>
</p:sld>
</file>

<file path=ppt/slides/slide5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39221-CC5A-43BA-A825-60096592D3D8}"/>
              </a:ext>
            </a:extLst>
          </p:cNvPr>
          <p:cNvSpPr>
            <a:spLocks noGrp="1"/>
          </p:cNvSpPr>
          <p:nvPr>
            <p:ph type="title"/>
          </p:nvPr>
        </p:nvSpPr>
        <p:spPr>
          <a:xfrm>
            <a:off x="1451579" y="804519"/>
            <a:ext cx="9603275" cy="1049235"/>
          </a:xfrm>
        </p:spPr>
        <p:txBody>
          <a:bodyPr>
            <a:normAutofit/>
          </a:bodyPr>
          <a:lstStyle/>
          <a:p>
            <a:r>
              <a:rPr lang="en-US" dirty="0"/>
              <a:t>William Tyndale (1536 A.D.)</a:t>
            </a:r>
            <a:endParaRPr lang="en-US"/>
          </a:p>
        </p:txBody>
      </p:sp>
      <p:sp>
        <p:nvSpPr>
          <p:cNvPr id="3" name="Content Placeholder 2">
            <a:extLst>
              <a:ext uri="{FF2B5EF4-FFF2-40B4-BE49-F238E27FC236}">
                <a16:creationId xmlns:a16="http://schemas.microsoft.com/office/drawing/2014/main" id="{C40DAFCC-8AC6-4FE0-912D-A1DC11EC30E3}"/>
              </a:ext>
            </a:extLst>
          </p:cNvPr>
          <p:cNvSpPr>
            <a:spLocks noGrp="1"/>
          </p:cNvSpPr>
          <p:nvPr>
            <p:ph idx="1"/>
          </p:nvPr>
        </p:nvSpPr>
        <p:spPr>
          <a:xfrm>
            <a:off x="1137147" y="1853754"/>
            <a:ext cx="10971726" cy="4297664"/>
          </a:xfrm>
        </p:spPr>
        <p:txBody>
          <a:bodyPr>
            <a:noAutofit/>
          </a:bodyPr>
          <a:lstStyle/>
          <a:p>
            <a:pPr marL="0" indent="0">
              <a:lnSpc>
                <a:spcPct val="110000"/>
              </a:lnSpc>
              <a:buNone/>
            </a:pPr>
            <a:r>
              <a:rPr lang="en-US" sz="1800" b="0" dirty="0">
                <a:effectLst/>
                <a:latin typeface="Times New Roman" panose="02020603050405020304" pitchFamily="18" charset="0"/>
                <a:cs typeface="Times New Roman" panose="02020603050405020304" pitchFamily="18" charset="0"/>
              </a:rPr>
              <a:t>A clergyman hopelessly entrenched in Roman Catholic dogma once taunted Tyndale with the statement, “We are better to be without God’s laws than the Pope’s”. Tyndale was infuriated by such Roman Catholic heresies, and he replied, “I defy the Pope and all his laws. If God spare my life ere many years, I will cause the boy that drives the plow to know more of the scriptures than you!”</a:t>
            </a:r>
            <a:endParaRPr lang="en-US" sz="1800" b="0" i="0" dirty="0">
              <a:effectLst/>
              <a:latin typeface="Times New Roman" panose="02020603050405020304" pitchFamily="18" charset="0"/>
              <a:cs typeface="Times New Roman" panose="02020603050405020304" pitchFamily="18" charset="0"/>
            </a:endParaRP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Tyndale was a translator of the Scriptures, an apostle of liberty, and a chief promoter of the Reformation in England.  The time of Catholic dominance was called ‘the dark ages’ because of the Roman Catholic Churches' ability to prevent the people from having access to God’s Word.  The work of Tyndale brought th</a:t>
            </a:r>
            <a:r>
              <a:rPr lang="en-US" sz="1800" dirty="0">
                <a:latin typeface="Times New Roman" panose="02020603050405020304" pitchFamily="18" charset="0"/>
                <a:cs typeface="Times New Roman" panose="02020603050405020304" pitchFamily="18" charset="0"/>
              </a:rPr>
              <a:t>e light of the Gospel back.</a:t>
            </a:r>
            <a:endParaRPr lang="en-US" sz="1800" b="0" i="0" dirty="0">
              <a:effectLst/>
              <a:latin typeface="Times New Roman" panose="02020603050405020304" pitchFamily="18" charset="0"/>
              <a:cs typeface="Times New Roman" panose="02020603050405020304" pitchFamily="18" charset="0"/>
            </a:endParaRP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Tyndale was betrayed by a friend, Philips, the agent either of Henry VIII or of English ecclesiastics, or possibly of both. Tyndale was arrested and imprisoned in the castle of </a:t>
            </a:r>
            <a:r>
              <a:rPr lang="en-US" sz="1800" b="0" i="0" dirty="0" err="1">
                <a:effectLst/>
                <a:latin typeface="Times New Roman" panose="02020603050405020304" pitchFamily="18" charset="0"/>
                <a:cs typeface="Times New Roman" panose="02020603050405020304" pitchFamily="18" charset="0"/>
              </a:rPr>
              <a:t>Vilvoorden</a:t>
            </a:r>
            <a:r>
              <a:rPr lang="en-US" sz="1800" b="0" i="0" dirty="0">
                <a:effectLst/>
                <a:latin typeface="Times New Roman" panose="02020603050405020304" pitchFamily="18" charset="0"/>
                <a:cs typeface="Times New Roman" panose="02020603050405020304" pitchFamily="18" charset="0"/>
              </a:rPr>
              <a:t> for over 500 days of horrible conditions. He was tried for heresy and treason in a ridiculously unfair trial, and convicted. Tyndale was then strangled and burnt at the stake in the prison yard for the crime of printing Bibles, Oct. 6, 1536. His last words were, "</a:t>
            </a:r>
            <a:r>
              <a:rPr lang="en-US" sz="1800" b="0" i="1" dirty="0">
                <a:effectLst/>
                <a:latin typeface="Times New Roman" panose="02020603050405020304" pitchFamily="18" charset="0"/>
                <a:cs typeface="Times New Roman" panose="02020603050405020304" pitchFamily="18" charset="0"/>
              </a:rPr>
              <a:t>Lord, open the king of England's eyes.</a:t>
            </a:r>
          </a:p>
          <a:p>
            <a:pPr marL="0" indent="0">
              <a:lnSpc>
                <a:spcPct val="110000"/>
              </a:lnSpc>
              <a:buNone/>
            </a:pPr>
            <a:r>
              <a:rPr lang="en-US" sz="1800" b="1" i="0" dirty="0">
                <a:effectLst/>
                <a:latin typeface="Times New Roman" panose="02020603050405020304" pitchFamily="18" charset="0"/>
                <a:cs typeface="Times New Roman" panose="02020603050405020304" pitchFamily="18" charset="0"/>
              </a:rPr>
              <a:t>And I saw the woman, drunk with the blood of the saints, the blood of the martyrs of Jesus (Revelation 17:4)</a:t>
            </a:r>
            <a:r>
              <a:rPr lang="en-US" sz="1800" b="1" i="1" dirty="0">
                <a:effectLst/>
                <a:latin typeface="Times New Roman" panose="02020603050405020304" pitchFamily="18" charset="0"/>
                <a:cs typeface="Times New Roman" panose="02020603050405020304" pitchFamily="18" charset="0"/>
              </a:rPr>
              <a:t>.</a:t>
            </a:r>
            <a:endParaRPr lang="en-US"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278043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B3C8A-5AD0-4B38-9C98-C9A9FC221CF2}"/>
              </a:ext>
            </a:extLst>
          </p:cNvPr>
          <p:cNvSpPr>
            <a:spLocks noGrp="1"/>
          </p:cNvSpPr>
          <p:nvPr>
            <p:ph type="title"/>
          </p:nvPr>
        </p:nvSpPr>
        <p:spPr>
          <a:xfrm>
            <a:off x="1451579" y="804519"/>
            <a:ext cx="9603275" cy="1049235"/>
          </a:xfrm>
        </p:spPr>
        <p:txBody>
          <a:bodyPr>
            <a:normAutofit/>
          </a:bodyPr>
          <a:lstStyle/>
          <a:p>
            <a:r>
              <a:rPr lang="en-US" dirty="0"/>
              <a:t>The Rise of Constantine</a:t>
            </a:r>
            <a:endParaRPr lang="en-US"/>
          </a:p>
        </p:txBody>
      </p:sp>
      <p:sp>
        <p:nvSpPr>
          <p:cNvPr id="3" name="Content Placeholder 2">
            <a:extLst>
              <a:ext uri="{FF2B5EF4-FFF2-40B4-BE49-F238E27FC236}">
                <a16:creationId xmlns:a16="http://schemas.microsoft.com/office/drawing/2014/main" id="{8878AFE9-9ABB-40A6-98E6-2AE1A034FB56}"/>
              </a:ext>
            </a:extLst>
          </p:cNvPr>
          <p:cNvSpPr>
            <a:spLocks noGrp="1"/>
          </p:cNvSpPr>
          <p:nvPr>
            <p:ph idx="1"/>
          </p:nvPr>
        </p:nvSpPr>
        <p:spPr>
          <a:xfrm>
            <a:off x="1173018" y="1967346"/>
            <a:ext cx="10889673" cy="4086136"/>
          </a:xfrm>
        </p:spPr>
        <p:txBody>
          <a:bodyPr>
            <a:no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Eusebius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(early church historian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records Constantine (280 A.D. to 337 A.D.), prior to a great battle, had a vision of a cross of light (312 A.D.) in which he saw the first two letters of Christ’s name (the chi and the rho) and heard the words, “By this sign you will conquer.”  This represents an extra-biblical revelation that was allegedly from Christ and which contains an ambiguous message (conquer who?).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Constantine was the 7</a:t>
            </a:r>
            <a:r>
              <a:rPr lang="en-US" sz="1800" b="1"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king who was to come (Revelation 17:10).  Constantine is thought to have converted to Christianity at this time.</a:t>
            </a: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7 </a:t>
            </a:r>
            <a:r>
              <a:rPr lang="en-US" sz="1800" b="0" i="0" dirty="0">
                <a:effectLst/>
                <a:latin typeface="Times New Roman" panose="02020603050405020304" pitchFamily="18" charset="0"/>
                <a:cs typeface="Times New Roman" panose="02020603050405020304" pitchFamily="18" charset="0"/>
              </a:rPr>
              <a:t>“You shall not take the name of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your God in vain, for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will not hold him guiltless who takes his name in vain (Exodus 20:7).  </a:t>
            </a:r>
            <a:r>
              <a:rPr lang="en-US" sz="1800" b="1" i="0" dirty="0">
                <a:effectLst/>
                <a:latin typeface="Times New Roman" panose="02020603050405020304" pitchFamily="18" charset="0"/>
                <a:cs typeface="Times New Roman" panose="02020603050405020304" pitchFamily="18" charset="0"/>
              </a:rPr>
              <a:t>Special Note: Since the Canon of Scripture was complete, the above words </a:t>
            </a:r>
            <a:r>
              <a:rPr lang="en-US" sz="1800" b="1" dirty="0">
                <a:latin typeface="Times New Roman" panose="02020603050405020304" pitchFamily="18" charset="0"/>
                <a:cs typeface="Times New Roman" panose="02020603050405020304" pitchFamily="18" charset="0"/>
              </a:rPr>
              <a:t>and vision that Constantine received </a:t>
            </a:r>
            <a:r>
              <a:rPr lang="en-US" sz="1800" b="1" i="0" dirty="0">
                <a:effectLst/>
                <a:latin typeface="Times New Roman" panose="02020603050405020304" pitchFamily="18" charset="0"/>
                <a:cs typeface="Times New Roman" panose="02020603050405020304" pitchFamily="18" charset="0"/>
              </a:rPr>
              <a:t>did not come from God.</a:t>
            </a:r>
          </a:p>
          <a:p>
            <a:pPr marL="0" indent="0">
              <a:lnSpc>
                <a:spcPct val="110000"/>
              </a:lnSpc>
              <a:buNone/>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Special Note: The Church of Rome was one of many churches that spread throughout the Roman Empire.  It gained prominence as a result of its affiliation with Rome and eventually was able to use the power of Rome to assert itself over the other churches.  In so doing, it played th</a:t>
            </a:r>
            <a:r>
              <a:rPr lang="en-US" sz="1800" b="1" dirty="0">
                <a:latin typeface="Times New Roman" panose="02020603050405020304" pitchFamily="18" charset="0"/>
                <a:ea typeface="Calibri" panose="020F0502020204030204" pitchFamily="34" charset="0"/>
                <a:cs typeface="Times New Roman" panose="02020603050405020304" pitchFamily="18" charset="0"/>
              </a:rPr>
              <a:t>e whore with the kings of the earth.</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7290028"/>
      </p:ext>
    </p:extLst>
  </p:cSld>
  <p:clrMapOvr>
    <a:overrideClrMapping bg1="dk1" tx1="lt1" bg2="dk2" tx2="lt2" accent1="accent1" accent2="accent2" accent3="accent3" accent4="accent4" accent5="accent5" accent6="accent6" hlink="hlink" folHlink="folHlink"/>
  </p:clrMapOvr>
</p:sld>
</file>

<file path=ppt/slides/slide6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37823-CBB1-40DE-BB44-E25E74C9198B}"/>
              </a:ext>
            </a:extLst>
          </p:cNvPr>
          <p:cNvSpPr>
            <a:spLocks noGrp="1"/>
          </p:cNvSpPr>
          <p:nvPr>
            <p:ph type="title"/>
          </p:nvPr>
        </p:nvSpPr>
        <p:spPr>
          <a:xfrm>
            <a:off x="1451579" y="804519"/>
            <a:ext cx="9603275" cy="1049235"/>
          </a:xfrm>
        </p:spPr>
        <p:txBody>
          <a:bodyPr>
            <a:normAutofit/>
          </a:bodyPr>
          <a:lstStyle/>
          <a:p>
            <a:r>
              <a:rPr lang="en-US" dirty="0"/>
              <a:t>The Council of  Trent (1563 A.D.)</a:t>
            </a:r>
          </a:p>
        </p:txBody>
      </p:sp>
      <p:sp>
        <p:nvSpPr>
          <p:cNvPr id="3" name="Content Placeholder 2">
            <a:extLst>
              <a:ext uri="{FF2B5EF4-FFF2-40B4-BE49-F238E27FC236}">
                <a16:creationId xmlns:a16="http://schemas.microsoft.com/office/drawing/2014/main" id="{885E7F4E-3C6A-4E59-8081-BC41BAFDADA0}"/>
              </a:ext>
            </a:extLst>
          </p:cNvPr>
          <p:cNvSpPr>
            <a:spLocks noGrp="1"/>
          </p:cNvSpPr>
          <p:nvPr>
            <p:ph idx="1"/>
          </p:nvPr>
        </p:nvSpPr>
        <p:spPr>
          <a:xfrm>
            <a:off x="1137146" y="1853754"/>
            <a:ext cx="11054853" cy="4297664"/>
          </a:xfrm>
        </p:spPr>
        <p:txBody>
          <a:bodyPr>
            <a:no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Beginning of Council of Trent (1545 – 1563) which condemned Protestant Reformation for its opposition to transubstantiation, the idea that salvation comes only through the Catholic Church, its belief that justification was through faith alone, its denial that the pope was the Vicar of Christ on earth, its support for freedom of the press and speech, and its support of freedom of conscience.   This council also declared that anyone possessing a Bible could not be absolved of their sins.  Issues these and over 100 anathemas condemning protestants and their freedom of conscience.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Council of Trent is the epitome of the proclamation of a different gospel.</a:t>
            </a:r>
          </a:p>
          <a:p>
            <a:pPr marL="0" indent="0">
              <a:lnSpc>
                <a:spcPct val="110000"/>
              </a:lnSpc>
              <a:buNone/>
            </a:pPr>
            <a:r>
              <a:rPr lang="en-US" sz="1800" dirty="0">
                <a:latin typeface="Times New Roman" panose="02020603050405020304" pitchFamily="18" charset="0"/>
                <a:cs typeface="Times New Roman" panose="02020603050405020304" pitchFamily="18" charset="0"/>
              </a:rPr>
              <a:t>By 1562, the Jesuits had become a powerful force in the Roman Catholic Church and were prepared to enforce the Council of Trent upon the rest of humanity.</a:t>
            </a:r>
          </a:p>
          <a:p>
            <a:pPr marL="0" indent="0">
              <a:lnSpc>
                <a:spcPct val="110000"/>
              </a:lnSpc>
              <a:buNone/>
            </a:pPr>
            <a:r>
              <a:rPr lang="en-US" sz="1800" dirty="0">
                <a:latin typeface="Times New Roman" panose="02020603050405020304" pitchFamily="18" charset="0"/>
                <a:cs typeface="Times New Roman" panose="02020603050405020304" pitchFamily="18" charset="0"/>
              </a:rPr>
              <a:t>Decree Concerning the Edition, and the Use, of Sacred Books: Furthermore, in order to restrain petulant spirits, It decrees, that no one, relying on his own skill, shall,--in matters of faith, and of morals pertaining to the edification of Christian doctrine, --wresting the sacred Scripture to his own senses, presume to interpret the said sacred Scripture contrary to that sense which holy mother Church (</a:t>
            </a:r>
            <a:r>
              <a:rPr lang="en-US" sz="1800" b="1" dirty="0">
                <a:latin typeface="Times New Roman" panose="02020603050405020304" pitchFamily="18" charset="0"/>
                <a:cs typeface="Times New Roman" panose="02020603050405020304" pitchFamily="18" charset="0"/>
              </a:rPr>
              <a:t>which is infallible in matters of doctrine</a:t>
            </a:r>
            <a:r>
              <a:rPr lang="en-US" sz="1800" dirty="0">
                <a:latin typeface="Times New Roman" panose="02020603050405020304" pitchFamily="18" charset="0"/>
                <a:cs typeface="Times New Roman" panose="02020603050405020304" pitchFamily="18" charset="0"/>
              </a:rPr>
              <a:t>),--whose it is to judge of the true sense and interpretation of the holy Scriptures,-- [Page 20]</a:t>
            </a:r>
          </a:p>
        </p:txBody>
      </p:sp>
    </p:spTree>
    <p:extLst>
      <p:ext uri="{BB962C8B-B14F-4D97-AF65-F5344CB8AC3E}">
        <p14:creationId xmlns:p14="http://schemas.microsoft.com/office/powerpoint/2010/main" val="2795763041"/>
      </p:ext>
    </p:extLst>
  </p:cSld>
  <p:clrMapOvr>
    <a:overrideClrMapping bg1="dk1" tx1="lt1" bg2="dk2" tx2="lt2" accent1="accent1" accent2="accent2" accent3="accent3" accent4="accent4" accent5="accent5" accent6="accent6" hlink="hlink" folHlink="folHlink"/>
  </p:clrMapOvr>
</p:sld>
</file>

<file path=ppt/slides/slide6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93EDA-BAE6-4A92-9298-B460D9DB8C7A}"/>
              </a:ext>
            </a:extLst>
          </p:cNvPr>
          <p:cNvSpPr>
            <a:spLocks noGrp="1"/>
          </p:cNvSpPr>
          <p:nvPr>
            <p:ph type="title"/>
          </p:nvPr>
        </p:nvSpPr>
        <p:spPr>
          <a:xfrm>
            <a:off x="1451579" y="804519"/>
            <a:ext cx="9603275" cy="1049235"/>
          </a:xfrm>
        </p:spPr>
        <p:txBody>
          <a:bodyPr>
            <a:normAutofit/>
          </a:bodyPr>
          <a:lstStyle/>
          <a:p>
            <a:r>
              <a:rPr lang="en-US" dirty="0"/>
              <a:t>Council of Trent cont.</a:t>
            </a:r>
            <a:endParaRPr lang="en-US"/>
          </a:p>
        </p:txBody>
      </p:sp>
      <p:sp>
        <p:nvSpPr>
          <p:cNvPr id="3" name="Content Placeholder 2">
            <a:extLst>
              <a:ext uri="{FF2B5EF4-FFF2-40B4-BE49-F238E27FC236}">
                <a16:creationId xmlns:a16="http://schemas.microsoft.com/office/drawing/2014/main" id="{DD093544-2557-42C3-BEE2-DA089B6455E0}"/>
              </a:ext>
            </a:extLst>
          </p:cNvPr>
          <p:cNvSpPr>
            <a:spLocks noGrp="1"/>
          </p:cNvSpPr>
          <p:nvPr>
            <p:ph idx="1"/>
          </p:nvPr>
        </p:nvSpPr>
        <p:spPr>
          <a:xfrm>
            <a:off x="1099127" y="1921164"/>
            <a:ext cx="11092873" cy="4221018"/>
          </a:xfrm>
        </p:spPr>
        <p:txBody>
          <a:bodyPr>
            <a:noAutofit/>
          </a:bodyPr>
          <a:lstStyle/>
          <a:p>
            <a:pPr marL="0" indent="0">
              <a:lnSpc>
                <a:spcPct val="110000"/>
              </a:lnSpc>
              <a:buNone/>
            </a:pPr>
            <a:r>
              <a:rPr lang="en-US" sz="1800" dirty="0">
                <a:latin typeface="Times New Roman" panose="02020603050405020304" pitchFamily="18" charset="0"/>
                <a:cs typeface="Times New Roman" panose="02020603050405020304" pitchFamily="18" charset="0"/>
              </a:rPr>
              <a:t>And wishing, as is just, to impose a restraint, in this matter, also on printers, who now without restraint,--thinking, that is, that whatsoever they please (</a:t>
            </a:r>
            <a:r>
              <a:rPr lang="en-US" sz="1800" b="1" dirty="0">
                <a:latin typeface="Times New Roman" panose="02020603050405020304" pitchFamily="18" charset="0"/>
                <a:cs typeface="Times New Roman" panose="02020603050405020304" pitchFamily="18" charset="0"/>
              </a:rPr>
              <a:t>as if they had freedom of speech and conscience</a:t>
            </a:r>
            <a:r>
              <a:rPr lang="en-US" sz="1800" dirty="0">
                <a:latin typeface="Times New Roman" panose="02020603050405020304" pitchFamily="18" charset="0"/>
                <a:cs typeface="Times New Roman" panose="02020603050405020304" pitchFamily="18" charset="0"/>
              </a:rPr>
              <a:t>) is allowed them,--print, without the license of ecclesiastical superiors (</a:t>
            </a:r>
            <a:r>
              <a:rPr lang="en-US" sz="1800" b="1" dirty="0">
                <a:latin typeface="Times New Roman" panose="02020603050405020304" pitchFamily="18" charset="0"/>
                <a:cs typeface="Times New Roman" panose="02020603050405020304" pitchFamily="18" charset="0"/>
              </a:rPr>
              <a:t>without our permission</a:t>
            </a:r>
            <a:r>
              <a:rPr lang="en-US" sz="1800" dirty="0">
                <a:latin typeface="Times New Roman" panose="02020603050405020304" pitchFamily="18" charset="0"/>
                <a:cs typeface="Times New Roman" panose="02020603050405020304" pitchFamily="18" charset="0"/>
              </a:rPr>
              <a:t>), the said books of sacred Scripture, and the notes and comments upon them of all persons indifferently, with the press ofttimes unnamed, often even fictitious (</a:t>
            </a:r>
            <a:r>
              <a:rPr lang="en-US" sz="1800" b="1" dirty="0">
                <a:latin typeface="Times New Roman" panose="02020603050405020304" pitchFamily="18" charset="0"/>
                <a:cs typeface="Times New Roman" panose="02020603050405020304" pitchFamily="18" charset="0"/>
              </a:rPr>
              <a:t>due to fear of us</a:t>
            </a:r>
            <a:r>
              <a:rPr lang="en-US" sz="1800" dirty="0">
                <a:latin typeface="Times New Roman" panose="02020603050405020304" pitchFamily="18" charset="0"/>
                <a:cs typeface="Times New Roman" panose="02020603050405020304" pitchFamily="18" charset="0"/>
              </a:rPr>
              <a:t>), and what is more grievous still, without the author's name; and also keep for indiscriminate sale books of this kind printed elsewhere; (this Synod) ordains and decrees, that, henceforth, the sacred Scripture, and especially the said old and vulgate edition, be printed in the most correct manner possible; and that it shall not be lawful for any one to print, or cause to be printed, any books whatever, on sacred matters, without the name of the author (</a:t>
            </a:r>
            <a:r>
              <a:rPr lang="en-US" sz="1800" b="1" dirty="0">
                <a:latin typeface="Times New Roman" panose="02020603050405020304" pitchFamily="18" charset="0"/>
                <a:cs typeface="Times New Roman" panose="02020603050405020304" pitchFamily="18" charset="0"/>
              </a:rPr>
              <a:t>so we can find him and punish him</a:t>
            </a:r>
            <a:r>
              <a:rPr lang="en-US" sz="1800" dirty="0">
                <a:latin typeface="Times New Roman" panose="02020603050405020304" pitchFamily="18" charset="0"/>
                <a:cs typeface="Times New Roman" panose="02020603050405020304" pitchFamily="18" charset="0"/>
              </a:rPr>
              <a:t>); nor to sell them in future, or even to keep them, unless they shall have been first examined, and approved of, by the Ordinary; under pain of the anathema and fine imposed in a canon of the last Council of Lateran: and, if they be Regulars, besides this examination and approval, they shall be bound to obtain a license also from their own superiors (</a:t>
            </a:r>
            <a:r>
              <a:rPr lang="en-US" sz="1800" b="1" dirty="0">
                <a:latin typeface="Times New Roman" panose="02020603050405020304" pitchFamily="18" charset="0"/>
                <a:cs typeface="Times New Roman" panose="02020603050405020304" pitchFamily="18" charset="0"/>
              </a:rPr>
              <a:t>so that we can deny the license</a:t>
            </a:r>
            <a:r>
              <a:rPr lang="en-US" sz="1800" dirty="0">
                <a:latin typeface="Times New Roman" panose="02020603050405020304" pitchFamily="18" charset="0"/>
                <a:cs typeface="Times New Roman" panose="02020603050405020304" pitchFamily="18" charset="0"/>
              </a:rPr>
              <a:t>), who shall have examined the books according to the form of their own statutes.</a:t>
            </a:r>
          </a:p>
        </p:txBody>
      </p:sp>
    </p:spTree>
    <p:extLst>
      <p:ext uri="{BB962C8B-B14F-4D97-AF65-F5344CB8AC3E}">
        <p14:creationId xmlns:p14="http://schemas.microsoft.com/office/powerpoint/2010/main" val="3182581140"/>
      </p:ext>
    </p:extLst>
  </p:cSld>
  <p:clrMapOvr>
    <a:overrideClrMapping bg1="dk1" tx1="lt1" bg2="dk2" tx2="lt2" accent1="accent1" accent2="accent2" accent3="accent3" accent4="accent4" accent5="accent5" accent6="accent6" hlink="hlink" folHlink="folHlink"/>
  </p:clrMapOvr>
</p:sld>
</file>

<file path=ppt/slides/slide6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3BFFD-23CE-4602-83E1-87A28DF433DF}"/>
              </a:ext>
            </a:extLst>
          </p:cNvPr>
          <p:cNvSpPr>
            <a:spLocks noGrp="1"/>
          </p:cNvSpPr>
          <p:nvPr>
            <p:ph type="title"/>
          </p:nvPr>
        </p:nvSpPr>
        <p:spPr>
          <a:xfrm>
            <a:off x="1451579" y="591128"/>
            <a:ext cx="9603275" cy="800528"/>
          </a:xfrm>
        </p:spPr>
        <p:txBody>
          <a:bodyPr>
            <a:normAutofit/>
          </a:bodyPr>
          <a:lstStyle/>
          <a:p>
            <a:r>
              <a:rPr lang="en-US" dirty="0"/>
              <a:t>Council Of Trent cont.</a:t>
            </a:r>
          </a:p>
        </p:txBody>
      </p:sp>
      <p:sp>
        <p:nvSpPr>
          <p:cNvPr id="3" name="Content Placeholder 2">
            <a:extLst>
              <a:ext uri="{FF2B5EF4-FFF2-40B4-BE49-F238E27FC236}">
                <a16:creationId xmlns:a16="http://schemas.microsoft.com/office/drawing/2014/main" id="{98E76F6F-CFF5-4550-BB55-A00A01CBF639}"/>
              </a:ext>
            </a:extLst>
          </p:cNvPr>
          <p:cNvSpPr>
            <a:spLocks noGrp="1"/>
          </p:cNvSpPr>
          <p:nvPr>
            <p:ph idx="1"/>
          </p:nvPr>
        </p:nvSpPr>
        <p:spPr>
          <a:xfrm>
            <a:off x="1377688" y="1960313"/>
            <a:ext cx="9603275" cy="3450613"/>
          </a:xfrm>
        </p:spPr>
        <p:txBody>
          <a:bodyPr>
            <a:normAutofit/>
          </a:bodyPr>
          <a:lstStyle/>
          <a:p>
            <a:pPr marL="0" indent="0">
              <a:buNone/>
            </a:pPr>
            <a:r>
              <a:rPr lang="en-US" sz="1800" dirty="0">
                <a:latin typeface="Times New Roman" panose="02020603050405020304" pitchFamily="18" charset="0"/>
                <a:cs typeface="Times New Roman" panose="02020603050405020304" pitchFamily="18" charset="0"/>
              </a:rPr>
              <a:t>As to those who lend, or circulate them in manuscript, without their having been first examined, and approved of, they shall be subjected to the same penalties as printers (</a:t>
            </a:r>
            <a:r>
              <a:rPr lang="en-US" sz="1800" b="1" dirty="0">
                <a:latin typeface="Times New Roman" panose="02020603050405020304" pitchFamily="18" charset="0"/>
                <a:cs typeface="Times New Roman" panose="02020603050405020304" pitchFamily="18" charset="0"/>
              </a:rPr>
              <a:t>we will strangle and burn you like we did Tyndale</a:t>
            </a:r>
            <a:r>
              <a:rPr lang="en-US" sz="1800" dirty="0">
                <a:latin typeface="Times New Roman" panose="02020603050405020304" pitchFamily="18" charset="0"/>
                <a:cs typeface="Times New Roman" panose="02020603050405020304" pitchFamily="18" charset="0"/>
              </a:rPr>
              <a:t>): and they who shall have them in their possession or shall read them, shall, unless they discover the authors, be themselves regarded as the </a:t>
            </a:r>
            <a:r>
              <a:rPr lang="en-US" sz="1800" b="1" dirty="0">
                <a:latin typeface="Times New Roman" panose="02020603050405020304" pitchFamily="18" charset="0"/>
                <a:cs typeface="Times New Roman" panose="02020603050405020304" pitchFamily="18" charset="0"/>
              </a:rPr>
              <a:t>authors (and if it is in our power, we will kill that person whether he is the author or not</a:t>
            </a:r>
            <a:r>
              <a:rPr lang="en-US" sz="1800" dirty="0">
                <a:latin typeface="Times New Roman" panose="02020603050405020304" pitchFamily="18" charset="0"/>
                <a:cs typeface="Times New Roman" panose="02020603050405020304" pitchFamily="18" charset="0"/>
              </a:rPr>
              <a:t>). And the said approbation of books of this kind shall be given in writing; and for this end it shall appear authentically at the beginning of the book, whether the book be written, or printed; and all this, that is, both the approbation and the examination, shall be done gratis, that so what ought to be approved, may be approved, and what ought to be condemned, may be condemned.</a:t>
            </a:r>
            <a:endParaRPr lang="en-US" sz="1800" dirty="0"/>
          </a:p>
        </p:txBody>
      </p:sp>
    </p:spTree>
    <p:extLst>
      <p:ext uri="{BB962C8B-B14F-4D97-AF65-F5344CB8AC3E}">
        <p14:creationId xmlns:p14="http://schemas.microsoft.com/office/powerpoint/2010/main" val="4078374231"/>
      </p:ext>
    </p:extLst>
  </p:cSld>
  <p:clrMapOvr>
    <a:overrideClrMapping bg1="dk1" tx1="lt1" bg2="dk2" tx2="lt2" accent1="accent1" accent2="accent2" accent3="accent3" accent4="accent4" accent5="accent5" accent6="accent6" hlink="hlink" folHlink="folHlink"/>
  </p:clrMapOvr>
</p:sld>
</file>

<file path=ppt/slides/slide6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7D3DE-A49A-471B-9AC1-C0B457E10E35}"/>
              </a:ext>
            </a:extLst>
          </p:cNvPr>
          <p:cNvSpPr>
            <a:spLocks noGrp="1"/>
          </p:cNvSpPr>
          <p:nvPr>
            <p:ph type="title"/>
          </p:nvPr>
        </p:nvSpPr>
        <p:spPr>
          <a:xfrm>
            <a:off x="1451579" y="804519"/>
            <a:ext cx="9603275" cy="1049235"/>
          </a:xfrm>
        </p:spPr>
        <p:txBody>
          <a:bodyPr>
            <a:normAutofit/>
          </a:bodyPr>
          <a:lstStyle/>
          <a:p>
            <a:r>
              <a:rPr lang="en-US" dirty="0"/>
              <a:t>Council of Trent cont.</a:t>
            </a:r>
            <a:endParaRPr lang="en-US"/>
          </a:p>
        </p:txBody>
      </p:sp>
      <p:sp>
        <p:nvSpPr>
          <p:cNvPr id="3" name="Content Placeholder 2">
            <a:extLst>
              <a:ext uri="{FF2B5EF4-FFF2-40B4-BE49-F238E27FC236}">
                <a16:creationId xmlns:a16="http://schemas.microsoft.com/office/drawing/2014/main" id="{76FAA93E-1ED2-4DD4-9650-6F840B4862FF}"/>
              </a:ext>
            </a:extLst>
          </p:cNvPr>
          <p:cNvSpPr>
            <a:spLocks noGrp="1"/>
          </p:cNvSpPr>
          <p:nvPr>
            <p:ph idx="1"/>
          </p:nvPr>
        </p:nvSpPr>
        <p:spPr>
          <a:xfrm>
            <a:off x="1124125" y="1996580"/>
            <a:ext cx="10997967" cy="4127383"/>
          </a:xfrm>
        </p:spPr>
        <p:txBody>
          <a:bodyPr>
            <a:normAutofit fontScale="25000" lnSpcReduction="20000"/>
          </a:bodyPr>
          <a:lstStyle/>
          <a:p>
            <a:pPr marL="0" indent="0">
              <a:lnSpc>
                <a:spcPct val="110000"/>
              </a:lnSpc>
              <a:buNone/>
            </a:pPr>
            <a:r>
              <a:rPr lang="en-US" sz="7200" dirty="0">
                <a:latin typeface="Times New Roman" panose="02020603050405020304" pitchFamily="18" charset="0"/>
                <a:cs typeface="Times New Roman" panose="02020603050405020304" pitchFamily="18" charset="0"/>
              </a:rPr>
              <a:t>Besides the above, wishing to repress that temerity, by which the words and sentences of sacred Scripture are turned and [Page 21] twisted to all sorts of profane uses (</a:t>
            </a:r>
            <a:r>
              <a:rPr lang="en-US" sz="7200" b="1" dirty="0">
                <a:latin typeface="Times New Roman" panose="02020603050405020304" pitchFamily="18" charset="0"/>
                <a:cs typeface="Times New Roman" panose="02020603050405020304" pitchFamily="18" charset="0"/>
              </a:rPr>
              <a:t>you will use the Bible to refute us</a:t>
            </a:r>
            <a:r>
              <a:rPr lang="en-US" sz="7200" dirty="0">
                <a:latin typeface="Times New Roman" panose="02020603050405020304" pitchFamily="18" charset="0"/>
                <a:cs typeface="Times New Roman" panose="02020603050405020304" pitchFamily="18" charset="0"/>
              </a:rPr>
              <a:t>), to wit, to things scurrilous, fabulous, vain, to flatteries, detractions, superstitions, impious and diabolical incantations, sorceries, and defamatory libels (</a:t>
            </a:r>
            <a:r>
              <a:rPr lang="en-US" sz="7200" b="1" dirty="0">
                <a:latin typeface="Times New Roman" panose="02020603050405020304" pitchFamily="18" charset="0"/>
                <a:cs typeface="Times New Roman" panose="02020603050405020304" pitchFamily="18" charset="0"/>
              </a:rPr>
              <a:t>we will falsely accuse anyone of heresy who speaks things that threaten our power</a:t>
            </a:r>
            <a:r>
              <a:rPr lang="en-US" sz="7200" dirty="0">
                <a:latin typeface="Times New Roman" panose="02020603050405020304" pitchFamily="18" charset="0"/>
                <a:cs typeface="Times New Roman" panose="02020603050405020304" pitchFamily="18" charset="0"/>
              </a:rPr>
              <a:t>); (the Synod) commands and enjoins, for the doing away with this kind of irreverence and contempt, and that no one may hence forth dare in any way to apply the words of sacred Scripture to these and such like purposes; that all men of this description, profaners and violators of the word of God, be by the bishops restrained by the penalties of law, and others of their own appointment.</a:t>
            </a:r>
          </a:p>
          <a:p>
            <a:pPr marL="0" indent="0">
              <a:lnSpc>
                <a:spcPct val="110000"/>
              </a:lnSpc>
              <a:buNone/>
            </a:pPr>
            <a:r>
              <a:rPr lang="en-US" sz="7200" dirty="0">
                <a:latin typeface="Times New Roman" panose="02020603050405020304" pitchFamily="18" charset="0"/>
                <a:cs typeface="Times New Roman" panose="02020603050405020304" pitchFamily="18" charset="0"/>
              </a:rPr>
              <a:t>Decrees on Justification (Sixth Session)</a:t>
            </a:r>
          </a:p>
          <a:p>
            <a:pPr marL="0" indent="0">
              <a:lnSpc>
                <a:spcPct val="110000"/>
              </a:lnSpc>
              <a:buNone/>
            </a:pPr>
            <a:r>
              <a:rPr lang="en-US" sz="7200" dirty="0">
                <a:latin typeface="Times New Roman" panose="02020603050405020304" pitchFamily="18" charset="0"/>
                <a:cs typeface="Times New Roman" panose="02020603050405020304" pitchFamily="18" charset="0"/>
              </a:rPr>
              <a:t>CANON IX.-If any one saith, that by faith alone the impious is justified; in such wise as to mean, that nothing else is required to co-operate in order to the obtaining the grace of Justification, and that it is not in any way necessary, that he be prepared and disposed by the movement of his own will; let him be anathema.</a:t>
            </a:r>
          </a:p>
          <a:p>
            <a:pPr marL="0" indent="0">
              <a:lnSpc>
                <a:spcPct val="110000"/>
              </a:lnSpc>
              <a:buNone/>
            </a:pPr>
            <a:r>
              <a:rPr lang="en-US" sz="7200" dirty="0">
                <a:latin typeface="Times New Roman" panose="02020603050405020304" pitchFamily="18" charset="0"/>
                <a:cs typeface="Times New Roman" panose="02020603050405020304" pitchFamily="18" charset="0"/>
              </a:rPr>
              <a:t>CANON XII.-If any one saith, that justifying faith is nothing else but confidence in the divine mercy which remits sins for Christ's sake; or, that this confidence alone is that whereby we are justified; let him be anathema.</a:t>
            </a:r>
          </a:p>
          <a:p>
            <a:pPr marL="0" indent="0">
              <a:lnSpc>
                <a:spcPct val="110000"/>
              </a:lnSpc>
              <a:buNone/>
            </a:pPr>
            <a:endParaRPr lang="en-US" sz="1000" dirty="0">
              <a:latin typeface="Times New Roman" panose="02020603050405020304" pitchFamily="18" charset="0"/>
              <a:cs typeface="Times New Roman" panose="02020603050405020304" pitchFamily="18" charset="0"/>
            </a:endParaRPr>
          </a:p>
          <a:p>
            <a:pPr marL="0" indent="0">
              <a:lnSpc>
                <a:spcPct val="110000"/>
              </a:lnSpc>
              <a:buNone/>
            </a:pPr>
            <a:endParaRPr lang="en-US" sz="1000" dirty="0"/>
          </a:p>
        </p:txBody>
      </p:sp>
    </p:spTree>
    <p:extLst>
      <p:ext uri="{BB962C8B-B14F-4D97-AF65-F5344CB8AC3E}">
        <p14:creationId xmlns:p14="http://schemas.microsoft.com/office/powerpoint/2010/main" val="748096055"/>
      </p:ext>
    </p:extLst>
  </p:cSld>
  <p:clrMapOvr>
    <a:overrideClrMapping bg1="dk1" tx1="lt1" bg2="dk2" tx2="lt2" accent1="accent1" accent2="accent2" accent3="accent3" accent4="accent4" accent5="accent5" accent6="accent6" hlink="hlink" folHlink="folHlink"/>
  </p:clrMapOvr>
</p:sld>
</file>

<file path=ppt/slides/slide6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09C15-4BDC-4928-AD7D-96D0B71E5A7D}"/>
              </a:ext>
            </a:extLst>
          </p:cNvPr>
          <p:cNvSpPr>
            <a:spLocks noGrp="1"/>
          </p:cNvSpPr>
          <p:nvPr>
            <p:ph type="title"/>
          </p:nvPr>
        </p:nvSpPr>
        <p:spPr>
          <a:xfrm>
            <a:off x="1451579" y="804519"/>
            <a:ext cx="9603275" cy="1049235"/>
          </a:xfrm>
        </p:spPr>
        <p:txBody>
          <a:bodyPr>
            <a:normAutofit/>
          </a:bodyPr>
          <a:lstStyle/>
          <a:p>
            <a:r>
              <a:rPr lang="en-US" dirty="0"/>
              <a:t>Council of Trent cont.</a:t>
            </a:r>
            <a:endParaRPr lang="en-US"/>
          </a:p>
        </p:txBody>
      </p:sp>
      <p:sp>
        <p:nvSpPr>
          <p:cNvPr id="3" name="Content Placeholder 2">
            <a:extLst>
              <a:ext uri="{FF2B5EF4-FFF2-40B4-BE49-F238E27FC236}">
                <a16:creationId xmlns:a16="http://schemas.microsoft.com/office/drawing/2014/main" id="{DF5456DE-AC8D-4703-AE02-F7A6C37D3D9E}"/>
              </a:ext>
            </a:extLst>
          </p:cNvPr>
          <p:cNvSpPr>
            <a:spLocks noGrp="1"/>
          </p:cNvSpPr>
          <p:nvPr>
            <p:ph idx="1"/>
          </p:nvPr>
        </p:nvSpPr>
        <p:spPr>
          <a:xfrm>
            <a:off x="1140903" y="1853754"/>
            <a:ext cx="10981189" cy="4303765"/>
          </a:xfrm>
        </p:spPr>
        <p:txBody>
          <a:bodyPr>
            <a:normAutofit fontScale="92500" lnSpcReduction="10000"/>
          </a:bodyPr>
          <a:lstStyle/>
          <a:p>
            <a:pPr marL="0" indent="0">
              <a:lnSpc>
                <a:spcPct val="110000"/>
              </a:lnSpc>
              <a:buNone/>
            </a:pPr>
            <a:r>
              <a:rPr lang="en-US" sz="1900" dirty="0">
                <a:latin typeface="Times New Roman" panose="02020603050405020304" pitchFamily="18" charset="0"/>
                <a:cs typeface="Times New Roman" panose="02020603050405020304" pitchFamily="18" charset="0"/>
              </a:rPr>
              <a:t>CANON XV.-If any one saith, that a man, who is born again and justified, is bound of faith to believe that he is assuredly in the number of the predestinate; let him be anathema.</a:t>
            </a:r>
          </a:p>
          <a:p>
            <a:pPr marL="0" indent="0">
              <a:lnSpc>
                <a:spcPct val="110000"/>
              </a:lnSpc>
              <a:buNone/>
            </a:pPr>
            <a:r>
              <a:rPr lang="en-US" sz="1900" dirty="0">
                <a:latin typeface="Times New Roman" panose="02020603050405020304" pitchFamily="18" charset="0"/>
                <a:cs typeface="Times New Roman" panose="02020603050405020304" pitchFamily="18" charset="0"/>
              </a:rPr>
              <a:t>CANON XVIII.-If any one saith, that the commandments of God are, even for one that is justified and constituted in grace, impossible to keep; let him be anathema.</a:t>
            </a:r>
          </a:p>
          <a:p>
            <a:pPr marL="0" indent="0">
              <a:lnSpc>
                <a:spcPct val="110000"/>
              </a:lnSpc>
              <a:buNone/>
            </a:pPr>
            <a:r>
              <a:rPr lang="en-US" sz="1900" b="1" dirty="0">
                <a:latin typeface="Times New Roman" panose="02020603050405020304" pitchFamily="18" charset="0"/>
                <a:cs typeface="Times New Roman" panose="02020603050405020304" pitchFamily="18" charset="0"/>
              </a:rPr>
              <a:t>Paul is declared anathema: </a:t>
            </a:r>
            <a:r>
              <a:rPr lang="en-US" sz="1900" b="1" i="0" baseline="30000" dirty="0">
                <a:effectLst/>
                <a:latin typeface="Times New Roman" panose="02020603050405020304" pitchFamily="18" charset="0"/>
                <a:cs typeface="Times New Roman" panose="02020603050405020304" pitchFamily="18" charset="0"/>
              </a:rPr>
              <a:t>8 </a:t>
            </a:r>
            <a:r>
              <a:rPr lang="en-US" sz="1900" b="1" i="0" dirty="0">
                <a:effectLst/>
                <a:latin typeface="Times New Roman" panose="02020603050405020304" pitchFamily="18" charset="0"/>
                <a:cs typeface="Times New Roman" panose="02020603050405020304" pitchFamily="18" charset="0"/>
              </a:rPr>
              <a:t>For by grace you have been saved through faith. And this is not your own doing; it is the gift of God, </a:t>
            </a:r>
            <a:r>
              <a:rPr lang="en-US" sz="1900" b="1" i="0" baseline="30000" dirty="0">
                <a:effectLst/>
                <a:latin typeface="Times New Roman" panose="02020603050405020304" pitchFamily="18" charset="0"/>
                <a:cs typeface="Times New Roman" panose="02020603050405020304" pitchFamily="18" charset="0"/>
              </a:rPr>
              <a:t>9 </a:t>
            </a:r>
            <a:r>
              <a:rPr lang="en-US" sz="1900" b="1" i="0" dirty="0">
                <a:effectLst/>
                <a:latin typeface="Times New Roman" panose="02020603050405020304" pitchFamily="18" charset="0"/>
                <a:cs typeface="Times New Roman" panose="02020603050405020304" pitchFamily="18" charset="0"/>
              </a:rPr>
              <a:t>not a result of works, so that no one may boast (Ephesians 2:8,9).</a:t>
            </a:r>
            <a:endParaRPr lang="en-US" sz="1900" dirty="0">
              <a:latin typeface="Times New Roman" panose="02020603050405020304" pitchFamily="18" charset="0"/>
              <a:cs typeface="Times New Roman" panose="02020603050405020304" pitchFamily="18" charset="0"/>
            </a:endParaRPr>
          </a:p>
          <a:p>
            <a:pPr marL="0" indent="0">
              <a:lnSpc>
                <a:spcPct val="110000"/>
              </a:lnSpc>
              <a:buNone/>
            </a:pPr>
            <a:r>
              <a:rPr lang="en-US" sz="1900" dirty="0">
                <a:latin typeface="Times New Roman" panose="02020603050405020304" pitchFamily="18" charset="0"/>
                <a:cs typeface="Times New Roman" panose="02020603050405020304" pitchFamily="18" charset="0"/>
              </a:rPr>
              <a:t>CANON XV.-If any one saith, that a man, who is born again and justified, is bound of faith to believe that he is assuredly in the number of the predestinate; let him be anathema.</a:t>
            </a:r>
          </a:p>
          <a:p>
            <a:pPr marL="0" indent="0">
              <a:lnSpc>
                <a:spcPct val="110000"/>
              </a:lnSpc>
              <a:buNone/>
            </a:pPr>
            <a:r>
              <a:rPr lang="en-US" sz="1900" dirty="0">
                <a:latin typeface="Times New Roman" panose="02020603050405020304" pitchFamily="18" charset="0"/>
                <a:cs typeface="Times New Roman" panose="02020603050405020304" pitchFamily="18" charset="0"/>
              </a:rPr>
              <a:t>CANON XVIII.-If any one saith, that the commandments of God are, even for one that is justified and constituted in grace, impossible to keep; let him be anathema.</a:t>
            </a:r>
          </a:p>
          <a:p>
            <a:pPr marL="0" indent="0">
              <a:lnSpc>
                <a:spcPct val="110000"/>
              </a:lnSpc>
              <a:buNone/>
            </a:pPr>
            <a:r>
              <a:rPr lang="en-US" sz="1900" dirty="0">
                <a:latin typeface="Times New Roman" panose="02020603050405020304" pitchFamily="18" charset="0"/>
                <a:cs typeface="Times New Roman" panose="02020603050405020304" pitchFamily="18" charset="0"/>
              </a:rPr>
              <a:t>CANON XXIV.-If any one saith, that the justice received is not preserved and also increased before God through good works; but that the said works are merely the fruits and signs of Justification obtained, but not a cause of the increase thereof; let him be anathema.</a:t>
            </a:r>
          </a:p>
          <a:p>
            <a:pPr marL="0" indent="0">
              <a:lnSpc>
                <a:spcPct val="110000"/>
              </a:lnSpc>
              <a:buNone/>
            </a:pPr>
            <a:endParaRPr lang="en-US" sz="1300" dirty="0"/>
          </a:p>
        </p:txBody>
      </p:sp>
    </p:spTree>
    <p:extLst>
      <p:ext uri="{BB962C8B-B14F-4D97-AF65-F5344CB8AC3E}">
        <p14:creationId xmlns:p14="http://schemas.microsoft.com/office/powerpoint/2010/main" val="4208732024"/>
      </p:ext>
    </p:extLst>
  </p:cSld>
  <p:clrMapOvr>
    <a:overrideClrMapping bg1="dk1" tx1="lt1" bg2="dk2" tx2="lt2" accent1="accent1" accent2="accent2" accent3="accent3" accent4="accent4" accent5="accent5" accent6="accent6" hlink="hlink" folHlink="folHlink"/>
  </p:clrMapOvr>
</p:sld>
</file>

<file path=ppt/slides/slide6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39831-D49E-4F94-AFB1-7F6F4C9A45F2}"/>
              </a:ext>
            </a:extLst>
          </p:cNvPr>
          <p:cNvSpPr>
            <a:spLocks noGrp="1"/>
          </p:cNvSpPr>
          <p:nvPr>
            <p:ph type="title"/>
          </p:nvPr>
        </p:nvSpPr>
        <p:spPr>
          <a:xfrm>
            <a:off x="1451579" y="804519"/>
            <a:ext cx="9603275" cy="1049235"/>
          </a:xfrm>
        </p:spPr>
        <p:txBody>
          <a:bodyPr>
            <a:normAutofit/>
          </a:bodyPr>
          <a:lstStyle/>
          <a:p>
            <a:r>
              <a:rPr lang="en-US" dirty="0"/>
              <a:t>Council of Trent cont.</a:t>
            </a:r>
            <a:endParaRPr lang="en-US"/>
          </a:p>
        </p:txBody>
      </p:sp>
      <p:sp>
        <p:nvSpPr>
          <p:cNvPr id="3" name="Content Placeholder 2">
            <a:extLst>
              <a:ext uri="{FF2B5EF4-FFF2-40B4-BE49-F238E27FC236}">
                <a16:creationId xmlns:a16="http://schemas.microsoft.com/office/drawing/2014/main" id="{C6161A48-6B7D-4A9A-B21F-2F3831EEAC1B}"/>
              </a:ext>
            </a:extLst>
          </p:cNvPr>
          <p:cNvSpPr>
            <a:spLocks noGrp="1"/>
          </p:cNvSpPr>
          <p:nvPr>
            <p:ph idx="1"/>
          </p:nvPr>
        </p:nvSpPr>
        <p:spPr>
          <a:xfrm>
            <a:off x="1451579" y="2015732"/>
            <a:ext cx="9603275" cy="3450613"/>
          </a:xfrm>
        </p:spPr>
        <p:txBody>
          <a:bodyPr>
            <a:noAutofit/>
          </a:bodyPr>
          <a:lstStyle/>
          <a:p>
            <a:pPr marL="0" indent="0">
              <a:lnSpc>
                <a:spcPct val="110000"/>
              </a:lnSpc>
              <a:buNone/>
            </a:pPr>
            <a:r>
              <a:rPr lang="en-US" sz="1800" dirty="0">
                <a:latin typeface="Times New Roman" panose="02020603050405020304" pitchFamily="18" charset="0"/>
                <a:cs typeface="Times New Roman" panose="02020603050405020304" pitchFamily="18" charset="0"/>
              </a:rPr>
              <a:t>CANON XXX.-If any one saith, that, after the grace of Justification has been received, to every penitent sinner the guilt is remitted, and the debt of eternal punishment is blotted out in such wise, that there remains not any debt of temporal punishment to be discharged either in this world, or in the next in Purgatory, before the entrance to the kingdom of heaven can be opened (to him); let him be anathema.</a:t>
            </a:r>
          </a:p>
          <a:p>
            <a:pPr marL="0" indent="0">
              <a:lnSpc>
                <a:spcPct val="110000"/>
              </a:lnSpc>
              <a:buNone/>
            </a:pPr>
            <a:r>
              <a:rPr lang="en-US" sz="1800" b="1" dirty="0">
                <a:latin typeface="Times New Roman" panose="02020603050405020304" pitchFamily="18" charset="0"/>
                <a:cs typeface="Times New Roman" panose="02020603050405020304" pitchFamily="18" charset="0"/>
              </a:rPr>
              <a:t>Paul is declared anathema: </a:t>
            </a:r>
            <a:r>
              <a:rPr lang="en-US" sz="1800" b="1" i="0" baseline="30000" dirty="0">
                <a:effectLst/>
                <a:latin typeface="Times New Roman" panose="02020603050405020304" pitchFamily="18" charset="0"/>
                <a:cs typeface="Times New Roman" panose="02020603050405020304" pitchFamily="18" charset="0"/>
              </a:rPr>
              <a:t>8 </a:t>
            </a:r>
            <a:r>
              <a:rPr lang="en-US" sz="1800" b="1" i="0" dirty="0">
                <a:effectLst/>
                <a:latin typeface="Times New Roman" panose="02020603050405020304" pitchFamily="18" charset="0"/>
                <a:cs typeface="Times New Roman" panose="02020603050405020304" pitchFamily="18" charset="0"/>
              </a:rPr>
              <a:t>For by grace you have been saved through faith. And this is not your own doing; it is the gift of God, </a:t>
            </a:r>
            <a:r>
              <a:rPr lang="en-US" sz="1800" b="1" i="0" baseline="30000" dirty="0">
                <a:effectLst/>
                <a:latin typeface="Times New Roman" panose="02020603050405020304" pitchFamily="18" charset="0"/>
                <a:cs typeface="Times New Roman" panose="02020603050405020304" pitchFamily="18" charset="0"/>
              </a:rPr>
              <a:t>9 </a:t>
            </a:r>
            <a:r>
              <a:rPr lang="en-US" sz="1800" b="1" i="0" dirty="0">
                <a:effectLst/>
                <a:latin typeface="Times New Roman" panose="02020603050405020304" pitchFamily="18" charset="0"/>
                <a:cs typeface="Times New Roman" panose="02020603050405020304" pitchFamily="18" charset="0"/>
              </a:rPr>
              <a:t>not a result of works, so that no one may boast (Ephesians 2:8,9).</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dirty="0">
                <a:latin typeface="Times New Roman" panose="02020603050405020304" pitchFamily="18" charset="0"/>
                <a:cs typeface="Times New Roman" panose="02020603050405020304" pitchFamily="18" charset="0"/>
              </a:rPr>
              <a:t>CANON XXXIII.-If any one saith, that, by the Catholic doctrine touching Justification, by this holy Synod inset forth in this present decree, the glory of God, or the merits of our Lord Jesus Christ are in any way derogated from, and not rather that the truth of our faith, and the glory in fine of God and of Jesus Christ are rendered (more) illustrious; let him be anathema.</a:t>
            </a:r>
          </a:p>
        </p:txBody>
      </p:sp>
    </p:spTree>
    <p:extLst>
      <p:ext uri="{BB962C8B-B14F-4D97-AF65-F5344CB8AC3E}">
        <p14:creationId xmlns:p14="http://schemas.microsoft.com/office/powerpoint/2010/main" val="1717863523"/>
      </p:ext>
    </p:extLst>
  </p:cSld>
  <p:clrMapOvr>
    <a:overrideClrMapping bg1="dk1" tx1="lt1" bg2="dk2" tx2="lt2" accent1="accent1" accent2="accent2" accent3="accent3" accent4="accent4" accent5="accent5" accent6="accent6" hlink="hlink" folHlink="folHlink"/>
  </p:clrMapOvr>
</p:sld>
</file>

<file path=ppt/slides/slide6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B7548A-19B4-4BBB-88EF-97587E44A845}"/>
              </a:ext>
            </a:extLst>
          </p:cNvPr>
          <p:cNvSpPr>
            <a:spLocks noGrp="1"/>
          </p:cNvSpPr>
          <p:nvPr>
            <p:ph type="title"/>
          </p:nvPr>
        </p:nvSpPr>
        <p:spPr>
          <a:xfrm>
            <a:off x="1451579" y="804519"/>
            <a:ext cx="9603275" cy="1049235"/>
          </a:xfrm>
        </p:spPr>
        <p:txBody>
          <a:bodyPr>
            <a:normAutofit/>
          </a:bodyPr>
          <a:lstStyle/>
          <a:p>
            <a:r>
              <a:rPr lang="en-US" dirty="0"/>
              <a:t>Council of Trent cont.</a:t>
            </a:r>
            <a:endParaRPr lang="en-US"/>
          </a:p>
        </p:txBody>
      </p:sp>
      <p:sp>
        <p:nvSpPr>
          <p:cNvPr id="3" name="Content Placeholder 2">
            <a:extLst>
              <a:ext uri="{FF2B5EF4-FFF2-40B4-BE49-F238E27FC236}">
                <a16:creationId xmlns:a16="http://schemas.microsoft.com/office/drawing/2014/main" id="{B094B67E-C986-45B1-9E79-925DC33BAC09}"/>
              </a:ext>
            </a:extLst>
          </p:cNvPr>
          <p:cNvSpPr>
            <a:spLocks noGrp="1"/>
          </p:cNvSpPr>
          <p:nvPr>
            <p:ph idx="1"/>
          </p:nvPr>
        </p:nvSpPr>
        <p:spPr>
          <a:xfrm>
            <a:off x="1216404" y="1921079"/>
            <a:ext cx="10975595" cy="4219661"/>
          </a:xfrm>
        </p:spPr>
        <p:txBody>
          <a:bodyPr>
            <a:normAutofit/>
          </a:bodyPr>
          <a:lstStyle/>
          <a:p>
            <a:pPr marL="0" indent="0">
              <a:lnSpc>
                <a:spcPct val="110000"/>
              </a:lnSpc>
              <a:buNone/>
            </a:pPr>
            <a:r>
              <a:rPr lang="en-US" sz="1800" dirty="0">
                <a:latin typeface="Times New Roman" panose="02020603050405020304" pitchFamily="18" charset="0"/>
                <a:cs typeface="Times New Roman" panose="02020603050405020304" pitchFamily="18" charset="0"/>
              </a:rPr>
              <a:t>On The Sacraments in General (Seventh Session)</a:t>
            </a:r>
          </a:p>
          <a:p>
            <a:pPr marL="0" indent="0">
              <a:lnSpc>
                <a:spcPct val="110000"/>
              </a:lnSpc>
              <a:buNone/>
            </a:pPr>
            <a:r>
              <a:rPr lang="en-US" sz="1800" dirty="0">
                <a:latin typeface="Times New Roman" panose="02020603050405020304" pitchFamily="18" charset="0"/>
                <a:cs typeface="Times New Roman" panose="02020603050405020304" pitchFamily="18" charset="0"/>
              </a:rPr>
              <a:t>CANON I.-If any one saith, that the sacraments of the New Law were not all instituted by Jesus Christ, our Lord; or, that they are more, or less, than seven, to wit, Baptism, Confirmation (</a:t>
            </a:r>
            <a:r>
              <a:rPr lang="en-US" sz="1800" b="1" dirty="0">
                <a:latin typeface="Times New Roman" panose="02020603050405020304" pitchFamily="18" charset="0"/>
                <a:cs typeface="Times New Roman" panose="02020603050405020304" pitchFamily="18" charset="0"/>
              </a:rPr>
              <a:t>Prayer and laying on of hands to receive the Holy Spirit), </a:t>
            </a:r>
            <a:r>
              <a:rPr lang="en-US" sz="1800" dirty="0">
                <a:latin typeface="Times New Roman" panose="02020603050405020304" pitchFamily="18" charset="0"/>
                <a:cs typeface="Times New Roman" panose="02020603050405020304" pitchFamily="18" charset="0"/>
              </a:rPr>
              <a:t>the Eucharist (</a:t>
            </a:r>
            <a:r>
              <a:rPr lang="en-US" sz="1800" b="1" dirty="0">
                <a:latin typeface="Times New Roman" panose="02020603050405020304" pitchFamily="18" charset="0"/>
                <a:cs typeface="Times New Roman" panose="02020603050405020304" pitchFamily="18" charset="0"/>
              </a:rPr>
              <a:t>Communion</a:t>
            </a:r>
            <a:r>
              <a:rPr lang="en-US" sz="1800" dirty="0">
                <a:latin typeface="Times New Roman" panose="02020603050405020304" pitchFamily="18" charset="0"/>
                <a:cs typeface="Times New Roman" panose="02020603050405020304" pitchFamily="18" charset="0"/>
              </a:rPr>
              <a:t>), Penance (</a:t>
            </a:r>
            <a:r>
              <a:rPr lang="en-US" sz="1800" b="1" dirty="0">
                <a:latin typeface="Times New Roman" panose="02020603050405020304" pitchFamily="18" charset="0"/>
                <a:cs typeface="Times New Roman" panose="02020603050405020304" pitchFamily="18" charset="0"/>
              </a:rPr>
              <a:t>Confession to a Priest to have your sins forgiven</a:t>
            </a:r>
            <a:r>
              <a:rPr lang="en-US" sz="1800" dirty="0">
                <a:latin typeface="Times New Roman" panose="02020603050405020304" pitchFamily="18" charset="0"/>
                <a:cs typeface="Times New Roman" panose="02020603050405020304" pitchFamily="18" charset="0"/>
              </a:rPr>
              <a:t>), Extreme Unction (</a:t>
            </a:r>
            <a:r>
              <a:rPr lang="en-US" sz="1800" b="1" dirty="0">
                <a:latin typeface="Times New Roman" panose="02020603050405020304" pitchFamily="18" charset="0"/>
                <a:cs typeface="Times New Roman" panose="02020603050405020304" pitchFamily="18" charset="0"/>
              </a:rPr>
              <a:t>anointing one’s head with oil who is sick</a:t>
            </a:r>
            <a:r>
              <a:rPr lang="en-US" sz="1800" dirty="0">
                <a:latin typeface="Times New Roman" panose="02020603050405020304" pitchFamily="18" charset="0"/>
                <a:cs typeface="Times New Roman" panose="02020603050405020304" pitchFamily="18" charset="0"/>
              </a:rPr>
              <a:t>), Order (</a:t>
            </a:r>
            <a:r>
              <a:rPr lang="en-US" sz="1800" b="1" dirty="0">
                <a:latin typeface="Times New Roman" panose="02020603050405020304" pitchFamily="18" charset="0"/>
                <a:cs typeface="Times New Roman" panose="02020603050405020304" pitchFamily="18" charset="0"/>
              </a:rPr>
              <a:t>Laying on of hands on a man who is being ordained as a priest or deacon</a:t>
            </a:r>
            <a:r>
              <a:rPr lang="en-US" sz="1800" dirty="0">
                <a:latin typeface="Times New Roman" panose="02020603050405020304" pitchFamily="18" charset="0"/>
                <a:cs typeface="Times New Roman" panose="02020603050405020304" pitchFamily="18" charset="0"/>
              </a:rPr>
              <a:t>), and Matrimony; or even that any one of these seven is not truly and properly a sacrament; let him be anathema.</a:t>
            </a:r>
          </a:p>
          <a:p>
            <a:pPr marL="0" indent="0">
              <a:lnSpc>
                <a:spcPct val="110000"/>
              </a:lnSpc>
              <a:buNone/>
            </a:pPr>
            <a:r>
              <a:rPr lang="en-US" sz="1800" dirty="0">
                <a:latin typeface="Times New Roman" panose="02020603050405020304" pitchFamily="18" charset="0"/>
                <a:cs typeface="Times New Roman" panose="02020603050405020304" pitchFamily="18" charset="0"/>
              </a:rPr>
              <a:t>CANON IV.-If any one saith, that the sacraments of the New Law are not necessary unto salvation, but superfluous; and that, without them, or without the desire thereof, men obtain of God, through faith alone, the grace of justification;-though all (the sacraments) are not indeed necessary for every individual; let him be anathema.</a:t>
            </a:r>
          </a:p>
        </p:txBody>
      </p:sp>
    </p:spTree>
    <p:extLst>
      <p:ext uri="{BB962C8B-B14F-4D97-AF65-F5344CB8AC3E}">
        <p14:creationId xmlns:p14="http://schemas.microsoft.com/office/powerpoint/2010/main" val="1191692026"/>
      </p:ext>
    </p:extLst>
  </p:cSld>
  <p:clrMapOvr>
    <a:overrideClrMapping bg1="dk1" tx1="lt1" bg2="dk2" tx2="lt2" accent1="accent1" accent2="accent2" accent3="accent3" accent4="accent4" accent5="accent5" accent6="accent6" hlink="hlink" folHlink="folHlink"/>
  </p:clrMapOvr>
</p:sld>
</file>

<file path=ppt/slides/slide6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E6E5D-E92D-49BC-B8FE-FF4E5255627E}"/>
              </a:ext>
            </a:extLst>
          </p:cNvPr>
          <p:cNvSpPr>
            <a:spLocks noGrp="1"/>
          </p:cNvSpPr>
          <p:nvPr>
            <p:ph type="title"/>
          </p:nvPr>
        </p:nvSpPr>
        <p:spPr>
          <a:xfrm>
            <a:off x="1451579" y="804519"/>
            <a:ext cx="9603275" cy="1049235"/>
          </a:xfrm>
        </p:spPr>
        <p:txBody>
          <a:bodyPr>
            <a:normAutofit/>
          </a:bodyPr>
          <a:lstStyle/>
          <a:p>
            <a:r>
              <a:rPr lang="en-US" dirty="0"/>
              <a:t>The Council of Trent cont.</a:t>
            </a:r>
            <a:endParaRPr lang="en-US"/>
          </a:p>
        </p:txBody>
      </p:sp>
      <p:sp>
        <p:nvSpPr>
          <p:cNvPr id="3" name="Content Placeholder 2">
            <a:extLst>
              <a:ext uri="{FF2B5EF4-FFF2-40B4-BE49-F238E27FC236}">
                <a16:creationId xmlns:a16="http://schemas.microsoft.com/office/drawing/2014/main" id="{F7D06CB2-6185-4F13-A7E6-4FCB1CE83932}"/>
              </a:ext>
            </a:extLst>
          </p:cNvPr>
          <p:cNvSpPr>
            <a:spLocks noGrp="1"/>
          </p:cNvSpPr>
          <p:nvPr>
            <p:ph idx="1"/>
          </p:nvPr>
        </p:nvSpPr>
        <p:spPr>
          <a:xfrm>
            <a:off x="1258349" y="1988191"/>
            <a:ext cx="10846965" cy="4127383"/>
          </a:xfrm>
        </p:spPr>
        <p:txBody>
          <a:bodyPr>
            <a:normAutofit fontScale="25000" lnSpcReduction="20000"/>
          </a:bodyPr>
          <a:lstStyle/>
          <a:p>
            <a:pPr marL="0" indent="0">
              <a:lnSpc>
                <a:spcPct val="110000"/>
              </a:lnSpc>
              <a:buNone/>
            </a:pPr>
            <a:r>
              <a:rPr lang="en-US" sz="7200" dirty="0">
                <a:latin typeface="Times New Roman" panose="02020603050405020304" pitchFamily="18" charset="0"/>
                <a:cs typeface="Times New Roman" panose="02020603050405020304" pitchFamily="18" charset="0"/>
              </a:rPr>
              <a:t>CANON XI.- </a:t>
            </a:r>
            <a:r>
              <a:rPr lang="en-US" sz="7200" dirty="0" err="1">
                <a:latin typeface="Times New Roman" panose="02020603050405020304" pitchFamily="18" charset="0"/>
                <a:cs typeface="Times New Roman" panose="02020603050405020304" pitchFamily="18" charset="0"/>
              </a:rPr>
              <a:t>lf</a:t>
            </a:r>
            <a:r>
              <a:rPr lang="en-US" sz="7200" dirty="0">
                <a:latin typeface="Times New Roman" panose="02020603050405020304" pitchFamily="18" charset="0"/>
                <a:cs typeface="Times New Roman" panose="02020603050405020304" pitchFamily="18" charset="0"/>
              </a:rPr>
              <a:t> any one saith, that faith alone is a sufficient preparation for receiving the sacrament of the most holy Eucharist (</a:t>
            </a:r>
            <a:r>
              <a:rPr lang="en-US" sz="7200" b="1" dirty="0">
                <a:latin typeface="Times New Roman" panose="02020603050405020304" pitchFamily="18" charset="0"/>
                <a:cs typeface="Times New Roman" panose="02020603050405020304" pitchFamily="18" charset="0"/>
              </a:rPr>
              <a:t>Communion</a:t>
            </a:r>
            <a:r>
              <a:rPr lang="en-US" sz="7200" dirty="0">
                <a:latin typeface="Times New Roman" panose="02020603050405020304" pitchFamily="18" charset="0"/>
                <a:cs typeface="Times New Roman" panose="02020603050405020304" pitchFamily="18" charset="0"/>
              </a:rPr>
              <a:t>); let him be anathema. And for fear lest so great a sacrament may be received unworthily, and so unto death and condemnation, this holy Synod ordains and declares, that sacramental confession, when a confessor may be had, is of necessity to be made beforehand, by those whose conscience is burthened with mortal sin, how contrite even soever they may think themselves. But if any one shall presume to teach, preach, or obstinately to assert, or even in public disputation to defend the contrary, he shall be thereupon excommunicated.</a:t>
            </a:r>
          </a:p>
          <a:p>
            <a:pPr marL="0" indent="0">
              <a:lnSpc>
                <a:spcPct val="110000"/>
              </a:lnSpc>
              <a:buNone/>
            </a:pPr>
            <a:r>
              <a:rPr lang="en-US" sz="7200" dirty="0">
                <a:latin typeface="Times New Roman" panose="02020603050405020304" pitchFamily="18" charset="0"/>
                <a:cs typeface="Times New Roman" panose="02020603050405020304" pitchFamily="18" charset="0"/>
              </a:rPr>
              <a:t>CANON I.--If any one saith, that in the Catholic Church Penance (</a:t>
            </a:r>
            <a:r>
              <a:rPr lang="en-US" sz="7200" b="1" dirty="0">
                <a:latin typeface="Times New Roman" panose="02020603050405020304" pitchFamily="18" charset="0"/>
                <a:cs typeface="Times New Roman" panose="02020603050405020304" pitchFamily="18" charset="0"/>
              </a:rPr>
              <a:t>Confession of sins to a priest</a:t>
            </a:r>
            <a:r>
              <a:rPr lang="en-US" sz="7200" dirty="0">
                <a:latin typeface="Times New Roman" panose="02020603050405020304" pitchFamily="18" charset="0"/>
                <a:cs typeface="Times New Roman" panose="02020603050405020304" pitchFamily="18" charset="0"/>
              </a:rPr>
              <a:t>) is not truly and properly a sacrament, instituted by Christ our Lord for reconciling the faithful unto God, as often as they fall into sin after baptism; let him be anathema.</a:t>
            </a:r>
          </a:p>
          <a:p>
            <a:pPr marL="0" indent="0">
              <a:lnSpc>
                <a:spcPct val="110000"/>
              </a:lnSpc>
              <a:buNone/>
            </a:pPr>
            <a:r>
              <a:rPr lang="en-US" sz="7200" b="1" i="0" baseline="30000" dirty="0">
                <a:effectLst/>
                <a:latin typeface="Times New Roman" panose="02020603050405020304" pitchFamily="18" charset="0"/>
                <a:cs typeface="Times New Roman" panose="02020603050405020304" pitchFamily="18" charset="0"/>
              </a:rPr>
              <a:t>8 </a:t>
            </a:r>
            <a:r>
              <a:rPr lang="en-US" sz="7200" b="0" i="0" dirty="0">
                <a:effectLst/>
                <a:latin typeface="Times New Roman" panose="02020603050405020304" pitchFamily="18" charset="0"/>
                <a:cs typeface="Times New Roman" panose="02020603050405020304" pitchFamily="18" charset="0"/>
              </a:rPr>
              <a:t>If we say we have no sin, we deceive ourselves, and the truth is not in us. </a:t>
            </a:r>
            <a:r>
              <a:rPr lang="en-US" sz="7200" b="1" i="0" baseline="30000" dirty="0">
                <a:effectLst/>
                <a:latin typeface="Times New Roman" panose="02020603050405020304" pitchFamily="18" charset="0"/>
                <a:cs typeface="Times New Roman" panose="02020603050405020304" pitchFamily="18" charset="0"/>
              </a:rPr>
              <a:t>9 </a:t>
            </a:r>
            <a:r>
              <a:rPr lang="en-US" sz="7200" b="0" i="0" dirty="0">
                <a:effectLst/>
                <a:latin typeface="Times New Roman" panose="02020603050405020304" pitchFamily="18" charset="0"/>
                <a:cs typeface="Times New Roman" panose="02020603050405020304" pitchFamily="18" charset="0"/>
              </a:rPr>
              <a:t>If we confess our sins (</a:t>
            </a:r>
            <a:r>
              <a:rPr lang="en-US" sz="7200" b="1" i="0" dirty="0">
                <a:effectLst/>
                <a:latin typeface="Times New Roman" panose="02020603050405020304" pitchFamily="18" charset="0"/>
                <a:cs typeface="Times New Roman" panose="02020603050405020304" pitchFamily="18" charset="0"/>
              </a:rPr>
              <a:t>Jesus is the high priest whom we confess (and who we confess to </a:t>
            </a:r>
            <a:r>
              <a:rPr lang="en-US" sz="7200" b="1" dirty="0">
                <a:latin typeface="Times New Roman" panose="02020603050405020304" pitchFamily="18" charset="0"/>
                <a:cs typeface="Times New Roman" panose="02020603050405020304" pitchFamily="18" charset="0"/>
              </a:rPr>
              <a:t>in</a:t>
            </a:r>
            <a:r>
              <a:rPr lang="en-US" sz="7200" b="1" i="0" dirty="0">
                <a:effectLst/>
                <a:latin typeface="Times New Roman" panose="02020603050405020304" pitchFamily="18" charset="0"/>
                <a:cs typeface="Times New Roman" panose="02020603050405020304" pitchFamily="18" charset="0"/>
              </a:rPr>
              <a:t> prayer), Hebrews 3:1</a:t>
            </a:r>
            <a:r>
              <a:rPr lang="en-US" sz="7200" b="0" i="0" dirty="0">
                <a:effectLst/>
                <a:latin typeface="Times New Roman" panose="02020603050405020304" pitchFamily="18" charset="0"/>
                <a:cs typeface="Times New Roman" panose="02020603050405020304" pitchFamily="18" charset="0"/>
              </a:rPr>
              <a:t>), he is faithful and just to forgive us our sins and to cleanse us from all unrighteousness. </a:t>
            </a:r>
            <a:r>
              <a:rPr lang="en-US" sz="7200" b="1" i="0" baseline="30000" dirty="0">
                <a:effectLst/>
                <a:latin typeface="Times New Roman" panose="02020603050405020304" pitchFamily="18" charset="0"/>
                <a:cs typeface="Times New Roman" panose="02020603050405020304" pitchFamily="18" charset="0"/>
              </a:rPr>
              <a:t>10 </a:t>
            </a:r>
            <a:r>
              <a:rPr lang="en-US" sz="7200" b="0" i="0" dirty="0">
                <a:effectLst/>
                <a:latin typeface="Times New Roman" panose="02020603050405020304" pitchFamily="18" charset="0"/>
                <a:cs typeface="Times New Roman" panose="02020603050405020304" pitchFamily="18" charset="0"/>
              </a:rPr>
              <a:t>If we say we have not sinned, we make him a liar, and his word is not in us (I John 1:8-10).  </a:t>
            </a:r>
            <a:r>
              <a:rPr lang="en-US" sz="7200" b="1" dirty="0">
                <a:latin typeface="Times New Roman" panose="02020603050405020304" pitchFamily="18" charset="0"/>
                <a:cs typeface="Times New Roman" panose="02020603050405020304" pitchFamily="18" charset="0"/>
              </a:rPr>
              <a:t>We may also confess our sins to each other so we can pray for each other and be healed - James 5:16).</a:t>
            </a:r>
          </a:p>
          <a:p>
            <a:pPr marL="0" indent="0">
              <a:lnSpc>
                <a:spcPct val="110000"/>
              </a:lnSpc>
              <a:buNone/>
            </a:pPr>
            <a:r>
              <a:rPr lang="en-US" sz="7200" b="1" dirty="0">
                <a:latin typeface="Times New Roman" panose="02020603050405020304" pitchFamily="18" charset="0"/>
                <a:cs typeface="Times New Roman" panose="02020603050405020304" pitchFamily="18" charset="0"/>
              </a:rPr>
              <a:t>James and the writer of Hebrews are anathema to the Roman Catholic Church.</a:t>
            </a:r>
          </a:p>
          <a:p>
            <a:pPr marL="0" indent="0">
              <a:lnSpc>
                <a:spcPct val="110000"/>
              </a:lnSpc>
              <a:buNone/>
            </a:pPr>
            <a:endParaRPr lang="en-US" sz="1100" dirty="0">
              <a:latin typeface="Times New Roman" panose="02020603050405020304" pitchFamily="18" charset="0"/>
              <a:cs typeface="Times New Roman" panose="02020603050405020304" pitchFamily="18" charset="0"/>
            </a:endParaRPr>
          </a:p>
          <a:p>
            <a:pPr marL="0" indent="0">
              <a:lnSpc>
                <a:spcPct val="110000"/>
              </a:lnSpc>
              <a:buNone/>
            </a:pPr>
            <a:endParaRPr lang="en-US" sz="1100" dirty="0">
              <a:latin typeface="Times New Roman" panose="02020603050405020304" pitchFamily="18" charset="0"/>
              <a:cs typeface="Times New Roman" panose="02020603050405020304" pitchFamily="18" charset="0"/>
            </a:endParaRPr>
          </a:p>
          <a:p>
            <a:pPr marL="0" indent="0">
              <a:lnSpc>
                <a:spcPct val="110000"/>
              </a:lnSpc>
              <a:buNone/>
            </a:pPr>
            <a:endParaRPr lang="en-US" sz="1100" dirty="0"/>
          </a:p>
        </p:txBody>
      </p:sp>
    </p:spTree>
    <p:extLst>
      <p:ext uri="{BB962C8B-B14F-4D97-AF65-F5344CB8AC3E}">
        <p14:creationId xmlns:p14="http://schemas.microsoft.com/office/powerpoint/2010/main" val="2834303092"/>
      </p:ext>
    </p:extLst>
  </p:cSld>
  <p:clrMapOvr>
    <a:overrideClrMapping bg1="dk1" tx1="lt1" bg2="dk2" tx2="lt2" accent1="accent1" accent2="accent2" accent3="accent3" accent4="accent4" accent5="accent5" accent6="accent6" hlink="hlink" folHlink="folHlink"/>
  </p:clrMapOvr>
</p:sld>
</file>

<file path=ppt/slides/slide6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0047C-886F-4B07-8164-56B8AB391CA3}"/>
              </a:ext>
            </a:extLst>
          </p:cNvPr>
          <p:cNvSpPr>
            <a:spLocks noGrp="1"/>
          </p:cNvSpPr>
          <p:nvPr>
            <p:ph type="title"/>
          </p:nvPr>
        </p:nvSpPr>
        <p:spPr>
          <a:xfrm>
            <a:off x="1451579" y="804519"/>
            <a:ext cx="9603275" cy="1049235"/>
          </a:xfrm>
        </p:spPr>
        <p:txBody>
          <a:bodyPr>
            <a:normAutofit/>
          </a:bodyPr>
          <a:lstStyle/>
          <a:p>
            <a:r>
              <a:rPr lang="en-US" dirty="0"/>
              <a:t>Council of Trent cont.</a:t>
            </a:r>
            <a:endParaRPr lang="en-US"/>
          </a:p>
        </p:txBody>
      </p:sp>
      <p:sp>
        <p:nvSpPr>
          <p:cNvPr id="3" name="Content Placeholder 2">
            <a:extLst>
              <a:ext uri="{FF2B5EF4-FFF2-40B4-BE49-F238E27FC236}">
                <a16:creationId xmlns:a16="http://schemas.microsoft.com/office/drawing/2014/main" id="{F523451E-CFC6-43DC-AD82-90184BF3AEF3}"/>
              </a:ext>
            </a:extLst>
          </p:cNvPr>
          <p:cNvSpPr>
            <a:spLocks noGrp="1"/>
          </p:cNvSpPr>
          <p:nvPr>
            <p:ph idx="1"/>
          </p:nvPr>
        </p:nvSpPr>
        <p:spPr>
          <a:xfrm>
            <a:off x="1241571" y="1954636"/>
            <a:ext cx="10950429" cy="4169328"/>
          </a:xfrm>
        </p:spPr>
        <p:txBody>
          <a:bodyPr>
            <a:normAutofit fontScale="25000" lnSpcReduction="20000"/>
          </a:bodyPr>
          <a:lstStyle/>
          <a:p>
            <a:pPr marL="0" indent="0">
              <a:lnSpc>
                <a:spcPct val="110000"/>
              </a:lnSpc>
              <a:buNone/>
            </a:pPr>
            <a:r>
              <a:rPr lang="en-US" sz="7200" dirty="0">
                <a:latin typeface="Times New Roman" panose="02020603050405020304" pitchFamily="18" charset="0"/>
                <a:cs typeface="Times New Roman" panose="02020603050405020304" pitchFamily="18" charset="0"/>
              </a:rPr>
              <a:t>Thirteenth Session, Chapter IV: And because that Christ, our Redeemer, declared that which He offered under the species of bread to be truly His own body, therefore has it ever been a firm belief in the Church of God, and this holy Synod doth now declare it anew, that, by the consecration of the bread and of the wine, a conversion is made of the whole substance of the bread into the substance of the body of Christ our Lord, and of the whole substance of the wine into the substance of His blood; which conversion is, by the holy Catholic Church, suitably and properly called Transubstantiation</a:t>
            </a:r>
            <a:r>
              <a:rPr lang="en-US" sz="7200" dirty="0"/>
              <a:t>.</a:t>
            </a:r>
          </a:p>
          <a:p>
            <a:pPr marL="0" indent="0">
              <a:lnSpc>
                <a:spcPct val="110000"/>
              </a:lnSpc>
              <a:buNone/>
            </a:pPr>
            <a:r>
              <a:rPr lang="en-US" sz="7200" dirty="0">
                <a:latin typeface="Times New Roman" panose="02020603050405020304" pitchFamily="18" charset="0"/>
                <a:cs typeface="Times New Roman" panose="02020603050405020304" pitchFamily="18" charset="0"/>
              </a:rPr>
              <a:t>CANON I.-If any one </a:t>
            </a:r>
            <a:r>
              <a:rPr lang="en-US" sz="7200" dirty="0" err="1">
                <a:latin typeface="Times New Roman" panose="02020603050405020304" pitchFamily="18" charset="0"/>
                <a:cs typeface="Times New Roman" panose="02020603050405020304" pitchFamily="18" charset="0"/>
              </a:rPr>
              <a:t>denieth</a:t>
            </a:r>
            <a:r>
              <a:rPr lang="en-US" sz="7200" dirty="0">
                <a:latin typeface="Times New Roman" panose="02020603050405020304" pitchFamily="18" charset="0"/>
                <a:cs typeface="Times New Roman" panose="02020603050405020304" pitchFamily="18" charset="0"/>
              </a:rPr>
              <a:t>, that, in the sacrament of the most holy Eucharist, are contained truly, really, and substantially, the body and blood together with the soul and divinity of our Lord Jesus Christ, and consequently the whole Christ; but saith that He is only therein as in a sign, or in figure, or virtue; let him be anathema. </a:t>
            </a:r>
          </a:p>
          <a:p>
            <a:pPr marL="0" indent="0">
              <a:lnSpc>
                <a:spcPct val="110000"/>
              </a:lnSpc>
              <a:buNone/>
            </a:pPr>
            <a:r>
              <a:rPr lang="en-US" sz="7200" b="1" i="0" baseline="30000" dirty="0">
                <a:effectLst/>
                <a:latin typeface="Times New Roman" panose="02020603050405020304" pitchFamily="18" charset="0"/>
                <a:cs typeface="Times New Roman" panose="02020603050405020304" pitchFamily="18" charset="0"/>
              </a:rPr>
              <a:t>61 </a:t>
            </a:r>
            <a:r>
              <a:rPr lang="en-US" sz="7200" b="0" i="0" dirty="0">
                <a:effectLst/>
                <a:latin typeface="Times New Roman" panose="02020603050405020304" pitchFamily="18" charset="0"/>
                <a:cs typeface="Times New Roman" panose="02020603050405020304" pitchFamily="18" charset="0"/>
              </a:rPr>
              <a:t>But Jesus, knowing in himself that his disciples were grumbling about this (</a:t>
            </a:r>
            <a:r>
              <a:rPr lang="en-US" sz="7200" b="1" i="0" dirty="0">
                <a:effectLst/>
                <a:latin typeface="Times New Roman" panose="02020603050405020304" pitchFamily="18" charset="0"/>
                <a:cs typeface="Times New Roman" panose="02020603050405020304" pitchFamily="18" charset="0"/>
              </a:rPr>
              <a:t>that we must eat his flesh and drink his blood</a:t>
            </a:r>
            <a:r>
              <a:rPr lang="en-US" sz="7200" b="0" i="0" dirty="0">
                <a:effectLst/>
                <a:latin typeface="Times New Roman" panose="02020603050405020304" pitchFamily="18" charset="0"/>
                <a:cs typeface="Times New Roman" panose="02020603050405020304" pitchFamily="18" charset="0"/>
              </a:rPr>
              <a:t>), said to them, “Do you take offense at this? </a:t>
            </a:r>
            <a:r>
              <a:rPr lang="en-US" sz="7200" b="1" i="0" baseline="30000" dirty="0">
                <a:effectLst/>
                <a:latin typeface="Times New Roman" panose="02020603050405020304" pitchFamily="18" charset="0"/>
                <a:cs typeface="Times New Roman" panose="02020603050405020304" pitchFamily="18" charset="0"/>
              </a:rPr>
              <a:t>62 </a:t>
            </a:r>
            <a:r>
              <a:rPr lang="en-US" sz="7200" b="0" i="0" dirty="0">
                <a:effectLst/>
                <a:latin typeface="Times New Roman" panose="02020603050405020304" pitchFamily="18" charset="0"/>
                <a:cs typeface="Times New Roman" panose="02020603050405020304" pitchFamily="18" charset="0"/>
              </a:rPr>
              <a:t>Then what if you were to see the Son of Man ascending to where he was before (</a:t>
            </a:r>
            <a:r>
              <a:rPr lang="en-US" sz="7200" b="1" i="0" dirty="0">
                <a:effectLst/>
                <a:latin typeface="Times New Roman" panose="02020603050405020304" pitchFamily="18" charset="0"/>
                <a:cs typeface="Times New Roman" panose="02020603050405020304" pitchFamily="18" charset="0"/>
              </a:rPr>
              <a:t>Would this offend you</a:t>
            </a:r>
            <a:r>
              <a:rPr lang="en-US" sz="7200" b="0" i="0" dirty="0">
                <a:effectLst/>
                <a:latin typeface="Times New Roman" panose="02020603050405020304" pitchFamily="18" charset="0"/>
                <a:cs typeface="Times New Roman" panose="02020603050405020304" pitchFamily="18" charset="0"/>
              </a:rPr>
              <a:t>)? </a:t>
            </a:r>
            <a:r>
              <a:rPr lang="en-US" sz="7200" b="1" i="0" baseline="30000" dirty="0">
                <a:effectLst/>
                <a:latin typeface="Times New Roman" panose="02020603050405020304" pitchFamily="18" charset="0"/>
                <a:cs typeface="Times New Roman" panose="02020603050405020304" pitchFamily="18" charset="0"/>
              </a:rPr>
              <a:t>63 </a:t>
            </a:r>
            <a:r>
              <a:rPr lang="en-US" sz="7200" b="0" i="0" dirty="0">
                <a:effectLst/>
                <a:latin typeface="Times New Roman" panose="02020603050405020304" pitchFamily="18" charset="0"/>
                <a:cs typeface="Times New Roman" panose="02020603050405020304" pitchFamily="18" charset="0"/>
              </a:rPr>
              <a:t>It is the Spirit who gives life; the flesh is no help at all. The words that I have spoken to you are spirit and life (</a:t>
            </a:r>
            <a:r>
              <a:rPr lang="en-US" sz="7200" b="1" i="0" dirty="0">
                <a:effectLst/>
                <a:latin typeface="Times New Roman" panose="02020603050405020304" pitchFamily="18" charset="0"/>
                <a:cs typeface="Times New Roman" panose="02020603050405020304" pitchFamily="18" charset="0"/>
              </a:rPr>
              <a:t>You are saved by the work of the Holy Spirit, not be eating flesh and blood)(</a:t>
            </a:r>
            <a:r>
              <a:rPr lang="en-US" sz="7200" b="0" i="0" dirty="0">
                <a:effectLst/>
                <a:latin typeface="Times New Roman" panose="02020603050405020304" pitchFamily="18" charset="0"/>
                <a:cs typeface="Times New Roman" panose="02020603050405020304" pitchFamily="18" charset="0"/>
              </a:rPr>
              <a:t>John 61-63).  </a:t>
            </a:r>
            <a:r>
              <a:rPr lang="en-US" sz="7200" b="1" i="0" baseline="30000" dirty="0">
                <a:effectLst/>
                <a:latin typeface="Times New Roman" panose="02020603050405020304" pitchFamily="18" charset="0"/>
                <a:cs typeface="Times New Roman" panose="02020603050405020304" pitchFamily="18" charset="0"/>
              </a:rPr>
              <a:t>19 </a:t>
            </a:r>
            <a:r>
              <a:rPr lang="en-US" sz="7200" b="0" i="0" dirty="0">
                <a:effectLst/>
                <a:latin typeface="Times New Roman" panose="02020603050405020304" pitchFamily="18" charset="0"/>
                <a:cs typeface="Times New Roman" panose="02020603050405020304" pitchFamily="18" charset="0"/>
              </a:rPr>
              <a:t>And he took bread, gave thanks and broke it, and gave it to them, saying, “This is my body given for you; </a:t>
            </a:r>
            <a:r>
              <a:rPr lang="en-US" sz="7200" b="1" i="0" dirty="0">
                <a:effectLst/>
                <a:latin typeface="Times New Roman" panose="02020603050405020304" pitchFamily="18" charset="0"/>
                <a:cs typeface="Times New Roman" panose="02020603050405020304" pitchFamily="18" charset="0"/>
              </a:rPr>
              <a:t>do this in remembrance of me </a:t>
            </a:r>
            <a:r>
              <a:rPr lang="en-US" sz="7200" b="0" i="0" dirty="0">
                <a:effectLst/>
                <a:latin typeface="Times New Roman" panose="02020603050405020304" pitchFamily="18" charset="0"/>
                <a:cs typeface="Times New Roman" panose="02020603050405020304" pitchFamily="18" charset="0"/>
              </a:rPr>
              <a:t>(Luke 22:19).”</a:t>
            </a:r>
            <a:endParaRPr lang="en-US" sz="7200" dirty="0">
              <a:latin typeface="Times New Roman" panose="02020603050405020304" pitchFamily="18" charset="0"/>
              <a:cs typeface="Times New Roman" panose="02020603050405020304" pitchFamily="18" charset="0"/>
            </a:endParaRPr>
          </a:p>
          <a:p>
            <a:pPr marL="0" indent="0">
              <a:lnSpc>
                <a:spcPct val="110000"/>
              </a:lnSpc>
              <a:buNone/>
            </a:pPr>
            <a:endParaRPr lang="en-US" sz="1400" dirty="0">
              <a:latin typeface="Times New Roman" panose="02020603050405020304" pitchFamily="18" charset="0"/>
              <a:cs typeface="Times New Roman" panose="02020603050405020304" pitchFamily="18" charset="0"/>
            </a:endParaRPr>
          </a:p>
          <a:p>
            <a:pPr marL="0" indent="0">
              <a:lnSpc>
                <a:spcPct val="110000"/>
              </a:lnSpc>
              <a:buNone/>
            </a:pP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2632977"/>
      </p:ext>
    </p:extLst>
  </p:cSld>
  <p:clrMapOvr>
    <a:overrideClrMapping bg1="dk1" tx1="lt1" bg2="dk2" tx2="lt2" accent1="accent1" accent2="accent2" accent3="accent3" accent4="accent4" accent5="accent5" accent6="accent6" hlink="hlink" folHlink="folHlink"/>
  </p:clrMapOvr>
</p:sld>
</file>

<file path=ppt/slides/slide6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93D02-B220-4D55-B175-2AA936639356}"/>
              </a:ext>
            </a:extLst>
          </p:cNvPr>
          <p:cNvSpPr>
            <a:spLocks noGrp="1"/>
          </p:cNvSpPr>
          <p:nvPr>
            <p:ph type="title"/>
          </p:nvPr>
        </p:nvSpPr>
        <p:spPr>
          <a:xfrm>
            <a:off x="1451579" y="804519"/>
            <a:ext cx="9603275" cy="1049235"/>
          </a:xfrm>
        </p:spPr>
        <p:txBody>
          <a:bodyPr>
            <a:normAutofit/>
          </a:bodyPr>
          <a:lstStyle/>
          <a:p>
            <a:r>
              <a:rPr lang="en-US" dirty="0"/>
              <a:t>Council of Trent cont.</a:t>
            </a:r>
            <a:endParaRPr lang="en-US"/>
          </a:p>
        </p:txBody>
      </p:sp>
      <p:sp>
        <p:nvSpPr>
          <p:cNvPr id="3" name="Content Placeholder 2">
            <a:extLst>
              <a:ext uri="{FF2B5EF4-FFF2-40B4-BE49-F238E27FC236}">
                <a16:creationId xmlns:a16="http://schemas.microsoft.com/office/drawing/2014/main" id="{DEA6FF10-349B-4641-9F4B-8121328EA0B2}"/>
              </a:ext>
            </a:extLst>
          </p:cNvPr>
          <p:cNvSpPr>
            <a:spLocks noGrp="1"/>
          </p:cNvSpPr>
          <p:nvPr>
            <p:ph idx="1"/>
          </p:nvPr>
        </p:nvSpPr>
        <p:spPr>
          <a:xfrm>
            <a:off x="1233182" y="1921080"/>
            <a:ext cx="10958817" cy="4228050"/>
          </a:xfrm>
        </p:spPr>
        <p:txBody>
          <a:bodyPr>
            <a:normAutofit lnSpcReduction="10000"/>
          </a:bodyPr>
          <a:lstStyle/>
          <a:p>
            <a:pPr marL="0" indent="0">
              <a:lnSpc>
                <a:spcPct val="110000"/>
              </a:lnSpc>
              <a:buNone/>
            </a:pPr>
            <a:r>
              <a:rPr lang="en-US" sz="1800" dirty="0">
                <a:latin typeface="Times New Roman" panose="02020603050405020304" pitchFamily="18" charset="0"/>
                <a:cs typeface="Times New Roman" panose="02020603050405020304" pitchFamily="18" charset="0"/>
              </a:rPr>
              <a:t>Twenty-Fifth Session: Whereas the Catholic Church, instructed by the Holy Ghost (</a:t>
            </a:r>
            <a:r>
              <a:rPr lang="en-US" sz="1800" b="1" dirty="0">
                <a:latin typeface="Times New Roman" panose="02020603050405020304" pitchFamily="18" charset="0"/>
                <a:cs typeface="Times New Roman" panose="02020603050405020304" pitchFamily="18" charset="0"/>
              </a:rPr>
              <a:t>Exodus 20:7</a:t>
            </a:r>
            <a:r>
              <a:rPr lang="en-US" sz="1800" dirty="0">
                <a:latin typeface="Times New Roman" panose="02020603050405020304" pitchFamily="18" charset="0"/>
                <a:cs typeface="Times New Roman" panose="02020603050405020304" pitchFamily="18" charset="0"/>
              </a:rPr>
              <a:t>), has, from the sacred writings and the ancient tradition of the Fathers, taught, in sacred (</a:t>
            </a:r>
            <a:r>
              <a:rPr lang="en-US" sz="1800" b="1" dirty="0">
                <a:latin typeface="Times New Roman" panose="02020603050405020304" pitchFamily="18" charset="0"/>
                <a:cs typeface="Times New Roman" panose="02020603050405020304" pitchFamily="18" charset="0"/>
              </a:rPr>
              <a:t>heretical) </a:t>
            </a:r>
            <a:r>
              <a:rPr lang="en-US" sz="1800" dirty="0">
                <a:latin typeface="Times New Roman" panose="02020603050405020304" pitchFamily="18" charset="0"/>
                <a:cs typeface="Times New Roman" panose="02020603050405020304" pitchFamily="18" charset="0"/>
              </a:rPr>
              <a:t>councils, and very recently in this ecumenical Synod, that there is a Purgatory, and that the souls there detained are helped by the suffrages (</a:t>
            </a:r>
            <a:r>
              <a:rPr lang="en-US" sz="1800" b="1" dirty="0">
                <a:latin typeface="Times New Roman" panose="02020603050405020304" pitchFamily="18" charset="0"/>
                <a:cs typeface="Times New Roman" panose="02020603050405020304" pitchFamily="18" charset="0"/>
              </a:rPr>
              <a:t>money/donations) </a:t>
            </a:r>
            <a:r>
              <a:rPr lang="en-US" sz="1800" dirty="0">
                <a:latin typeface="Times New Roman" panose="02020603050405020304" pitchFamily="18" charset="0"/>
                <a:cs typeface="Times New Roman" panose="02020603050405020304" pitchFamily="18" charset="0"/>
              </a:rPr>
              <a:t>of the faithful, [Page 233] but principally by the acceptable sacrifice of the altar; the holy Synod enjoins on bishops that they diligently </a:t>
            </a:r>
            <a:r>
              <a:rPr lang="en-US" sz="1800" dirty="0" err="1">
                <a:latin typeface="Times New Roman" panose="02020603050405020304" pitchFamily="18" charset="0"/>
                <a:cs typeface="Times New Roman" panose="02020603050405020304" pitchFamily="18" charset="0"/>
              </a:rPr>
              <a:t>endeavour</a:t>
            </a:r>
            <a:r>
              <a:rPr lang="en-US" sz="1800" dirty="0">
                <a:latin typeface="Times New Roman" panose="02020603050405020304" pitchFamily="18" charset="0"/>
                <a:cs typeface="Times New Roman" panose="02020603050405020304" pitchFamily="18" charset="0"/>
              </a:rPr>
              <a:t> that the sound doctrine concerning Purgatory, transmitted by the holy Fathers and sacred councils, be believed, maintained, taught, and every where proclaimed by the faithful of Christ.</a:t>
            </a:r>
          </a:p>
          <a:p>
            <a:pPr marL="0" indent="0">
              <a:lnSpc>
                <a:spcPct val="110000"/>
              </a:lnSpc>
              <a:buNone/>
            </a:pP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7 </a:t>
            </a:r>
            <a:r>
              <a:rPr lang="en-US" sz="1800" b="1" i="0" dirty="0">
                <a:effectLst/>
                <a:latin typeface="Times New Roman" panose="02020603050405020304" pitchFamily="18" charset="0"/>
                <a:cs typeface="Times New Roman" panose="02020603050405020304" pitchFamily="18" charset="0"/>
              </a:rPr>
              <a:t>“You shall not misuse the name of the </a:t>
            </a:r>
            <a:r>
              <a:rPr lang="en-US" sz="1800" b="1" i="0" cap="small" dirty="0">
                <a:effectLst/>
                <a:latin typeface="Times New Roman" panose="02020603050405020304" pitchFamily="18" charset="0"/>
                <a:cs typeface="Times New Roman" panose="02020603050405020304" pitchFamily="18" charset="0"/>
              </a:rPr>
              <a:t>Lord</a:t>
            </a:r>
            <a:r>
              <a:rPr lang="en-US" sz="1800" b="1" i="0" dirty="0">
                <a:effectLst/>
                <a:latin typeface="Times New Roman" panose="02020603050405020304" pitchFamily="18" charset="0"/>
                <a:cs typeface="Times New Roman" panose="02020603050405020304" pitchFamily="18" charset="0"/>
              </a:rPr>
              <a:t> your God, for the </a:t>
            </a:r>
            <a:r>
              <a:rPr lang="en-US" sz="1800" b="1" i="0" cap="small" dirty="0">
                <a:effectLst/>
                <a:latin typeface="Times New Roman" panose="02020603050405020304" pitchFamily="18" charset="0"/>
                <a:cs typeface="Times New Roman" panose="02020603050405020304" pitchFamily="18" charset="0"/>
              </a:rPr>
              <a:t>Lord</a:t>
            </a:r>
            <a:r>
              <a:rPr lang="en-US" sz="1800" b="1" i="0" dirty="0">
                <a:effectLst/>
                <a:latin typeface="Times New Roman" panose="02020603050405020304" pitchFamily="18" charset="0"/>
                <a:cs typeface="Times New Roman" panose="02020603050405020304" pitchFamily="18" charset="0"/>
              </a:rPr>
              <a:t> will not hold anyone guiltless who misuses his name (Exodus 20:7).”</a:t>
            </a:r>
          </a:p>
          <a:p>
            <a:pPr marL="0" indent="0">
              <a:lnSpc>
                <a:spcPct val="110000"/>
              </a:lnSpc>
              <a:buNone/>
            </a:pPr>
            <a:endParaRPr lang="en-US" sz="1800" b="0" i="0" dirty="0">
              <a:effectLst/>
              <a:latin typeface="Times New Roman" panose="02020603050405020304" pitchFamily="18" charset="0"/>
              <a:cs typeface="Times New Roman" panose="02020603050405020304" pitchFamily="18" charset="0"/>
            </a:endParaRPr>
          </a:p>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18 </a:t>
            </a:r>
            <a:r>
              <a:rPr lang="en-US" sz="1800" b="1" i="0" dirty="0">
                <a:effectLst/>
                <a:latin typeface="Times New Roman" panose="02020603050405020304" pitchFamily="18" charset="0"/>
                <a:cs typeface="Times New Roman" panose="02020603050405020304" pitchFamily="18" charset="0"/>
              </a:rPr>
              <a:t>For Christ also suffered once for sins, the righteous for the unrighteous, that he might bring us to God, being put to death in the flesh but made alive in the spirit</a:t>
            </a:r>
            <a:r>
              <a:rPr lang="en-US" sz="1800" b="1" dirty="0">
                <a:latin typeface="Times New Roman" panose="02020603050405020304" pitchFamily="18" charset="0"/>
                <a:cs typeface="Times New Roman" panose="02020603050405020304" pitchFamily="18" charset="0"/>
              </a:rPr>
              <a:t> (I Peter 3:18).</a:t>
            </a:r>
          </a:p>
          <a:p>
            <a:pPr marL="0" indent="0">
              <a:lnSpc>
                <a:spcPct val="110000"/>
              </a:lnSpc>
              <a:buNone/>
            </a:pPr>
            <a:endParaRPr lang="en-US" sz="1300" dirty="0">
              <a:latin typeface="Times New Roman" panose="02020603050405020304" pitchFamily="18" charset="0"/>
              <a:cs typeface="Times New Roman" panose="02020603050405020304" pitchFamily="18" charset="0"/>
            </a:endParaRPr>
          </a:p>
          <a:p>
            <a:pPr marL="0" indent="0">
              <a:lnSpc>
                <a:spcPct val="110000"/>
              </a:lnSpc>
              <a:buNone/>
            </a:pPr>
            <a:endParaRPr lang="en-US" sz="1300" dirty="0"/>
          </a:p>
        </p:txBody>
      </p:sp>
    </p:spTree>
    <p:extLst>
      <p:ext uri="{BB962C8B-B14F-4D97-AF65-F5344CB8AC3E}">
        <p14:creationId xmlns:p14="http://schemas.microsoft.com/office/powerpoint/2010/main" val="53966495"/>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7B222-0BF2-4762-9EFF-A67418F6EAEA}"/>
              </a:ext>
            </a:extLst>
          </p:cNvPr>
          <p:cNvSpPr>
            <a:spLocks noGrp="1"/>
          </p:cNvSpPr>
          <p:nvPr>
            <p:ph type="title"/>
          </p:nvPr>
        </p:nvSpPr>
        <p:spPr>
          <a:xfrm>
            <a:off x="1451579" y="804519"/>
            <a:ext cx="9603275" cy="1049235"/>
          </a:xfrm>
        </p:spPr>
        <p:txBody>
          <a:bodyPr>
            <a:normAutofit/>
          </a:bodyPr>
          <a:lstStyle/>
          <a:p>
            <a:r>
              <a:rPr lang="en-US" dirty="0"/>
              <a:t>The Conversion of Constantine Fails the Test of Scripture</a:t>
            </a:r>
            <a:endParaRPr lang="en-US"/>
          </a:p>
        </p:txBody>
      </p:sp>
      <p:sp>
        <p:nvSpPr>
          <p:cNvPr id="3" name="Content Placeholder 2">
            <a:extLst>
              <a:ext uri="{FF2B5EF4-FFF2-40B4-BE49-F238E27FC236}">
                <a16:creationId xmlns:a16="http://schemas.microsoft.com/office/drawing/2014/main" id="{B8D7EA1E-16EC-4061-928A-0F65570F0F74}"/>
              </a:ext>
            </a:extLst>
          </p:cNvPr>
          <p:cNvSpPr>
            <a:spLocks noGrp="1"/>
          </p:cNvSpPr>
          <p:nvPr>
            <p:ph idx="1"/>
          </p:nvPr>
        </p:nvSpPr>
        <p:spPr>
          <a:xfrm>
            <a:off x="1173018" y="1939636"/>
            <a:ext cx="10908145" cy="4113845"/>
          </a:xfrm>
        </p:spPr>
        <p:txBody>
          <a:bodyPr>
            <a:normAutofit lnSpcReduction="10000"/>
          </a:bodyPr>
          <a:lstStyle/>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6 </a:t>
            </a:r>
            <a:r>
              <a:rPr lang="en-US" sz="1800" b="0" i="0" dirty="0">
                <a:effectLst/>
                <a:latin typeface="Times New Roman" panose="02020603050405020304" pitchFamily="18" charset="0"/>
                <a:cs typeface="Times New Roman" panose="02020603050405020304" pitchFamily="18" charset="0"/>
              </a:rPr>
              <a:t>And he said, “Hear my words: If there is a prophet among you, I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make myself known to him in a vision; I speak with him in a dream (Numbers 12:6).  </a:t>
            </a:r>
            <a:r>
              <a:rPr lang="en-US" sz="1800" b="1" i="0" dirty="0">
                <a:effectLst/>
                <a:latin typeface="Times New Roman" panose="02020603050405020304" pitchFamily="18" charset="0"/>
                <a:cs typeface="Times New Roman" panose="02020603050405020304" pitchFamily="18" charset="0"/>
              </a:rPr>
              <a:t>Special Note: Constantine took on the role of prophet in the church when he proclaimed he heard these words and saw the vision of the cross because they were allegedly from God.</a:t>
            </a:r>
          </a:p>
          <a:p>
            <a:pPr marL="0" indent="0">
              <a:lnSpc>
                <a:spcPct val="110000"/>
              </a:lnSpc>
              <a:buNone/>
            </a:pPr>
            <a:r>
              <a:rPr lang="en-US" sz="1800" b="1" i="0" dirty="0">
                <a:effectLst/>
                <a:latin typeface="Times New Roman" panose="02020603050405020304" pitchFamily="18" charset="0"/>
                <a:cs typeface="Times New Roman" panose="02020603050405020304" pitchFamily="18" charset="0"/>
              </a:rPr>
              <a:t>13 </a:t>
            </a:r>
            <a:r>
              <a:rPr lang="en-US" sz="1800" b="0" i="0" dirty="0">
                <a:effectLst/>
                <a:latin typeface="Times New Roman" panose="02020603050405020304" pitchFamily="18" charset="0"/>
                <a:cs typeface="Times New Roman" panose="02020603050405020304" pitchFamily="18" charset="0"/>
              </a:rPr>
              <a:t>“If a prophet or a dreamer of dreams arises among you and gives you a sign or a wonder, </a:t>
            </a:r>
            <a:r>
              <a:rPr lang="en-US" sz="1800" b="1" i="0" baseline="30000" dirty="0">
                <a:effectLst/>
                <a:latin typeface="Times New Roman" panose="02020603050405020304" pitchFamily="18" charset="0"/>
                <a:cs typeface="Times New Roman" panose="02020603050405020304" pitchFamily="18" charset="0"/>
              </a:rPr>
              <a:t>2 </a:t>
            </a:r>
            <a:r>
              <a:rPr lang="en-US" sz="1800" b="0" i="0" dirty="0">
                <a:effectLst/>
                <a:latin typeface="Times New Roman" panose="02020603050405020304" pitchFamily="18" charset="0"/>
                <a:cs typeface="Times New Roman" panose="02020603050405020304" pitchFamily="18" charset="0"/>
              </a:rPr>
              <a:t>and the sign or wonder that he tells you comes to pass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as Constantine’s great victory at the Battle of Milvian Bridge came to pass)</a:t>
            </a:r>
            <a:r>
              <a:rPr lang="en-US" sz="1800" b="0" i="0" dirty="0">
                <a:effectLst/>
                <a:latin typeface="Times New Roman" panose="02020603050405020304" pitchFamily="18" charset="0"/>
                <a:cs typeface="Times New Roman" panose="02020603050405020304" pitchFamily="18" charset="0"/>
              </a:rPr>
              <a:t>, and if he says, ‘Let us go after other gods,’ which you have not known, ‘and let us serve them,’ </a:t>
            </a:r>
            <a:r>
              <a:rPr lang="en-US" sz="1800" b="1" i="0" baseline="30000" dirty="0">
                <a:effectLst/>
                <a:latin typeface="Times New Roman" panose="02020603050405020304" pitchFamily="18" charset="0"/>
                <a:cs typeface="Times New Roman" panose="02020603050405020304" pitchFamily="18" charset="0"/>
              </a:rPr>
              <a:t>3 </a:t>
            </a:r>
            <a:r>
              <a:rPr lang="en-US" sz="1800" b="0" i="0" dirty="0">
                <a:effectLst/>
                <a:latin typeface="Times New Roman" panose="02020603050405020304" pitchFamily="18" charset="0"/>
                <a:cs typeface="Times New Roman" panose="02020603050405020304" pitchFamily="18" charset="0"/>
              </a:rPr>
              <a:t>you shall not listen to the words of that prophet or that dreamer of dreams. </a:t>
            </a:r>
            <a:r>
              <a:rPr lang="en-US" sz="1800" b="1" i="0" dirty="0">
                <a:effectLst/>
                <a:latin typeface="Times New Roman" panose="02020603050405020304" pitchFamily="18" charset="0"/>
                <a:cs typeface="Times New Roman" panose="02020603050405020304" pitchFamily="18" charset="0"/>
              </a:rPr>
              <a:t>For the </a:t>
            </a:r>
            <a:r>
              <a:rPr lang="en-US" sz="1800" b="1" i="0" cap="small" dirty="0">
                <a:effectLst/>
                <a:latin typeface="Times New Roman" panose="02020603050405020304" pitchFamily="18" charset="0"/>
                <a:cs typeface="Times New Roman" panose="02020603050405020304" pitchFamily="18" charset="0"/>
              </a:rPr>
              <a:t>Lord</a:t>
            </a:r>
            <a:r>
              <a:rPr lang="en-US" sz="1800" b="1" i="0" dirty="0">
                <a:effectLst/>
                <a:latin typeface="Times New Roman" panose="02020603050405020304" pitchFamily="18" charset="0"/>
                <a:cs typeface="Times New Roman" panose="02020603050405020304" pitchFamily="18" charset="0"/>
              </a:rPr>
              <a:t> your God is testing you</a:t>
            </a:r>
            <a:r>
              <a:rPr lang="en-US" sz="1800" b="0" i="0" dirty="0">
                <a:effectLst/>
                <a:latin typeface="Times New Roman" panose="02020603050405020304" pitchFamily="18" charset="0"/>
                <a:cs typeface="Times New Roman" panose="02020603050405020304" pitchFamily="18" charset="0"/>
              </a:rPr>
              <a:t>, to know whether you love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your God with all your heart and with all your soul. </a:t>
            </a: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You shall walk after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your God and fear him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rather than Rome) </a:t>
            </a:r>
            <a:r>
              <a:rPr lang="en-US" sz="1800" b="0" i="0" dirty="0">
                <a:effectLst/>
                <a:latin typeface="Times New Roman" panose="02020603050405020304" pitchFamily="18" charset="0"/>
                <a:cs typeface="Times New Roman" panose="02020603050405020304" pitchFamily="18" charset="0"/>
              </a:rPr>
              <a:t>and keep his commandments and obey his voice, and you shall serve him and hold fast to him. </a:t>
            </a:r>
            <a:r>
              <a:rPr lang="en-US" sz="1800" b="1" i="0" baseline="30000" dirty="0">
                <a:effectLst/>
                <a:latin typeface="Times New Roman" panose="02020603050405020304" pitchFamily="18" charset="0"/>
                <a:cs typeface="Times New Roman" panose="02020603050405020304" pitchFamily="18" charset="0"/>
              </a:rPr>
              <a:t>5 </a:t>
            </a:r>
            <a:r>
              <a:rPr lang="en-US" sz="1800" b="1" i="0" dirty="0">
                <a:effectLst/>
                <a:latin typeface="Times New Roman" panose="02020603050405020304" pitchFamily="18" charset="0"/>
                <a:cs typeface="Times New Roman" panose="02020603050405020304" pitchFamily="18" charset="0"/>
              </a:rPr>
              <a:t>But that prophet or that dreamer of dreams shall be put to death</a:t>
            </a:r>
            <a:r>
              <a:rPr lang="en-US" sz="1800" b="0" i="0" dirty="0">
                <a:effectLst/>
                <a:latin typeface="Times New Roman" panose="02020603050405020304" pitchFamily="18" charset="0"/>
                <a:cs typeface="Times New Roman" panose="02020603050405020304" pitchFamily="18" charset="0"/>
              </a:rPr>
              <a:t>, </a:t>
            </a:r>
            <a:r>
              <a:rPr lang="en-US" sz="1800" b="1" i="0" dirty="0">
                <a:effectLst/>
                <a:latin typeface="Times New Roman" panose="02020603050405020304" pitchFamily="18" charset="0"/>
                <a:cs typeface="Times New Roman" panose="02020603050405020304" pitchFamily="18" charset="0"/>
              </a:rPr>
              <a:t>because he has taught rebellion against the </a:t>
            </a:r>
            <a:r>
              <a:rPr lang="en-US" sz="1800" b="1" i="0" cap="small" dirty="0">
                <a:effectLst/>
                <a:latin typeface="Times New Roman" panose="02020603050405020304" pitchFamily="18" charset="0"/>
                <a:cs typeface="Times New Roman" panose="02020603050405020304" pitchFamily="18" charset="0"/>
              </a:rPr>
              <a:t>Lord</a:t>
            </a:r>
            <a:r>
              <a:rPr lang="en-US" sz="1800" b="1" i="0" dirty="0">
                <a:effectLst/>
                <a:latin typeface="Times New Roman" panose="02020603050405020304" pitchFamily="18" charset="0"/>
                <a:cs typeface="Times New Roman" panose="02020603050405020304" pitchFamily="18" charset="0"/>
              </a:rPr>
              <a:t> your God</a:t>
            </a:r>
            <a:r>
              <a:rPr lang="en-US" sz="1800" b="0" i="0" dirty="0">
                <a:effectLst/>
                <a:latin typeface="Times New Roman" panose="02020603050405020304" pitchFamily="18" charset="0"/>
                <a:cs typeface="Times New Roman" panose="02020603050405020304" pitchFamily="18" charset="0"/>
              </a:rPr>
              <a:t>, who brought you out of the land of Egypt and redeemed you out of the house of slavery, to make you leave the way in which the </a:t>
            </a:r>
            <a:r>
              <a:rPr lang="en-US" sz="1800" b="0" i="0" cap="small" dirty="0">
                <a:effectLst/>
                <a:latin typeface="Times New Roman" panose="02020603050405020304" pitchFamily="18" charset="0"/>
                <a:cs typeface="Times New Roman" panose="02020603050405020304" pitchFamily="18" charset="0"/>
              </a:rPr>
              <a:t>Lord</a:t>
            </a:r>
            <a:r>
              <a:rPr lang="en-US" sz="1800" b="0" i="0" dirty="0">
                <a:effectLst/>
                <a:latin typeface="Times New Roman" panose="02020603050405020304" pitchFamily="18" charset="0"/>
                <a:cs typeface="Times New Roman" panose="02020603050405020304" pitchFamily="18" charset="0"/>
              </a:rPr>
              <a:t> your God commanded you to walk. So you shall purge the evil from your midst (Deuteronomy 13: 1-5).</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endParaRPr lang="en-US" sz="1400" dirty="0"/>
          </a:p>
        </p:txBody>
      </p:sp>
    </p:spTree>
    <p:extLst>
      <p:ext uri="{BB962C8B-B14F-4D97-AF65-F5344CB8AC3E}">
        <p14:creationId xmlns:p14="http://schemas.microsoft.com/office/powerpoint/2010/main" val="998446727"/>
      </p:ext>
    </p:extLst>
  </p:cSld>
  <p:clrMapOvr>
    <a:overrideClrMapping bg1="dk1" tx1="lt1" bg2="dk2" tx2="lt2" accent1="accent1" accent2="accent2" accent3="accent3" accent4="accent4" accent5="accent5" accent6="accent6" hlink="hlink" folHlink="folHlink"/>
  </p:clrMapOvr>
</p:sld>
</file>

<file path=ppt/slides/slide7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E6061-6E62-4158-950B-F246C832CF79}"/>
              </a:ext>
            </a:extLst>
          </p:cNvPr>
          <p:cNvSpPr>
            <a:spLocks noGrp="1"/>
          </p:cNvSpPr>
          <p:nvPr>
            <p:ph type="title"/>
          </p:nvPr>
        </p:nvSpPr>
        <p:spPr>
          <a:xfrm>
            <a:off x="1451579" y="804519"/>
            <a:ext cx="9603275" cy="1049235"/>
          </a:xfrm>
        </p:spPr>
        <p:txBody>
          <a:bodyPr>
            <a:normAutofit/>
          </a:bodyPr>
          <a:lstStyle/>
          <a:p>
            <a:r>
              <a:rPr lang="en-US" dirty="0"/>
              <a:t>Council of Trent cont.</a:t>
            </a:r>
            <a:endParaRPr lang="en-US"/>
          </a:p>
        </p:txBody>
      </p:sp>
      <p:sp>
        <p:nvSpPr>
          <p:cNvPr id="3" name="Content Placeholder 2">
            <a:extLst>
              <a:ext uri="{FF2B5EF4-FFF2-40B4-BE49-F238E27FC236}">
                <a16:creationId xmlns:a16="http://schemas.microsoft.com/office/drawing/2014/main" id="{F3FF9B7D-472A-4CD6-9592-83D403A26262}"/>
              </a:ext>
            </a:extLst>
          </p:cNvPr>
          <p:cNvSpPr>
            <a:spLocks noGrp="1"/>
          </p:cNvSpPr>
          <p:nvPr>
            <p:ph idx="1"/>
          </p:nvPr>
        </p:nvSpPr>
        <p:spPr>
          <a:xfrm>
            <a:off x="1216404" y="1937858"/>
            <a:ext cx="10897299" cy="4186106"/>
          </a:xfrm>
        </p:spPr>
        <p:txBody>
          <a:bodyPr>
            <a:normAutofit fontScale="85000" lnSpcReduction="20000"/>
          </a:bodyPr>
          <a:lstStyle/>
          <a:p>
            <a:pPr marL="0" indent="0">
              <a:lnSpc>
                <a:spcPct val="110000"/>
              </a:lnSpc>
              <a:buNone/>
            </a:pPr>
            <a:r>
              <a:rPr lang="en-US" sz="2100" dirty="0">
                <a:latin typeface="Times New Roman" panose="02020603050405020304" pitchFamily="18" charset="0"/>
                <a:cs typeface="Times New Roman" panose="02020603050405020304" pitchFamily="18" charset="0"/>
              </a:rPr>
              <a:t>The holy Synod enjoins on all bishops, and others who sustain the office and charge of teaching, that, agreeably to the usage of the Catholic and Apostolic Church, received from the primitive times of the Christian religion, and agreeably to the consent of the holy Fathers, and to the decrees of sacred Councils (</a:t>
            </a:r>
            <a:r>
              <a:rPr lang="en-US" sz="2100" b="1" dirty="0">
                <a:latin typeface="Times New Roman" panose="02020603050405020304" pitchFamily="18" charset="0"/>
                <a:cs typeface="Times New Roman" panose="02020603050405020304" pitchFamily="18" charset="0"/>
              </a:rPr>
              <a:t>Roman Catholic tradition</a:t>
            </a:r>
            <a:r>
              <a:rPr lang="en-US" sz="2100" dirty="0">
                <a:latin typeface="Times New Roman" panose="02020603050405020304" pitchFamily="18" charset="0"/>
                <a:cs typeface="Times New Roman" panose="02020603050405020304" pitchFamily="18" charset="0"/>
              </a:rPr>
              <a:t>), they especially instruct the faithful diligently concerning the intercession and invocation of (</a:t>
            </a:r>
            <a:r>
              <a:rPr lang="en-US" sz="2100" b="1" dirty="0">
                <a:latin typeface="Times New Roman" panose="02020603050405020304" pitchFamily="18" charset="0"/>
                <a:cs typeface="Times New Roman" panose="02020603050405020304" pitchFamily="18" charset="0"/>
              </a:rPr>
              <a:t>prayers to the</a:t>
            </a:r>
            <a:r>
              <a:rPr lang="en-US" sz="2100" dirty="0">
                <a:latin typeface="Times New Roman" panose="02020603050405020304" pitchFamily="18" charset="0"/>
                <a:cs typeface="Times New Roman" panose="02020603050405020304" pitchFamily="18" charset="0"/>
              </a:rPr>
              <a:t>) saints; the </a:t>
            </a:r>
            <a:r>
              <a:rPr lang="en-US" sz="2100" dirty="0" err="1">
                <a:latin typeface="Times New Roman" panose="02020603050405020304" pitchFamily="18" charset="0"/>
                <a:cs typeface="Times New Roman" panose="02020603050405020304" pitchFamily="18" charset="0"/>
              </a:rPr>
              <a:t>honour</a:t>
            </a:r>
            <a:r>
              <a:rPr lang="en-US" sz="2100" dirty="0">
                <a:latin typeface="Times New Roman" panose="02020603050405020304" pitchFamily="18" charset="0"/>
                <a:cs typeface="Times New Roman" panose="02020603050405020304" pitchFamily="18" charset="0"/>
              </a:rPr>
              <a:t> (paid) to [Page 234] relics; and the legitimate use of images (</a:t>
            </a:r>
            <a:r>
              <a:rPr lang="en-US" sz="2100" b="1" dirty="0">
                <a:latin typeface="Times New Roman" panose="02020603050405020304" pitchFamily="18" charset="0"/>
                <a:cs typeface="Times New Roman" panose="02020603050405020304" pitchFamily="18" charset="0"/>
              </a:rPr>
              <a:t>idolatry</a:t>
            </a:r>
            <a:r>
              <a:rPr lang="en-US" sz="2100" dirty="0">
                <a:latin typeface="Times New Roman" panose="02020603050405020304" pitchFamily="18" charset="0"/>
                <a:cs typeface="Times New Roman" panose="02020603050405020304" pitchFamily="18" charset="0"/>
              </a:rPr>
              <a:t>): teaching them, that the saints, who reign together with Christ, offer up their own prayers to God for men; that it is good and useful suppliantly to invoke them, and to have recourse to their prayers, aid, (and) help for obtaining benefits from God, through His Son, Jesus Christ our Lord, who is our alone Redeemer and </a:t>
            </a:r>
            <a:r>
              <a:rPr lang="en-US" sz="2100" dirty="0" err="1">
                <a:latin typeface="Times New Roman" panose="02020603050405020304" pitchFamily="18" charset="0"/>
                <a:cs typeface="Times New Roman" panose="02020603050405020304" pitchFamily="18" charset="0"/>
              </a:rPr>
              <a:t>Saviour</a:t>
            </a:r>
            <a:r>
              <a:rPr lang="en-US" sz="2100" dirty="0">
                <a:latin typeface="Times New Roman" panose="02020603050405020304" pitchFamily="18" charset="0"/>
                <a:cs typeface="Times New Roman" panose="02020603050405020304" pitchFamily="18" charset="0"/>
              </a:rPr>
              <a:t>; but that they think impiously, who deny that the saints, who enjoy eternal happiness in heaven, are to be invocated; or who assert either that they do not pray for men; or, that the invocation of them to pray for each of us even in particular, is idolatry; or, that it is repugnant to the word of God; and is opposed to the </a:t>
            </a:r>
            <a:r>
              <a:rPr lang="en-US" sz="2100" dirty="0" err="1">
                <a:latin typeface="Times New Roman" panose="02020603050405020304" pitchFamily="18" charset="0"/>
                <a:cs typeface="Times New Roman" panose="02020603050405020304" pitchFamily="18" charset="0"/>
              </a:rPr>
              <a:t>honour</a:t>
            </a:r>
            <a:r>
              <a:rPr lang="en-US" sz="2100" dirty="0">
                <a:latin typeface="Times New Roman" panose="02020603050405020304" pitchFamily="18" charset="0"/>
                <a:cs typeface="Times New Roman" panose="02020603050405020304" pitchFamily="18" charset="0"/>
              </a:rPr>
              <a:t> of the one mediator of God and men, Christ Jesus; or, that it is foolish to supplicate, vocally, or mentally, those who reign in heaven.</a:t>
            </a:r>
          </a:p>
          <a:p>
            <a:pPr marL="0" indent="0">
              <a:lnSpc>
                <a:spcPct val="110000"/>
              </a:lnSpc>
              <a:buNone/>
            </a:pPr>
            <a:r>
              <a:rPr lang="en-US" sz="2100" b="1" i="0" baseline="30000" dirty="0">
                <a:effectLst/>
                <a:latin typeface="Times New Roman" panose="02020603050405020304" pitchFamily="18" charset="0"/>
                <a:cs typeface="Times New Roman" panose="02020603050405020304" pitchFamily="18" charset="0"/>
              </a:rPr>
              <a:t>5 </a:t>
            </a:r>
            <a:r>
              <a:rPr lang="en-US" sz="2100" b="0" i="0" dirty="0">
                <a:effectLst/>
                <a:latin typeface="Times New Roman" panose="02020603050405020304" pitchFamily="18" charset="0"/>
                <a:cs typeface="Times New Roman" panose="02020603050405020304" pitchFamily="18" charset="0"/>
              </a:rPr>
              <a:t>For there is one God, </a:t>
            </a:r>
            <a:r>
              <a:rPr lang="en-US" sz="2100" b="1" i="0" dirty="0">
                <a:effectLst/>
                <a:latin typeface="Times New Roman" panose="02020603050405020304" pitchFamily="18" charset="0"/>
                <a:cs typeface="Times New Roman" panose="02020603050405020304" pitchFamily="18" charset="0"/>
              </a:rPr>
              <a:t>and there is one mediator (ther</a:t>
            </a:r>
            <a:r>
              <a:rPr lang="en-US" sz="2100" b="1" dirty="0">
                <a:latin typeface="Times New Roman" panose="02020603050405020304" pitchFamily="18" charset="0"/>
                <a:cs typeface="Times New Roman" panose="02020603050405020304" pitchFamily="18" charset="0"/>
              </a:rPr>
              <a:t>e are no others) </a:t>
            </a:r>
            <a:r>
              <a:rPr lang="en-US" sz="2100" b="1" i="0" dirty="0">
                <a:effectLst/>
                <a:latin typeface="Times New Roman" panose="02020603050405020304" pitchFamily="18" charset="0"/>
                <a:cs typeface="Times New Roman" panose="02020603050405020304" pitchFamily="18" charset="0"/>
              </a:rPr>
              <a:t>between God and men, the man Christ Jesus</a:t>
            </a:r>
            <a:r>
              <a:rPr lang="en-US" sz="2100" b="0" i="0" dirty="0">
                <a:effectLst/>
                <a:latin typeface="Times New Roman" panose="02020603050405020304" pitchFamily="18" charset="0"/>
                <a:cs typeface="Times New Roman" panose="02020603050405020304" pitchFamily="18" charset="0"/>
              </a:rPr>
              <a:t>, </a:t>
            </a:r>
            <a:r>
              <a:rPr lang="en-US" sz="2100" b="1" i="0" baseline="30000" dirty="0">
                <a:effectLst/>
                <a:latin typeface="Times New Roman" panose="02020603050405020304" pitchFamily="18" charset="0"/>
                <a:cs typeface="Times New Roman" panose="02020603050405020304" pitchFamily="18" charset="0"/>
              </a:rPr>
              <a:t>6 </a:t>
            </a:r>
            <a:r>
              <a:rPr lang="en-US" sz="2100" b="0" i="0" dirty="0">
                <a:effectLst/>
                <a:latin typeface="Times New Roman" panose="02020603050405020304" pitchFamily="18" charset="0"/>
                <a:cs typeface="Times New Roman" panose="02020603050405020304" pitchFamily="18" charset="0"/>
              </a:rPr>
              <a:t>who gave himself as a ransom for all, which is the testimony given at the proper time. </a:t>
            </a:r>
            <a:r>
              <a:rPr lang="en-US" sz="2100" b="1" i="0" baseline="30000" dirty="0">
                <a:effectLst/>
                <a:latin typeface="Times New Roman" panose="02020603050405020304" pitchFamily="18" charset="0"/>
                <a:cs typeface="Times New Roman" panose="02020603050405020304" pitchFamily="18" charset="0"/>
              </a:rPr>
              <a:t>7 </a:t>
            </a:r>
            <a:r>
              <a:rPr lang="en-US" sz="2100" b="0" i="0" dirty="0">
                <a:effectLst/>
                <a:latin typeface="Times New Roman" panose="02020603050405020304" pitchFamily="18" charset="0"/>
                <a:cs typeface="Times New Roman" panose="02020603050405020304" pitchFamily="18" charset="0"/>
              </a:rPr>
              <a:t>For this I was appointed a preacher and an apostle (I am telling the truth, I am not lying), a teacher of the Gentiles in faith and truth (I Timothy 2: 5-7).</a:t>
            </a:r>
            <a:endParaRPr lang="en-US" sz="2100" dirty="0">
              <a:latin typeface="Times New Roman" panose="02020603050405020304" pitchFamily="18" charset="0"/>
              <a:cs typeface="Times New Roman" panose="02020603050405020304" pitchFamily="18" charset="0"/>
            </a:endParaRPr>
          </a:p>
          <a:p>
            <a:pPr marL="0" indent="0">
              <a:lnSpc>
                <a:spcPct val="110000"/>
              </a:lnSpc>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6193968"/>
      </p:ext>
    </p:extLst>
  </p:cSld>
  <p:clrMapOvr>
    <a:overrideClrMapping bg1="dk1" tx1="lt1" bg2="dk2" tx2="lt2" accent1="accent1" accent2="accent2" accent3="accent3" accent4="accent4" accent5="accent5" accent6="accent6" hlink="hlink" folHlink="folHlink"/>
  </p:clrMapOvr>
</p:sld>
</file>

<file path=ppt/slides/slide7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98884-96C8-4DDE-9ACD-28FE09346F4C}"/>
              </a:ext>
            </a:extLst>
          </p:cNvPr>
          <p:cNvSpPr>
            <a:spLocks noGrp="1"/>
          </p:cNvSpPr>
          <p:nvPr>
            <p:ph type="title"/>
          </p:nvPr>
        </p:nvSpPr>
        <p:spPr>
          <a:xfrm>
            <a:off x="1451579" y="804519"/>
            <a:ext cx="9603275" cy="1049235"/>
          </a:xfrm>
        </p:spPr>
        <p:txBody>
          <a:bodyPr>
            <a:normAutofit/>
          </a:bodyPr>
          <a:lstStyle/>
          <a:p>
            <a:r>
              <a:rPr lang="en-US" dirty="0"/>
              <a:t>Council of Trent cont.</a:t>
            </a:r>
          </a:p>
        </p:txBody>
      </p:sp>
      <p:sp>
        <p:nvSpPr>
          <p:cNvPr id="3" name="Content Placeholder 2">
            <a:extLst>
              <a:ext uri="{FF2B5EF4-FFF2-40B4-BE49-F238E27FC236}">
                <a16:creationId xmlns:a16="http://schemas.microsoft.com/office/drawing/2014/main" id="{4570D027-8C7E-46AA-9411-001DD6688C50}"/>
              </a:ext>
            </a:extLst>
          </p:cNvPr>
          <p:cNvSpPr>
            <a:spLocks noGrp="1"/>
          </p:cNvSpPr>
          <p:nvPr>
            <p:ph idx="1"/>
          </p:nvPr>
        </p:nvSpPr>
        <p:spPr>
          <a:xfrm>
            <a:off x="1202197" y="1978787"/>
            <a:ext cx="10832785" cy="4074694"/>
          </a:xfrm>
        </p:spPr>
        <p:txBody>
          <a:bodyPr>
            <a:normAutofit/>
          </a:bodyPr>
          <a:lstStyle/>
          <a:p>
            <a:pPr marL="0" indent="0">
              <a:lnSpc>
                <a:spcPct val="110000"/>
              </a:lnSpc>
              <a:buNone/>
            </a:pPr>
            <a:r>
              <a:rPr lang="en-US" sz="1800" dirty="0">
                <a:latin typeface="Times New Roman" panose="02020603050405020304" pitchFamily="18" charset="0"/>
                <a:cs typeface="Times New Roman" panose="02020603050405020304" pitchFamily="18" charset="0"/>
              </a:rPr>
              <a:t>Whereas the power of conferring (</a:t>
            </a:r>
            <a:r>
              <a:rPr lang="en-US" sz="1800" b="1" dirty="0">
                <a:latin typeface="Times New Roman" panose="02020603050405020304" pitchFamily="18" charset="0"/>
                <a:cs typeface="Times New Roman" panose="02020603050405020304" pitchFamily="18" charset="0"/>
              </a:rPr>
              <a:t>the sale of</a:t>
            </a:r>
            <a:r>
              <a:rPr lang="en-US" sz="1800" dirty="0">
                <a:latin typeface="Times New Roman" panose="02020603050405020304" pitchFamily="18" charset="0"/>
                <a:cs typeface="Times New Roman" panose="02020603050405020304" pitchFamily="18" charset="0"/>
              </a:rPr>
              <a:t>) Indulgences (</a:t>
            </a:r>
            <a:r>
              <a:rPr lang="en-US" sz="1800" b="1" dirty="0">
                <a:latin typeface="Times New Roman" panose="02020603050405020304" pitchFamily="18" charset="0"/>
                <a:cs typeface="Times New Roman" panose="02020603050405020304" pitchFamily="18" charset="0"/>
              </a:rPr>
              <a:t>giving to the church for the remission of sins</a:t>
            </a:r>
            <a:r>
              <a:rPr lang="en-US" sz="1800" dirty="0">
                <a:latin typeface="Times New Roman" panose="02020603050405020304" pitchFamily="18" charset="0"/>
                <a:cs typeface="Times New Roman" panose="02020603050405020304" pitchFamily="18" charset="0"/>
              </a:rPr>
              <a:t>) was granted by Christ to the Church (</a:t>
            </a:r>
            <a:r>
              <a:rPr lang="en-US" sz="1800" b="1" dirty="0">
                <a:latin typeface="Times New Roman" panose="02020603050405020304" pitchFamily="18" charset="0"/>
                <a:cs typeface="Times New Roman" panose="02020603050405020304" pitchFamily="18" charset="0"/>
              </a:rPr>
              <a:t>Exodus 20:7</a:t>
            </a:r>
            <a:r>
              <a:rPr lang="en-US" sz="1800" dirty="0">
                <a:latin typeface="Times New Roman" panose="02020603050405020304" pitchFamily="18" charset="0"/>
                <a:cs typeface="Times New Roman" panose="02020603050405020304" pitchFamily="18" charset="0"/>
              </a:rPr>
              <a:t>); and she has, even in the most ancient times, used the said power, delivered unto her of God; the sacred holy Synod teaches, and enjoins, that the use of Indulgences, for the Christian people most salutary, and approved of [Page 278] by the authority of sacred Councils, is to be retained in the Church; and It condemns with anathema those who either assert, that they are useless (</a:t>
            </a:r>
            <a:r>
              <a:rPr lang="en-US" sz="1800" b="1" dirty="0">
                <a:latin typeface="Times New Roman" panose="02020603050405020304" pitchFamily="18" charset="0"/>
                <a:cs typeface="Times New Roman" panose="02020603050405020304" pitchFamily="18" charset="0"/>
              </a:rPr>
              <a:t>not only useless but a corruption of God’s word</a:t>
            </a:r>
            <a:r>
              <a:rPr lang="en-US" sz="1800" dirty="0">
                <a:latin typeface="Times New Roman" panose="02020603050405020304" pitchFamily="18" charset="0"/>
                <a:cs typeface="Times New Roman" panose="02020603050405020304" pitchFamily="18" charset="0"/>
              </a:rPr>
              <a:t>); or who deny that there is in the Church the power of granting them. </a:t>
            </a:r>
          </a:p>
          <a:p>
            <a:pPr marL="0" indent="0">
              <a:lnSpc>
                <a:spcPct val="110000"/>
              </a:lnSpc>
              <a:buNone/>
            </a:pP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4 </a:t>
            </a:r>
            <a:r>
              <a:rPr lang="en-US" sz="1800" b="0" i="0" dirty="0">
                <a:effectLst/>
                <a:latin typeface="Times New Roman" panose="02020603050405020304" pitchFamily="18" charset="0"/>
                <a:cs typeface="Times New Roman" panose="02020603050405020304" pitchFamily="18" charset="0"/>
              </a:rPr>
              <a:t>The woman was arrayed in purple and scarlet (</a:t>
            </a:r>
            <a:r>
              <a:rPr lang="en-US" sz="1800" b="1" i="0" dirty="0">
                <a:effectLst/>
                <a:latin typeface="Times New Roman" panose="02020603050405020304" pitchFamily="18" charset="0"/>
                <a:cs typeface="Times New Roman" panose="02020603050405020304" pitchFamily="18" charset="0"/>
              </a:rPr>
              <a:t>the colors of Roman royalty</a:t>
            </a:r>
            <a:r>
              <a:rPr lang="en-US" sz="1800" b="0" i="0" dirty="0">
                <a:effectLst/>
                <a:latin typeface="Times New Roman" panose="02020603050405020304" pitchFamily="18" charset="0"/>
                <a:cs typeface="Times New Roman" panose="02020603050405020304" pitchFamily="18" charset="0"/>
              </a:rPr>
              <a:t>), and adorned with gold and jewels and pearls (</a:t>
            </a:r>
            <a:r>
              <a:rPr lang="en-US" sz="1800" b="1" i="0" dirty="0">
                <a:effectLst/>
                <a:latin typeface="Times New Roman" panose="02020603050405020304" pitchFamily="18" charset="0"/>
                <a:cs typeface="Times New Roman" panose="02020603050405020304" pitchFamily="18" charset="0"/>
              </a:rPr>
              <a:t>bestowed on her by God (16:14)), </a:t>
            </a:r>
            <a:r>
              <a:rPr lang="en-US" sz="1800" b="0" i="0" dirty="0">
                <a:effectLst/>
                <a:latin typeface="Times New Roman" panose="02020603050405020304" pitchFamily="18" charset="0"/>
                <a:cs typeface="Times New Roman" panose="02020603050405020304" pitchFamily="18" charset="0"/>
              </a:rPr>
              <a:t>holding in her hand a golden cup full of abominations and the impurities of her sexual immorality </a:t>
            </a:r>
            <a:r>
              <a:rPr lang="en-US" sz="1800" b="1" i="0" dirty="0">
                <a:effectLst/>
                <a:latin typeface="Times New Roman" panose="02020603050405020304" pitchFamily="18" charset="0"/>
                <a:cs typeface="Times New Roman" panose="02020603050405020304" pitchFamily="18" charset="0"/>
              </a:rPr>
              <a:t>(but you trusted in your beauty and playe</a:t>
            </a:r>
            <a:r>
              <a:rPr lang="en-US" sz="1800" b="1" dirty="0">
                <a:latin typeface="Times New Roman" panose="02020603050405020304" pitchFamily="18" charset="0"/>
                <a:cs typeface="Times New Roman" panose="02020603050405020304" pitchFamily="18" charset="0"/>
              </a:rPr>
              <a:t>d the whore (Ezekiel 16:15)</a:t>
            </a:r>
            <a:r>
              <a:rPr lang="en-US" sz="1800" b="0" i="0" dirty="0">
                <a:effectLst/>
                <a:latin typeface="Times New Roman" panose="02020603050405020304" pitchFamily="18" charset="0"/>
                <a:cs typeface="Times New Roman" panose="02020603050405020304" pitchFamily="18" charset="0"/>
              </a:rPr>
              <a:t>). </a:t>
            </a:r>
            <a:endParaRPr lang="en-US" sz="1800" dirty="0"/>
          </a:p>
          <a:p>
            <a:pPr marL="0" indent="0">
              <a:buNone/>
            </a:pPr>
            <a:endParaRPr lang="en-US" dirty="0"/>
          </a:p>
        </p:txBody>
      </p:sp>
    </p:spTree>
    <p:extLst>
      <p:ext uri="{BB962C8B-B14F-4D97-AF65-F5344CB8AC3E}">
        <p14:creationId xmlns:p14="http://schemas.microsoft.com/office/powerpoint/2010/main" val="201736912"/>
      </p:ext>
    </p:extLst>
  </p:cSld>
  <p:clrMapOvr>
    <a:overrideClrMapping bg1="dk1" tx1="lt1" bg2="dk2" tx2="lt2" accent1="accent1" accent2="accent2" accent3="accent3" accent4="accent4" accent5="accent5" accent6="accent6" hlink="hlink" folHlink="folHlink"/>
  </p:clrMapOvr>
</p:sld>
</file>

<file path=ppt/slides/slide7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6E034-7356-4D71-9AD7-8AA326626FEB}"/>
              </a:ext>
            </a:extLst>
          </p:cNvPr>
          <p:cNvSpPr>
            <a:spLocks noGrp="1"/>
          </p:cNvSpPr>
          <p:nvPr>
            <p:ph type="title"/>
          </p:nvPr>
        </p:nvSpPr>
        <p:spPr>
          <a:xfrm>
            <a:off x="1451579" y="804519"/>
            <a:ext cx="9603275" cy="1049235"/>
          </a:xfrm>
        </p:spPr>
        <p:txBody>
          <a:bodyPr>
            <a:normAutofit/>
          </a:bodyPr>
          <a:lstStyle/>
          <a:p>
            <a:r>
              <a:rPr lang="en-US" dirty="0"/>
              <a:t>Bloody Mary</a:t>
            </a:r>
            <a:endParaRPr lang="en-US"/>
          </a:p>
        </p:txBody>
      </p:sp>
      <p:sp>
        <p:nvSpPr>
          <p:cNvPr id="3" name="Content Placeholder 2">
            <a:extLst>
              <a:ext uri="{FF2B5EF4-FFF2-40B4-BE49-F238E27FC236}">
                <a16:creationId xmlns:a16="http://schemas.microsoft.com/office/drawing/2014/main" id="{761E858B-A5EB-47AA-90CF-B34B517235D4}"/>
              </a:ext>
            </a:extLst>
          </p:cNvPr>
          <p:cNvSpPr>
            <a:spLocks noGrp="1"/>
          </p:cNvSpPr>
          <p:nvPr>
            <p:ph idx="1"/>
          </p:nvPr>
        </p:nvSpPr>
        <p:spPr>
          <a:xfrm>
            <a:off x="1199626" y="1929468"/>
            <a:ext cx="10992373" cy="4194495"/>
          </a:xfrm>
        </p:spPr>
        <p:txBody>
          <a:bodyPr>
            <a:normAutofit fontScale="92500" lnSpcReduction="20000"/>
          </a:bodyPr>
          <a:lstStyle/>
          <a:p>
            <a:pPr marL="0" indent="0">
              <a:lnSpc>
                <a:spcPct val="110000"/>
              </a:lnSpc>
              <a:buNone/>
            </a:pPr>
            <a:r>
              <a:rPr lang="en-US" sz="1900" b="0" i="0" dirty="0">
                <a:effectLst/>
                <a:latin typeface="Times New Roman" panose="02020603050405020304" pitchFamily="18" charset="0"/>
                <a:cs typeface="Times New Roman" panose="02020603050405020304" pitchFamily="18" charset="0"/>
              </a:rPr>
              <a:t>During Mary's five-year reign, around 280 Protestants were burned at the stake for refusing to convert to Catholicism, and a further 800 fled the country. This religious persecution earned her the notorious nickname 'Bloody Mary' among subsequent generations (1516-1558).  There is no question that her reign was overseen by the Pope and his Jesuits.</a:t>
            </a:r>
          </a:p>
          <a:p>
            <a:pPr marL="0" indent="0">
              <a:lnSpc>
                <a:spcPct val="110000"/>
              </a:lnSpc>
              <a:buNone/>
            </a:pPr>
            <a:r>
              <a:rPr lang="en-US" sz="1900" b="0" i="0" dirty="0">
                <a:effectLst/>
                <a:latin typeface="Times New Roman" panose="02020603050405020304" pitchFamily="18" charset="0"/>
                <a:cs typeface="Times New Roman" panose="02020603050405020304" pitchFamily="18" charset="0"/>
              </a:rPr>
              <a:t>She revived the old heresy laws which resulted in violent conflicts because Protestants understood that meant imprisonment, torture and death for them.  The uprising led to severe punishments such as burning at the stake. Martyrs burned at the stake included such men as Cranmer and Latimer.  She reinstated the Catholic Mass in 1553 and the Pope’s authority was reinstated the following year.  The title of Head of the Church, which her father Henry VIII had taken, now passed back to the pope.  Roman Catholicism was again the established religion.</a:t>
            </a:r>
          </a:p>
          <a:p>
            <a:pPr marL="0" indent="0">
              <a:lnSpc>
                <a:spcPct val="110000"/>
              </a:lnSpc>
              <a:buNone/>
            </a:pPr>
            <a:r>
              <a:rPr lang="en-US" sz="1900" dirty="0">
                <a:effectLst/>
                <a:latin typeface="Times New Roman" panose="02020603050405020304" pitchFamily="18" charset="0"/>
                <a:ea typeface="Calibri" panose="020F0502020204030204" pitchFamily="34" charset="0"/>
                <a:cs typeface="Times New Roman" panose="02020603050405020304" pitchFamily="18" charset="0"/>
              </a:rPr>
              <a:t>Queen Elizabeth (1558) brings Protestantism back to England and Pope Pius V condemned her as a heretic and attempted to have her overthrown while the Jesuits attempted to assassinate her</a:t>
            </a:r>
            <a:r>
              <a:rPr lang="en-US" sz="19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900" dirty="0">
              <a:latin typeface="Times New Roman" panose="02020603050405020304" pitchFamily="18" charset="0"/>
              <a:cs typeface="Times New Roman" panose="02020603050405020304" pitchFamily="18" charset="0"/>
            </a:endParaRPr>
          </a:p>
          <a:p>
            <a:pPr marL="0" indent="0">
              <a:lnSpc>
                <a:spcPct val="110000"/>
              </a:lnSpc>
              <a:buNone/>
            </a:pPr>
            <a:r>
              <a:rPr lang="en-US" sz="1900" b="1" i="0" dirty="0">
                <a:effectLst/>
                <a:latin typeface="Times New Roman" panose="02020603050405020304" pitchFamily="18" charset="0"/>
                <a:cs typeface="Times New Roman" panose="02020603050405020304" pitchFamily="18" charset="0"/>
              </a:rPr>
              <a:t>“Babylon the great, mother of prostitutes and of earth's abominations.  </a:t>
            </a:r>
            <a:r>
              <a:rPr lang="en-US" sz="1900" b="1" i="0" baseline="30000" dirty="0">
                <a:effectLst/>
                <a:latin typeface="Times New Roman" panose="02020603050405020304" pitchFamily="18" charset="0"/>
                <a:cs typeface="Times New Roman" panose="02020603050405020304" pitchFamily="18" charset="0"/>
              </a:rPr>
              <a:t>6 </a:t>
            </a:r>
            <a:r>
              <a:rPr lang="en-US" sz="1900" b="1" i="0" dirty="0">
                <a:effectLst/>
                <a:latin typeface="Times New Roman" panose="02020603050405020304" pitchFamily="18" charset="0"/>
                <a:cs typeface="Times New Roman" panose="02020603050405020304" pitchFamily="18" charset="0"/>
              </a:rPr>
              <a:t>And I saw the woman, drunk with the blood of the saints, the blood of the martyrs of Jesus (Revelation 17:6).</a:t>
            </a:r>
            <a:endParaRPr lang="en-US" sz="1900" b="1" i="0" baseline="30000" dirty="0">
              <a:effectLst/>
              <a:latin typeface="Times New Roman" panose="02020603050405020304" pitchFamily="18" charset="0"/>
              <a:cs typeface="Times New Roman" panose="02020603050405020304" pitchFamily="18" charset="0"/>
            </a:endParaRPr>
          </a:p>
          <a:p>
            <a:pPr marL="0" indent="0">
              <a:lnSpc>
                <a:spcPct val="110000"/>
              </a:lnSpc>
              <a:buNone/>
            </a:pPr>
            <a:br>
              <a:rPr lang="en-US" sz="1100" dirty="0"/>
            </a:b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4294335"/>
      </p:ext>
    </p:extLst>
  </p:cSld>
  <p:clrMapOvr>
    <a:overrideClrMapping bg1="dk1" tx1="lt1" bg2="dk2" tx2="lt2" accent1="accent1" accent2="accent2" accent3="accent3" accent4="accent4" accent5="accent5" accent6="accent6" hlink="hlink" folHlink="folHlink"/>
  </p:clrMapOvr>
</p:sld>
</file>

<file path=ppt/slides/slide7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61162-0990-4E61-9A96-5914BC647C54}"/>
              </a:ext>
            </a:extLst>
          </p:cNvPr>
          <p:cNvSpPr>
            <a:spLocks noGrp="1"/>
          </p:cNvSpPr>
          <p:nvPr>
            <p:ph type="title"/>
          </p:nvPr>
        </p:nvSpPr>
        <p:spPr>
          <a:xfrm>
            <a:off x="1451579" y="804519"/>
            <a:ext cx="9603275" cy="1049235"/>
          </a:xfrm>
        </p:spPr>
        <p:txBody>
          <a:bodyPr>
            <a:normAutofit/>
          </a:bodyPr>
          <a:lstStyle/>
          <a:p>
            <a:r>
              <a:rPr lang="en-US" dirty="0"/>
              <a:t>The Jesuit Scheme</a:t>
            </a:r>
            <a:endParaRPr lang="en-US"/>
          </a:p>
        </p:txBody>
      </p:sp>
      <p:sp>
        <p:nvSpPr>
          <p:cNvPr id="3" name="Content Placeholder 2">
            <a:extLst>
              <a:ext uri="{FF2B5EF4-FFF2-40B4-BE49-F238E27FC236}">
                <a16:creationId xmlns:a16="http://schemas.microsoft.com/office/drawing/2014/main" id="{A87D63F7-75F8-42C0-BCDF-A82777A65D86}"/>
              </a:ext>
            </a:extLst>
          </p:cNvPr>
          <p:cNvSpPr>
            <a:spLocks noGrp="1"/>
          </p:cNvSpPr>
          <p:nvPr>
            <p:ph idx="1"/>
          </p:nvPr>
        </p:nvSpPr>
        <p:spPr>
          <a:xfrm>
            <a:off x="1124125" y="1853754"/>
            <a:ext cx="11067875" cy="4278598"/>
          </a:xfrm>
        </p:spPr>
        <p:txBody>
          <a:bodyPr>
            <a:no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Jesuit drops note in which his instructions are found in a pulpit in the church of England which provides insight into how they operate: A copy, accidentally dropped by a Jesuit priest in a pulpit in 1568, was found. The instructions were these: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Ye are not to preach all after one method but observe the place wherein you come.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If Lutheranism be prevalent, then preach Calvinism; if Calvinism, then Lutheranism; if in England, then either of them, or John Huss’ opinions, Anabaptism, or any that are contrary to the Holy See of St. Peter, by which your function will not be suspected, and yet you may still act on the interest of Mother Church; there being, as the Council are agreed on, no better way to demolish that Church (the Church of England) of heresy, but by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mixture of doctrines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by adding of ceremonies more than at present permitted. Some of you who undertook to be of this sort of Heretical Episcopal Society</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bring it as near to the Mother Church as you can</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for then the Lutheran party, the Calvinists, the Anabaptists and other heretics, will be averse thereto, and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thereby make the Episcopal heresy odious to all these, and be a means to reduce all in time to Mother Church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 appeal to you, brothers, to watch out for those who cause divisions and create obstacles contrary to the doctrine that you have been taught; avoid them.  For such persons do not serve our Lord Christ, but their own appetites, and by smooth talk and flattery they deceive the hearts of the naïve (Romans 16:17</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369272"/>
      </p:ext>
    </p:extLst>
  </p:cSld>
  <p:clrMapOvr>
    <a:overrideClrMapping bg1="dk1" tx1="lt1" bg2="dk2" tx2="lt2" accent1="accent1" accent2="accent2" accent3="accent3" accent4="accent4" accent5="accent5" accent6="accent6" hlink="hlink" folHlink="folHlink"/>
  </p:clrMapOvr>
</p:sld>
</file>

<file path=ppt/slides/slide7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952CE9-5F84-452B-9E09-D65050CA6396}"/>
              </a:ext>
            </a:extLst>
          </p:cNvPr>
          <p:cNvSpPr>
            <a:spLocks noGrp="1"/>
          </p:cNvSpPr>
          <p:nvPr>
            <p:ph type="title"/>
          </p:nvPr>
        </p:nvSpPr>
        <p:spPr>
          <a:xfrm>
            <a:off x="1451579" y="804519"/>
            <a:ext cx="9603275" cy="1049235"/>
          </a:xfrm>
        </p:spPr>
        <p:txBody>
          <a:bodyPr>
            <a:normAutofit/>
          </a:bodyPr>
          <a:lstStyle/>
          <a:p>
            <a:r>
              <a:rPr lang="en-US" dirty="0"/>
              <a:t>The Waldenses (1570 A.D.)</a:t>
            </a:r>
            <a:endParaRPr lang="en-US"/>
          </a:p>
        </p:txBody>
      </p:sp>
      <p:sp>
        <p:nvSpPr>
          <p:cNvPr id="3" name="Content Placeholder 2">
            <a:extLst>
              <a:ext uri="{FF2B5EF4-FFF2-40B4-BE49-F238E27FC236}">
                <a16:creationId xmlns:a16="http://schemas.microsoft.com/office/drawing/2014/main" id="{56C1A1E0-7569-4904-BBF1-317E6F490B24}"/>
              </a:ext>
            </a:extLst>
          </p:cNvPr>
          <p:cNvSpPr>
            <a:spLocks noGrp="1"/>
          </p:cNvSpPr>
          <p:nvPr>
            <p:ph idx="1"/>
          </p:nvPr>
        </p:nvSpPr>
        <p:spPr>
          <a:xfrm>
            <a:off x="1124125" y="1853754"/>
            <a:ext cx="10989578" cy="4270209"/>
          </a:xfrm>
        </p:spPr>
        <p:txBody>
          <a:bodyPr>
            <a:noAutofit/>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The </a:t>
            </a:r>
            <a:r>
              <a:rPr lang="en-US" sz="1800" b="0" i="0" dirty="0" err="1">
                <a:effectLst/>
                <a:latin typeface="Times New Roman" panose="02020603050405020304" pitchFamily="18" charset="0"/>
                <a:cs typeface="Times New Roman" panose="02020603050405020304" pitchFamily="18" charset="0"/>
              </a:rPr>
              <a:t>Waldesian</a:t>
            </a:r>
            <a:r>
              <a:rPr lang="en-US" sz="1800" b="0" i="0" dirty="0">
                <a:effectLst/>
                <a:latin typeface="Times New Roman" panose="02020603050405020304" pitchFamily="18" charset="0"/>
                <a:cs typeface="Times New Roman" panose="02020603050405020304" pitchFamily="18" charset="0"/>
              </a:rPr>
              <a:t> movement took its name from </a:t>
            </a:r>
            <a:r>
              <a:rPr lang="en-US" sz="1800" b="1" i="0" dirty="0" err="1">
                <a:effectLst/>
                <a:latin typeface="Times New Roman" panose="02020603050405020304" pitchFamily="18" charset="0"/>
                <a:cs typeface="Times New Roman" panose="02020603050405020304" pitchFamily="18" charset="0"/>
              </a:rPr>
              <a:t>Valdus</a:t>
            </a:r>
            <a:r>
              <a:rPr lang="en-US" sz="1800" b="0" i="0" dirty="0">
                <a:effectLst/>
                <a:latin typeface="Times New Roman" panose="02020603050405020304" pitchFamily="18" charset="0"/>
                <a:cs typeface="Times New Roman" panose="02020603050405020304" pitchFamily="18" charset="0"/>
              </a:rPr>
              <a:t> or (</a:t>
            </a:r>
            <a:r>
              <a:rPr lang="en-US" sz="1800" b="1" i="0" dirty="0">
                <a:effectLst/>
                <a:latin typeface="Times New Roman" panose="02020603050405020304" pitchFamily="18" charset="0"/>
                <a:cs typeface="Times New Roman" panose="02020603050405020304" pitchFamily="18" charset="0"/>
              </a:rPr>
              <a:t>Peter</a:t>
            </a:r>
            <a:r>
              <a:rPr lang="en-US" sz="1800" b="0" i="0" dirty="0">
                <a:effectLst/>
                <a:latin typeface="Times New Roman" panose="02020603050405020304" pitchFamily="18" charset="0"/>
                <a:cs typeface="Times New Roman" panose="02020603050405020304" pitchFamily="18" charset="0"/>
              </a:rPr>
              <a:t>) </a:t>
            </a:r>
            <a:r>
              <a:rPr lang="en-US" sz="1800" b="1" i="0" dirty="0">
                <a:effectLst/>
                <a:latin typeface="Times New Roman" panose="02020603050405020304" pitchFamily="18" charset="0"/>
                <a:cs typeface="Times New Roman" panose="02020603050405020304" pitchFamily="18" charset="0"/>
              </a:rPr>
              <a:t>Waldo </a:t>
            </a:r>
            <a:r>
              <a:rPr lang="en-US" sz="1800" b="0" i="0" dirty="0">
                <a:effectLst/>
                <a:latin typeface="Times New Roman" panose="02020603050405020304" pitchFamily="18" charset="0"/>
                <a:cs typeface="Times New Roman" panose="02020603050405020304" pitchFamily="18" charset="0"/>
              </a:rPr>
              <a:t>who, around 1170, following a crisis of conscience, sold his possessions and spent the rest of his life preaching the Gospel to his fellow men. They were called “the people of the book” and they lived by the Bible and died for it.  To help the non-clergy understand the New Testament he had it translated into the language which was commonly used at that time, Provencal. His ideas spread all over Europe. Waldo and his disciples, “</a:t>
            </a:r>
            <a:r>
              <a:rPr lang="en-US" sz="1800" i="0" dirty="0">
                <a:effectLst/>
                <a:latin typeface="Times New Roman" panose="02020603050405020304" pitchFamily="18" charset="0"/>
                <a:cs typeface="Times New Roman" panose="02020603050405020304" pitchFamily="18" charset="0"/>
              </a:rPr>
              <a:t>the Poor of Lyon</a:t>
            </a:r>
            <a:r>
              <a:rPr lang="en-US" sz="1800" b="0" i="0" dirty="0">
                <a:effectLst/>
                <a:latin typeface="Times New Roman" panose="02020603050405020304" pitchFamily="18" charset="0"/>
                <a:cs typeface="Times New Roman" panose="02020603050405020304" pitchFamily="18" charset="0"/>
              </a:rPr>
              <a:t>“, were declared heretics by the Roman Catholic Church, mostly because in their community lay people, including women, were allowed to preach. They were excommunicated by Pope Lucius III in 1184.</a:t>
            </a:r>
          </a:p>
          <a:p>
            <a:pPr marL="0" indent="0">
              <a:lnSpc>
                <a:spcPct val="110000"/>
              </a:lnSpc>
              <a:buNone/>
            </a:pPr>
            <a:endParaRPr lang="en-US" sz="1800" b="0" i="0" dirty="0">
              <a:effectLst/>
              <a:latin typeface="Times New Roman" panose="02020603050405020304" pitchFamily="18" charset="0"/>
              <a:cs typeface="Times New Roman" panose="02020603050405020304" pitchFamily="18" charset="0"/>
            </a:endParaRP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The “Poor of Lyons” continued to preach, but they were forced to lead underground lives because they were persecuted. Their main source of inspiration was the </a:t>
            </a:r>
            <a:r>
              <a:rPr lang="en-US" sz="1800" b="0" i="0" u="none" strike="noStrike" dirty="0">
                <a:effectLst/>
                <a:latin typeface="Times New Roman" panose="02020603050405020304" pitchFamily="18" charset="0"/>
                <a:cs typeface="Times New Roman" panose="02020603050405020304" pitchFamily="18" charset="0"/>
              </a:rPr>
              <a:t>Sermon on the Mount</a:t>
            </a:r>
            <a:r>
              <a:rPr lang="en-US" sz="1800" b="0" i="0" dirty="0">
                <a:effectLst/>
                <a:latin typeface="Times New Roman" panose="02020603050405020304" pitchFamily="18" charset="0"/>
                <a:cs typeface="Times New Roman" panose="02020603050405020304" pitchFamily="18" charset="0"/>
              </a:rPr>
              <a:t>. They advocated non-violence and refused to swear oaths, while also rejecting any compromise by the Church with those having political power.</a:t>
            </a:r>
          </a:p>
        </p:txBody>
      </p:sp>
    </p:spTree>
    <p:extLst>
      <p:ext uri="{BB962C8B-B14F-4D97-AF65-F5344CB8AC3E}">
        <p14:creationId xmlns:p14="http://schemas.microsoft.com/office/powerpoint/2010/main" val="559600843"/>
      </p:ext>
    </p:extLst>
  </p:cSld>
  <p:clrMapOvr>
    <a:overrideClrMapping bg1="dk1" tx1="lt1" bg2="dk2" tx2="lt2" accent1="accent1" accent2="accent2" accent3="accent3" accent4="accent4" accent5="accent5" accent6="accent6" hlink="hlink" folHlink="folHlink"/>
  </p:clrMapOvr>
</p:sld>
</file>

<file path=ppt/slides/slide7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7BBEF-CDEF-4BAC-9625-0BDCDE4C6C3C}"/>
              </a:ext>
            </a:extLst>
          </p:cNvPr>
          <p:cNvSpPr>
            <a:spLocks noGrp="1"/>
          </p:cNvSpPr>
          <p:nvPr>
            <p:ph type="title"/>
          </p:nvPr>
        </p:nvSpPr>
        <p:spPr>
          <a:xfrm>
            <a:off x="1451579" y="804519"/>
            <a:ext cx="9603275" cy="1049235"/>
          </a:xfrm>
        </p:spPr>
        <p:txBody>
          <a:bodyPr>
            <a:normAutofit/>
          </a:bodyPr>
          <a:lstStyle/>
          <a:p>
            <a:r>
              <a:rPr lang="en-US" dirty="0"/>
              <a:t>The </a:t>
            </a:r>
            <a:r>
              <a:rPr lang="en-US" dirty="0" err="1"/>
              <a:t>waldenses</a:t>
            </a:r>
            <a:r>
              <a:rPr lang="en-US" dirty="0"/>
              <a:t> cont.</a:t>
            </a:r>
          </a:p>
        </p:txBody>
      </p:sp>
      <p:sp>
        <p:nvSpPr>
          <p:cNvPr id="3" name="Content Placeholder 2">
            <a:extLst>
              <a:ext uri="{FF2B5EF4-FFF2-40B4-BE49-F238E27FC236}">
                <a16:creationId xmlns:a16="http://schemas.microsoft.com/office/drawing/2014/main" id="{24A6F6FE-66EA-46B9-8F53-F8B76C18B73E}"/>
              </a:ext>
            </a:extLst>
          </p:cNvPr>
          <p:cNvSpPr>
            <a:spLocks noGrp="1"/>
          </p:cNvSpPr>
          <p:nvPr>
            <p:ph idx="1"/>
          </p:nvPr>
        </p:nvSpPr>
        <p:spPr>
          <a:xfrm>
            <a:off x="1137146" y="1853754"/>
            <a:ext cx="11054853" cy="4306901"/>
          </a:xfrm>
        </p:spPr>
        <p:txBody>
          <a:bodyPr>
            <a:normAutofit/>
          </a:bodyPr>
          <a:lstStyle/>
          <a:p>
            <a:pPr marL="0" indent="0">
              <a:lnSpc>
                <a:spcPct val="110000"/>
              </a:lnSpc>
              <a:buNone/>
            </a:pPr>
            <a:r>
              <a:rPr lang="en-US" sz="1800" dirty="0">
                <a:latin typeface="Times New Roman" panose="02020603050405020304" pitchFamily="18" charset="0"/>
                <a:cs typeface="Times New Roman" panose="02020603050405020304" pitchFamily="18" charset="0"/>
              </a:rPr>
              <a:t>In 1570,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Jean de Roma, leader of the inquisition in France, orders war of extermination (because they supported the reform movement) of the Waldenses (believed in poverty, public preaching and personal study of scripture) and about 900,000 were killed with torture, burning and the sword in the name of Christ.  Popes falsely accused true Christians of Manichaeism which was a blend of Gnosticism, Buddhism and Zoroastrianism in order to justify their tortures and killings</a:t>
            </a:r>
            <a:r>
              <a:rPr lang="en-US" sz="1800" b="1" dirty="0">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110000"/>
              </a:lnSpc>
              <a:buNone/>
            </a:pPr>
            <a:endParaRPr lang="en-US" sz="1800" b="1" dirty="0">
              <a:latin typeface="Times New Roman" panose="02020603050405020304" pitchFamily="18" charset="0"/>
              <a:cs typeface="Times New Roman" panose="02020603050405020304" pitchFamily="18" charset="0"/>
            </a:endParaRPr>
          </a:p>
          <a:p>
            <a:pPr marL="0" indent="0">
              <a:lnSpc>
                <a:spcPct val="110000"/>
              </a:lnSpc>
              <a:buNone/>
            </a:pPr>
            <a:r>
              <a:rPr lang="en-US" sz="1800" b="1" i="0" dirty="0">
                <a:effectLst/>
                <a:latin typeface="Times New Roman" panose="02020603050405020304" pitchFamily="18" charset="0"/>
                <a:cs typeface="Times New Roman" panose="02020603050405020304" pitchFamily="18" charset="0"/>
              </a:rPr>
              <a:t>And I saw the woman, drunk with the blood of the saints, the blood of the martyrs of Jesus (Revelation 17:6).</a:t>
            </a:r>
            <a:endParaRPr lang="en-US" sz="1800" b="1"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51850599"/>
      </p:ext>
    </p:extLst>
  </p:cSld>
  <p:clrMapOvr>
    <a:overrideClrMapping bg1="dk1" tx1="lt1" bg2="dk2" tx2="lt2" accent1="accent1" accent2="accent2" accent3="accent3" accent4="accent4" accent5="accent5" accent6="accent6" hlink="hlink" folHlink="folHlink"/>
  </p:clrMapOvr>
</p:sld>
</file>

<file path=ppt/slides/slide7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AD1E8-37AF-4CBC-B0B5-AD2CA4653CAB}"/>
              </a:ext>
            </a:extLst>
          </p:cNvPr>
          <p:cNvSpPr>
            <a:spLocks noGrp="1"/>
          </p:cNvSpPr>
          <p:nvPr>
            <p:ph type="title"/>
          </p:nvPr>
        </p:nvSpPr>
        <p:spPr>
          <a:xfrm>
            <a:off x="1451579" y="804519"/>
            <a:ext cx="9603275" cy="1049235"/>
          </a:xfrm>
        </p:spPr>
        <p:txBody>
          <a:bodyPr>
            <a:normAutofit/>
          </a:bodyPr>
          <a:lstStyle/>
          <a:p>
            <a:r>
              <a:rPr lang="en-US" dirty="0"/>
              <a:t>The Huguenots (1572 A.D.)</a:t>
            </a:r>
            <a:endParaRPr lang="en-US"/>
          </a:p>
        </p:txBody>
      </p:sp>
      <p:sp>
        <p:nvSpPr>
          <p:cNvPr id="3" name="Content Placeholder 2">
            <a:extLst>
              <a:ext uri="{FF2B5EF4-FFF2-40B4-BE49-F238E27FC236}">
                <a16:creationId xmlns:a16="http://schemas.microsoft.com/office/drawing/2014/main" id="{45DAEB5A-0B15-456E-9D16-2798259945F0}"/>
              </a:ext>
            </a:extLst>
          </p:cNvPr>
          <p:cNvSpPr>
            <a:spLocks noGrp="1"/>
          </p:cNvSpPr>
          <p:nvPr>
            <p:ph idx="1"/>
          </p:nvPr>
        </p:nvSpPr>
        <p:spPr>
          <a:xfrm>
            <a:off x="1241571" y="1853754"/>
            <a:ext cx="10838576" cy="4270209"/>
          </a:xfrm>
        </p:spPr>
        <p:txBody>
          <a:bodyPr>
            <a:normAutofit fontScale="55000" lnSpcReduction="20000"/>
          </a:bodyPr>
          <a:lstStyle/>
          <a:p>
            <a:pPr marL="0" indent="0">
              <a:lnSpc>
                <a:spcPct val="110000"/>
              </a:lnSpc>
              <a:buNone/>
            </a:pPr>
            <a:r>
              <a:rPr lang="en-US" sz="3200" b="0" i="0" dirty="0">
                <a:effectLst/>
                <a:latin typeface="Times New Roman" panose="02020603050405020304" pitchFamily="18" charset="0"/>
                <a:cs typeface="Times New Roman" panose="02020603050405020304" pitchFamily="18" charset="0"/>
              </a:rPr>
              <a:t>Huguenots were French Protestants in the 16th and 17th centuries who followed the teachings of theologian John Calvin.</a:t>
            </a:r>
          </a:p>
          <a:p>
            <a:pPr marL="0" indent="0">
              <a:lnSpc>
                <a:spcPct val="110000"/>
              </a:lnSpc>
              <a:buNone/>
            </a:pPr>
            <a:r>
              <a:rPr lang="en-US" sz="3200" b="0" i="0" dirty="0">
                <a:effectLst/>
                <a:latin typeface="Times New Roman" panose="02020603050405020304" pitchFamily="18" charset="0"/>
                <a:cs typeface="Times New Roman" panose="02020603050405020304" pitchFamily="18" charset="0"/>
              </a:rPr>
              <a:t>Thousands of Huguenots were in Paris celebrating the marriage of Henry of Navarre to Marguerite de Valois on Saint Bartholomew’s Day, August 24, 1572. On that day, soldiers and organized mobs fell upon the Huguenots, and thousands of them were slaughtered. Gaspard de Coligny was among the first to fall at the hands of a servant of the Duke de Guise and was chopped to pieces. Pope Gregory XIII had a medal struck off in honor of the event and sent to Catherine and all Catholic prelates. </a:t>
            </a:r>
          </a:p>
          <a:p>
            <a:pPr marL="0" indent="0">
              <a:lnSpc>
                <a:spcPct val="110000"/>
              </a:lnSpc>
              <a:buNone/>
            </a:pPr>
            <a:r>
              <a:rPr lang="en-US" sz="3200" dirty="0">
                <a:latin typeface="Times New Roman" panose="02020603050405020304" pitchFamily="18" charset="0"/>
                <a:ea typeface="Calibri" panose="020F0502020204030204" pitchFamily="34" charset="0"/>
                <a:cs typeface="Times New Roman" panose="02020603050405020304" pitchFamily="18" charset="0"/>
              </a:rPr>
              <a:t>This incident became known as the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St. Bartholomew massacre.  Ultimately, 70,000 Huguenots (believed in relying on God for salvation rather than Catholic rituals) were massacred, 200,000 perished as martyrs and 500,000 fled to Protestant countries due to the extreme persecution of Rome</a:t>
            </a: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110000"/>
              </a:lnSpc>
              <a:buNone/>
            </a:pPr>
            <a:endParaRPr lang="en-US" sz="32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r>
              <a:rPr lang="en-US" sz="3200" b="1" i="0" dirty="0">
                <a:effectLst/>
                <a:latin typeface="Times New Roman" panose="02020603050405020304" pitchFamily="18" charset="0"/>
                <a:cs typeface="Times New Roman" panose="02020603050405020304" pitchFamily="18" charset="0"/>
              </a:rPr>
              <a:t>And I saw the woman, drunk with the blood of the saints, the blood of the martyrs of Jesus (Revelation 17:6).</a:t>
            </a:r>
            <a:endParaRPr lang="en-US" sz="3200" b="1" dirty="0">
              <a:latin typeface="Times New Roman" panose="02020603050405020304" pitchFamily="18" charset="0"/>
              <a:cs typeface="Times New Roman" panose="02020603050405020304" pitchFamily="18" charset="0"/>
            </a:endParaRPr>
          </a:p>
          <a:p>
            <a:pPr marL="0" indent="0">
              <a:lnSpc>
                <a:spcPct val="110000"/>
              </a:lnSpc>
              <a:buNone/>
            </a:pPr>
            <a:endParaRPr lang="en-US" sz="11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endParaRPr lang="en-US" sz="11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r>
              <a:rPr lang="en-US" sz="11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5968422"/>
      </p:ext>
    </p:extLst>
  </p:cSld>
  <p:clrMapOvr>
    <a:overrideClrMapping bg1="dk1" tx1="lt1" bg2="dk2" tx2="lt2" accent1="accent1" accent2="accent2" accent3="accent3" accent4="accent4" accent5="accent5" accent6="accent6" hlink="hlink" folHlink="folHlink"/>
  </p:clrMapOvr>
</p:sld>
</file>

<file path=ppt/slides/slide7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83802-D65C-4820-9E25-380396D1639A}"/>
              </a:ext>
            </a:extLst>
          </p:cNvPr>
          <p:cNvSpPr>
            <a:spLocks noGrp="1"/>
          </p:cNvSpPr>
          <p:nvPr>
            <p:ph type="title"/>
          </p:nvPr>
        </p:nvSpPr>
        <p:spPr>
          <a:xfrm>
            <a:off x="1451579" y="804519"/>
            <a:ext cx="9603275" cy="1049235"/>
          </a:xfrm>
        </p:spPr>
        <p:txBody>
          <a:bodyPr>
            <a:normAutofit/>
          </a:bodyPr>
          <a:lstStyle/>
          <a:p>
            <a:r>
              <a:rPr lang="en-US" dirty="0"/>
              <a:t>Queen Elizabeth I</a:t>
            </a:r>
            <a:endParaRPr lang="en-US"/>
          </a:p>
        </p:txBody>
      </p:sp>
      <p:sp>
        <p:nvSpPr>
          <p:cNvPr id="3" name="Content Placeholder 2">
            <a:extLst>
              <a:ext uri="{FF2B5EF4-FFF2-40B4-BE49-F238E27FC236}">
                <a16:creationId xmlns:a16="http://schemas.microsoft.com/office/drawing/2014/main" id="{D3164005-7EEC-41B2-8652-79A00BF87956}"/>
              </a:ext>
            </a:extLst>
          </p:cNvPr>
          <p:cNvSpPr>
            <a:spLocks noGrp="1"/>
          </p:cNvSpPr>
          <p:nvPr>
            <p:ph idx="1"/>
          </p:nvPr>
        </p:nvSpPr>
        <p:spPr>
          <a:xfrm>
            <a:off x="1208015" y="1853754"/>
            <a:ext cx="10922466" cy="4303765"/>
          </a:xfrm>
        </p:spPr>
        <p:txBody>
          <a:bodyPr>
            <a:noAutofit/>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One of the first matters to which Elizabeth I (1533–1603) turned her attention after taking power in 1558 was the problem of religious conflict. She sought to end the persecution and violence that had tormented the country for so long which was instituted by Bloody Mary. She realized that England needed to be united under one church, the Protestant Anglican church. Yet she did not want to provoke Catholics who wished to maintain their own traditions of worship. This led to numerous rebellions of Catholics who did not accept her as their queen.  To support the Northern Rebellion, instigated</a:t>
            </a:r>
            <a:r>
              <a:rPr lang="en-US" sz="1800" dirty="0">
                <a:latin typeface="Times New Roman" panose="02020603050405020304" pitchFamily="18" charset="0"/>
                <a:cs typeface="Times New Roman" panose="02020603050405020304" pitchFamily="18" charset="0"/>
              </a:rPr>
              <a:t> by Catholic nobles in the north, </a:t>
            </a:r>
            <a:r>
              <a:rPr lang="en-US" sz="1800" b="0" i="0" dirty="0">
                <a:effectLst/>
                <a:latin typeface="Times New Roman" panose="02020603050405020304" pitchFamily="18" charset="0"/>
                <a:cs typeface="Times New Roman" panose="02020603050405020304" pitchFamily="18" charset="0"/>
              </a:rPr>
              <a:t>Pope Pius V (1504–1572) issued an official proclamation, known as a papal bull, that excommunicated Elizabeth and absolved her Catholic subjects from any requirement to obey her. (Excommunication officially deprives a person of church membership.) In fact, the bull commanded English Catholics to resist the queen's rule, and it stated that those who remained loyal to Elizabeth would also be excommunicated</a:t>
            </a:r>
            <a:r>
              <a:rPr lang="en-US" sz="1800" b="0" i="0" dirty="0">
                <a:effectLst/>
                <a:latin typeface="Arial" panose="020B0604020202020204" pitchFamily="34" charset="0"/>
              </a:rPr>
              <a:t>. </a:t>
            </a:r>
          </a:p>
        </p:txBody>
      </p:sp>
    </p:spTree>
    <p:extLst>
      <p:ext uri="{BB962C8B-B14F-4D97-AF65-F5344CB8AC3E}">
        <p14:creationId xmlns:p14="http://schemas.microsoft.com/office/powerpoint/2010/main" val="2915577606"/>
      </p:ext>
    </p:extLst>
  </p:cSld>
  <p:clrMapOvr>
    <a:overrideClrMapping bg1="dk1" tx1="lt1" bg2="dk2" tx2="lt2" accent1="accent1" accent2="accent2" accent3="accent3" accent4="accent4" accent5="accent5" accent6="accent6" hlink="hlink" folHlink="folHlink"/>
  </p:clrMapOvr>
</p:sld>
</file>

<file path=ppt/slides/slide7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680DC-4964-43D8-BB2D-8C34A7177314}"/>
              </a:ext>
            </a:extLst>
          </p:cNvPr>
          <p:cNvSpPr>
            <a:spLocks noGrp="1"/>
          </p:cNvSpPr>
          <p:nvPr>
            <p:ph type="title"/>
          </p:nvPr>
        </p:nvSpPr>
        <p:spPr>
          <a:xfrm>
            <a:off x="1451579" y="804519"/>
            <a:ext cx="9603275" cy="1049235"/>
          </a:xfrm>
        </p:spPr>
        <p:txBody>
          <a:bodyPr>
            <a:normAutofit/>
          </a:bodyPr>
          <a:lstStyle/>
          <a:p>
            <a:r>
              <a:rPr lang="en-US" dirty="0"/>
              <a:t>Queen Elizabeth I cont.</a:t>
            </a:r>
            <a:endParaRPr lang="en-US"/>
          </a:p>
        </p:txBody>
      </p:sp>
      <p:sp>
        <p:nvSpPr>
          <p:cNvPr id="3" name="Content Placeholder 2">
            <a:extLst>
              <a:ext uri="{FF2B5EF4-FFF2-40B4-BE49-F238E27FC236}">
                <a16:creationId xmlns:a16="http://schemas.microsoft.com/office/drawing/2014/main" id="{C9CB5B70-7C88-43E6-9970-D886732A20DC}"/>
              </a:ext>
            </a:extLst>
          </p:cNvPr>
          <p:cNvSpPr>
            <a:spLocks noGrp="1"/>
          </p:cNvSpPr>
          <p:nvPr>
            <p:ph idx="1"/>
          </p:nvPr>
        </p:nvSpPr>
        <p:spPr>
          <a:xfrm>
            <a:off x="1249960" y="1853754"/>
            <a:ext cx="10855353" cy="4295376"/>
          </a:xfrm>
        </p:spPr>
        <p:txBody>
          <a:bodyPr>
            <a:normAutofit fontScale="25000" lnSpcReduction="20000"/>
          </a:bodyPr>
          <a:lstStyle/>
          <a:p>
            <a:pPr marL="0" indent="0">
              <a:buNone/>
            </a:pPr>
            <a:r>
              <a:rPr lang="en-US" sz="7200" dirty="0">
                <a:latin typeface="Times New Roman" panose="02020603050405020304" pitchFamily="18" charset="0"/>
                <a:cs typeface="Times New Roman" panose="02020603050405020304" pitchFamily="18" charset="0"/>
              </a:rPr>
              <a:t>S</a:t>
            </a:r>
            <a:r>
              <a:rPr lang="en-US" sz="7200" b="0" i="0" dirty="0">
                <a:effectLst/>
                <a:latin typeface="Times New Roman" panose="02020603050405020304" pitchFamily="18" charset="0"/>
                <a:cs typeface="Times New Roman" panose="02020603050405020304" pitchFamily="18" charset="0"/>
              </a:rPr>
              <a:t>ome English Catholics were intent on overthrowing Queen Elizabeth I. In 1570 the Ridolfi plot was discovered. Led by Italian banker Roberto di Ridolfi (1531–1612) and Thomas Howard (Duke of Norfolk; 1536–1572), this conspiracy aimed to assassinate Elizabeth and place Mary Stuart, whom Howard planned to marry, on the throne.  Philip II (1527–1598), the king of Spain, supported this plot. He also sent troops to Ireland in 1579 to support the second Desmond rebellion against the English. In the 1570s Elizabeth abandoned her earlier policy of religious tolerance, and she began to enforce harsh anti-Catholic legislation.</a:t>
            </a:r>
          </a:p>
          <a:p>
            <a:pPr marL="0" indent="0">
              <a:buNone/>
            </a:pPr>
            <a:r>
              <a:rPr lang="en-US" sz="7200" b="0" i="0" dirty="0">
                <a:effectLst/>
                <a:latin typeface="Times New Roman" panose="02020603050405020304" pitchFamily="18" charset="0"/>
                <a:cs typeface="Times New Roman" panose="02020603050405020304" pitchFamily="18" charset="0"/>
              </a:rPr>
              <a:t>In 1580 Pope Gregory XIII issued a formal clarification of the original bull, due to Elizabeth’s response to the Catholic uprisings, stating that Catholics should obey the queen in all matters except those relating to religion. The pope then sent his Jesuits </a:t>
            </a:r>
            <a:r>
              <a:rPr lang="en-US" sz="7200" dirty="0">
                <a:latin typeface="Times New Roman" panose="02020603050405020304" pitchFamily="18" charset="0"/>
                <a:cs typeface="Times New Roman" panose="02020603050405020304" pitchFamily="18" charset="0"/>
              </a:rPr>
              <a:t>to England to “minister” to the Catholics but Elizabeth did not fall for this ruse since they were there to incite.  The Jesuits were caught and hanged.  The pope then encouraged the Spanish invasion of Britain but failed to rid them of Elizabeth (1588).</a:t>
            </a:r>
            <a:endParaRPr lang="en-US" sz="7200" b="0" i="0" dirty="0">
              <a:effectLst/>
              <a:latin typeface="Times New Roman" panose="02020603050405020304" pitchFamily="18" charset="0"/>
              <a:cs typeface="Times New Roman" panose="02020603050405020304" pitchFamily="18" charset="0"/>
            </a:endParaRPr>
          </a:p>
          <a:p>
            <a:pPr marL="0" indent="0">
              <a:buNone/>
            </a:pPr>
            <a:r>
              <a:rPr lang="en-US" sz="7200" b="1" i="0" dirty="0">
                <a:effectLst/>
                <a:latin typeface="Times New Roman" panose="02020603050405020304" pitchFamily="18" charset="0"/>
                <a:cs typeface="Times New Roman" panose="02020603050405020304" pitchFamily="18" charset="0"/>
              </a:rPr>
              <a:t>And the woman that you saw is the great city (Rome) that has dominion over the kings of the earth (Revelation 17).”</a:t>
            </a:r>
          </a:p>
          <a:p>
            <a:pPr marL="0" indent="0">
              <a:buNone/>
            </a:pPr>
            <a:endParaRPr lang="en-US" dirty="0"/>
          </a:p>
        </p:txBody>
      </p:sp>
    </p:spTree>
    <p:extLst>
      <p:ext uri="{BB962C8B-B14F-4D97-AF65-F5344CB8AC3E}">
        <p14:creationId xmlns:p14="http://schemas.microsoft.com/office/powerpoint/2010/main" val="2691190064"/>
      </p:ext>
    </p:extLst>
  </p:cSld>
  <p:clrMapOvr>
    <a:overrideClrMapping bg1="dk1" tx1="lt1" bg2="dk2" tx2="lt2" accent1="accent1" accent2="accent2" accent3="accent3" accent4="accent4" accent5="accent5" accent6="accent6" hlink="hlink" folHlink="folHlink"/>
  </p:clrMapOvr>
</p:sld>
</file>

<file path=ppt/slides/slide7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17980-8D9B-416B-9F02-E130B444E6CC}"/>
              </a:ext>
            </a:extLst>
          </p:cNvPr>
          <p:cNvSpPr>
            <a:spLocks noGrp="1"/>
          </p:cNvSpPr>
          <p:nvPr>
            <p:ph type="title"/>
          </p:nvPr>
        </p:nvSpPr>
        <p:spPr>
          <a:xfrm>
            <a:off x="1451579" y="804519"/>
            <a:ext cx="9603275" cy="1049235"/>
          </a:xfrm>
        </p:spPr>
        <p:txBody>
          <a:bodyPr>
            <a:normAutofit/>
          </a:bodyPr>
          <a:lstStyle/>
          <a:p>
            <a:r>
              <a:rPr lang="en-US" dirty="0"/>
              <a:t>The Gunpowder Plot (1605 A.D.)</a:t>
            </a:r>
            <a:endParaRPr lang="en-US"/>
          </a:p>
        </p:txBody>
      </p:sp>
      <p:sp>
        <p:nvSpPr>
          <p:cNvPr id="3" name="Content Placeholder 2">
            <a:extLst>
              <a:ext uri="{FF2B5EF4-FFF2-40B4-BE49-F238E27FC236}">
                <a16:creationId xmlns:a16="http://schemas.microsoft.com/office/drawing/2014/main" id="{628E3444-CBFB-4493-8E12-EA472835D381}"/>
              </a:ext>
            </a:extLst>
          </p:cNvPr>
          <p:cNvSpPr>
            <a:spLocks noGrp="1"/>
          </p:cNvSpPr>
          <p:nvPr>
            <p:ph idx="1"/>
          </p:nvPr>
        </p:nvSpPr>
        <p:spPr>
          <a:xfrm>
            <a:off x="1191237" y="1853754"/>
            <a:ext cx="10939244" cy="4286987"/>
          </a:xfrm>
        </p:spPr>
        <p:txBody>
          <a:bodyPr>
            <a:normAutofit/>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Religious tensions continued into the early 1600s. Elizabeth's successor, James I (1566–1625), adopted policies that were basically tolerant in matters of religion, but they did not go far enough to satisfy either the Puritan faction or the Catholic extremists. (Puritans were a group of Protestants who followed strict religious standards.) In 1605 Catholic plotters (Guy Fawkes) attempted to blow up the Houses of Parliament, hoping to kill the king and his council and install his oldest daughter, who they expected to convert to Catholicism, on the throne. The Gunpowder Plot, planned by the Jesuits, which got its name from the 2.5 tons of gunpowder the conspirators had stored in a cellar under the House of Lords, was discovered at the last minute and the plotters were executed (1605).</a:t>
            </a: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By urging English Catholics to commit treason, Pius V's bull contributed to lasting anti-Catholic feeling in England. </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The Puritans would later leave and come to settle America in 1620.</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b="1" i="0" dirty="0">
                <a:effectLst/>
                <a:latin typeface="Times New Roman" panose="02020603050405020304" pitchFamily="18" charset="0"/>
                <a:cs typeface="Times New Roman" panose="02020603050405020304" pitchFamily="18" charset="0"/>
              </a:rPr>
              <a:t>And the woman that you saw is the great city (Rome) that has dominion over the kings of the earth (Revelation 17).”</a:t>
            </a:r>
          </a:p>
          <a:p>
            <a:pPr marL="0" indent="0">
              <a:lnSpc>
                <a:spcPct val="110000"/>
              </a:lnSpc>
              <a:buNone/>
            </a:pPr>
            <a:endParaRPr lang="en-US" sz="1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09228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FB7B2-D69D-4359-86B9-39C04850D58D}"/>
              </a:ext>
            </a:extLst>
          </p:cNvPr>
          <p:cNvSpPr>
            <a:spLocks noGrp="1"/>
          </p:cNvSpPr>
          <p:nvPr>
            <p:ph type="title"/>
          </p:nvPr>
        </p:nvSpPr>
        <p:spPr>
          <a:xfrm>
            <a:off x="1451579" y="804519"/>
            <a:ext cx="9603275" cy="1049235"/>
          </a:xfrm>
        </p:spPr>
        <p:txBody>
          <a:bodyPr>
            <a:normAutofit/>
          </a:bodyPr>
          <a:lstStyle/>
          <a:p>
            <a:r>
              <a:rPr lang="en-US" dirty="0"/>
              <a:t>The Edict of Milan (313 A.D.)</a:t>
            </a:r>
            <a:endParaRPr lang="en-US"/>
          </a:p>
        </p:txBody>
      </p:sp>
      <p:sp>
        <p:nvSpPr>
          <p:cNvPr id="3" name="Content Placeholder 2">
            <a:extLst>
              <a:ext uri="{FF2B5EF4-FFF2-40B4-BE49-F238E27FC236}">
                <a16:creationId xmlns:a16="http://schemas.microsoft.com/office/drawing/2014/main" id="{8D8CF7D4-6A95-49F3-826D-230877EB2671}"/>
              </a:ext>
            </a:extLst>
          </p:cNvPr>
          <p:cNvSpPr>
            <a:spLocks noGrp="1"/>
          </p:cNvSpPr>
          <p:nvPr>
            <p:ph idx="1"/>
          </p:nvPr>
        </p:nvSpPr>
        <p:spPr>
          <a:xfrm>
            <a:off x="1080655" y="1958109"/>
            <a:ext cx="10926618" cy="4095371"/>
          </a:xfrm>
        </p:spPr>
        <p:txBody>
          <a:bodyPr>
            <a:normAutofit/>
          </a:bodyPr>
          <a:lstStyle/>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When we, Constantine (</a:t>
            </a:r>
            <a:r>
              <a:rPr lang="en-US" sz="1800" b="1" i="0" dirty="0">
                <a:effectLst/>
                <a:latin typeface="Times New Roman" panose="02020603050405020304" pitchFamily="18" charset="0"/>
                <a:cs typeface="Times New Roman" panose="02020603050405020304" pitchFamily="18" charset="0"/>
              </a:rPr>
              <a:t>emperor of the western Roman empire</a:t>
            </a:r>
            <a:r>
              <a:rPr lang="en-US" sz="1800" b="0" i="0" dirty="0">
                <a:effectLst/>
                <a:latin typeface="Times New Roman" panose="02020603050405020304" pitchFamily="18" charset="0"/>
                <a:cs typeface="Times New Roman" panose="02020603050405020304" pitchFamily="18" charset="0"/>
              </a:rPr>
              <a:t>) and </a:t>
            </a:r>
            <a:r>
              <a:rPr lang="en-US" sz="1800" b="0" i="0" dirty="0" err="1">
                <a:effectLst/>
                <a:latin typeface="Times New Roman" panose="02020603050405020304" pitchFamily="18" charset="0"/>
                <a:cs typeface="Times New Roman" panose="02020603050405020304" pitchFamily="18" charset="0"/>
              </a:rPr>
              <a:t>Licinius</a:t>
            </a:r>
            <a:r>
              <a:rPr lang="en-US" sz="1800" b="0" i="0" dirty="0">
                <a:effectLst/>
                <a:latin typeface="Times New Roman" panose="02020603050405020304" pitchFamily="18" charset="0"/>
                <a:cs typeface="Times New Roman" panose="02020603050405020304" pitchFamily="18" charset="0"/>
              </a:rPr>
              <a:t> (</a:t>
            </a:r>
            <a:r>
              <a:rPr lang="en-US" sz="1800" b="1" i="0" dirty="0">
                <a:effectLst/>
                <a:latin typeface="Times New Roman" panose="02020603050405020304" pitchFamily="18" charset="0"/>
                <a:cs typeface="Times New Roman" panose="02020603050405020304" pitchFamily="18" charset="0"/>
              </a:rPr>
              <a:t>emperor of the eastern Roman empire</a:t>
            </a:r>
            <a:r>
              <a:rPr lang="en-US" sz="1800" b="0" i="0" dirty="0">
                <a:effectLst/>
                <a:latin typeface="Times New Roman" panose="02020603050405020304" pitchFamily="18" charset="0"/>
                <a:cs typeface="Times New Roman" panose="02020603050405020304" pitchFamily="18" charset="0"/>
              </a:rPr>
              <a:t>), emperors, had an interview at Milan, and conferred together with respect to the good and security of the commonweal, it seemed to us that, amongst those things that are profitable to mankind in general, the reverence paid to the Divinity merited our first and chief attention, and that it was proper that the Christians and all others should have liberty to follow that mode of religion which to each of them appeared best; so that that God, who is seated in heaven, might be benign and propitious to us, and to every one under our government. And therefore we judged it a salutary measure, and one highly consonant to right reason, </a:t>
            </a:r>
            <a:r>
              <a:rPr lang="en-US" sz="1800" b="1" i="0" dirty="0">
                <a:effectLst/>
                <a:latin typeface="Times New Roman" panose="02020603050405020304" pitchFamily="18" charset="0"/>
                <a:cs typeface="Times New Roman" panose="02020603050405020304" pitchFamily="18" charset="0"/>
              </a:rPr>
              <a:t>that no man should be denied leave of attaching himself to the rites of the Christians, or to whatever other religion his mind directed him</a:t>
            </a:r>
            <a:r>
              <a:rPr lang="en-US" sz="1800" b="0" i="0" dirty="0">
                <a:effectLst/>
                <a:latin typeface="Times New Roman" panose="02020603050405020304" pitchFamily="18" charset="0"/>
                <a:cs typeface="Times New Roman" panose="02020603050405020304" pitchFamily="18" charset="0"/>
              </a:rPr>
              <a:t>, that thus the supreme Divinity, to whose worship we freely devote ourselves, might continue to vouchsafe His </a:t>
            </a:r>
            <a:r>
              <a:rPr lang="en-US" sz="1800" b="0" i="0" dirty="0" err="1">
                <a:effectLst/>
                <a:latin typeface="Times New Roman" panose="02020603050405020304" pitchFamily="18" charset="0"/>
                <a:cs typeface="Times New Roman" panose="02020603050405020304" pitchFamily="18" charset="0"/>
              </a:rPr>
              <a:t>favour</a:t>
            </a:r>
            <a:r>
              <a:rPr lang="en-US" sz="1800" b="0" i="0" dirty="0">
                <a:effectLst/>
                <a:latin typeface="Times New Roman" panose="02020603050405020304" pitchFamily="18" charset="0"/>
                <a:cs typeface="Times New Roman" panose="02020603050405020304" pitchFamily="18" charset="0"/>
              </a:rPr>
              <a:t> and beneficence to us. And accordingly we give you to know that, without regard to any provisos in our former orders to you concerning the Christians, </a:t>
            </a:r>
            <a:r>
              <a:rPr lang="en-US" sz="1800" b="1" i="0" dirty="0">
                <a:effectLst/>
                <a:latin typeface="Times New Roman" panose="02020603050405020304" pitchFamily="18" charset="0"/>
                <a:cs typeface="Times New Roman" panose="02020603050405020304" pitchFamily="18" charset="0"/>
              </a:rPr>
              <a:t>all who choose that religion are to be permitted, freely and absolutely, to remain in it, and not to be disturbed any ways, or molested</a:t>
            </a:r>
            <a:r>
              <a:rPr lang="en-US" sz="1800" b="0" i="0" dirty="0">
                <a:effectLst/>
                <a:latin typeface="Times New Roman" panose="02020603050405020304" pitchFamily="18" charset="0"/>
                <a:cs typeface="Times New Roman" panose="02020603050405020304" pitchFamily="18" charset="0"/>
              </a:rPr>
              <a:t>. </a:t>
            </a:r>
            <a:endParaRPr lang="en-US"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934166"/>
      </p:ext>
    </p:extLst>
  </p:cSld>
  <p:clrMapOvr>
    <a:overrideClrMapping bg1="dk1" tx1="lt1" bg2="dk2" tx2="lt2" accent1="accent1" accent2="accent2" accent3="accent3" accent4="accent4" accent5="accent5" accent6="accent6" hlink="hlink" folHlink="folHlink"/>
  </p:clrMapOvr>
</p:sld>
</file>

<file path=ppt/slides/slide8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1EB2-B4EA-42C5-8BA5-39A5D5872E76}"/>
              </a:ext>
            </a:extLst>
          </p:cNvPr>
          <p:cNvSpPr>
            <a:spLocks noGrp="1"/>
          </p:cNvSpPr>
          <p:nvPr>
            <p:ph type="title"/>
          </p:nvPr>
        </p:nvSpPr>
        <p:spPr>
          <a:xfrm>
            <a:off x="1451579" y="804519"/>
            <a:ext cx="9603275" cy="1049235"/>
          </a:xfrm>
        </p:spPr>
        <p:txBody>
          <a:bodyPr>
            <a:normAutofit/>
          </a:bodyPr>
          <a:lstStyle/>
          <a:p>
            <a:r>
              <a:rPr lang="en-US" dirty="0"/>
              <a:t>The Reductions of Paraguay</a:t>
            </a:r>
            <a:endParaRPr lang="en-US"/>
          </a:p>
        </p:txBody>
      </p:sp>
      <p:sp>
        <p:nvSpPr>
          <p:cNvPr id="3" name="Content Placeholder 2">
            <a:extLst>
              <a:ext uri="{FF2B5EF4-FFF2-40B4-BE49-F238E27FC236}">
                <a16:creationId xmlns:a16="http://schemas.microsoft.com/office/drawing/2014/main" id="{48853F4C-1509-4FF8-B2E9-C8C17BE1C7C9}"/>
              </a:ext>
            </a:extLst>
          </p:cNvPr>
          <p:cNvSpPr>
            <a:spLocks noGrp="1"/>
          </p:cNvSpPr>
          <p:nvPr>
            <p:ph idx="1"/>
          </p:nvPr>
        </p:nvSpPr>
        <p:spPr>
          <a:xfrm>
            <a:off x="1216405" y="1853754"/>
            <a:ext cx="10888910" cy="4286987"/>
          </a:xfrm>
        </p:spPr>
        <p:txBody>
          <a:bodyPr>
            <a:normAutofit/>
          </a:bodyPr>
          <a:lstStyle/>
          <a:p>
            <a:pPr marL="0" marR="0" indent="0">
              <a:lnSpc>
                <a:spcPct val="110000"/>
              </a:lnSpc>
              <a:spcBef>
                <a:spcPts val="0"/>
              </a:spcBef>
              <a:spcAft>
                <a:spcPts val="600"/>
              </a:spcAft>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Jesuit beginnings of communism/socialism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Reductions of Paraguay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Jesuits entered Paraguay in the early 1600s, sent by the kings of Spain and Portugal. They established their supremacy over the natives, called “Guarani Indians,” and did not allow them to mix with the Spanish or Portuguese. It was among this people the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Jesuits established their communes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called “Reductions.”  Richard W. Thompson, a former Secretary of the American Navy, reveals:</a:t>
            </a: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unsuspecting Indians were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easily seduced by acts of kindness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the result was that, in the course of a brief period, they succeeded in establishing a number of what were called Reductions—or, more properly speaking, villages—with multitudes of Indians assembled about them; the whole aggregating, in the end, several hundred thousand. These [fifty-seven Reductions] constituted the Jesuit State, and were all, by the mere ceremony of baptism [conferring Roman Papal citizenship with privileges and immunities], brought under Jesuit dominion.” </a:t>
            </a:r>
          </a:p>
          <a:p>
            <a:pPr marL="0" marR="0" indent="0">
              <a:lnSpc>
                <a:spcPct val="110000"/>
              </a:lnSpc>
              <a:spcBef>
                <a:spcPts val="0"/>
              </a:spcBef>
              <a:spcAft>
                <a:spcPts val="600"/>
              </a:spcAft>
              <a:buNone/>
            </a:pPr>
            <a:endParaRPr lang="en-US" sz="11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71513481"/>
      </p:ext>
    </p:extLst>
  </p:cSld>
  <p:clrMapOvr>
    <a:overrideClrMapping bg1="dk1" tx1="lt1" bg2="dk2" tx2="lt2" accent1="accent1" accent2="accent2" accent3="accent3" accent4="accent4" accent5="accent5" accent6="accent6" hlink="hlink" folHlink="folHlink"/>
  </p:clrMapOvr>
</p:sld>
</file>

<file path=ppt/slides/slide8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3C45C-741D-49EA-99DE-DA9FC52A017C}"/>
              </a:ext>
            </a:extLst>
          </p:cNvPr>
          <p:cNvSpPr>
            <a:spLocks noGrp="1"/>
          </p:cNvSpPr>
          <p:nvPr>
            <p:ph type="title"/>
          </p:nvPr>
        </p:nvSpPr>
        <p:spPr>
          <a:xfrm>
            <a:off x="1451579" y="804519"/>
            <a:ext cx="9603275" cy="1049235"/>
          </a:xfrm>
        </p:spPr>
        <p:txBody>
          <a:bodyPr>
            <a:normAutofit/>
          </a:bodyPr>
          <a:lstStyle/>
          <a:p>
            <a:r>
              <a:rPr lang="en-US" dirty="0"/>
              <a:t>The Reductions of Paraguay cont.</a:t>
            </a:r>
            <a:endParaRPr lang="en-US"/>
          </a:p>
        </p:txBody>
      </p:sp>
      <p:sp>
        <p:nvSpPr>
          <p:cNvPr id="3" name="Content Placeholder 2">
            <a:extLst>
              <a:ext uri="{FF2B5EF4-FFF2-40B4-BE49-F238E27FC236}">
                <a16:creationId xmlns:a16="http://schemas.microsoft.com/office/drawing/2014/main" id="{DF310A90-E10D-4221-9E57-4F028744D0E7}"/>
              </a:ext>
            </a:extLst>
          </p:cNvPr>
          <p:cNvSpPr>
            <a:spLocks noGrp="1"/>
          </p:cNvSpPr>
          <p:nvPr>
            <p:ph idx="1"/>
          </p:nvPr>
        </p:nvSpPr>
        <p:spPr>
          <a:xfrm>
            <a:off x="1451579" y="2015732"/>
            <a:ext cx="9603275" cy="3450613"/>
          </a:xfrm>
        </p:spPr>
        <p:txBody>
          <a:bodyPr>
            <a:norm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One last trait of the Jesuit republic must be noted.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Through its police state the Jesuits destroyed true manhood.</a:t>
            </a:r>
            <a:br>
              <a:rPr lang="en-US" sz="1800" b="1" dirty="0">
                <a:effectLst/>
                <a:latin typeface="Times New Roman" panose="02020603050405020304" pitchFamily="18" charset="0"/>
                <a:ea typeface="Calibri" panose="020F0502020204030204" pitchFamily="34" charset="0"/>
                <a:cs typeface="Times New Roman" panose="02020603050405020304" pitchFamily="18" charset="0"/>
              </a:rPr>
            </a:br>
            <a:br>
              <a:rPr lang="en-US" sz="18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“In order to teach the confiding Indians that obedience to authority was their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chiefest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duty, they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were subjected to rules of conduct and intercourse which were enforced with the strictest severity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They were watched in everything, the searching eyes of the Jesuits being continually upon them. They constituted, in fact, a state of society reaching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Jesuit ideal completely; that is, docile, tractable, submissive, obedient, without the least real semblance of manhood</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Having thus completed their subjugation, energetic measures were adopted to render any change in their condition impossible.” </a:t>
            </a:r>
          </a:p>
          <a:p>
            <a:pPr marL="0" indent="0">
              <a:lnSpc>
                <a:spcPct val="110000"/>
              </a:lnSpc>
              <a:buNone/>
            </a:pPr>
            <a:endParaRPr lang="en-US" sz="13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67731613"/>
      </p:ext>
    </p:extLst>
  </p:cSld>
  <p:clrMapOvr>
    <a:overrideClrMapping bg1="dk1" tx1="lt1" bg2="dk2" tx2="lt2" accent1="accent1" accent2="accent2" accent3="accent3" accent4="accent4" accent5="accent5" accent6="accent6" hlink="hlink" folHlink="folHlink"/>
  </p:clrMapOvr>
</p:sld>
</file>

<file path=ppt/slides/slide8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6AE5D-4112-4CF6-9DB1-0A07755F54AA}"/>
              </a:ext>
            </a:extLst>
          </p:cNvPr>
          <p:cNvSpPr>
            <a:spLocks noGrp="1"/>
          </p:cNvSpPr>
          <p:nvPr>
            <p:ph type="title"/>
          </p:nvPr>
        </p:nvSpPr>
        <p:spPr>
          <a:xfrm>
            <a:off x="1451579" y="804519"/>
            <a:ext cx="9603275" cy="1049235"/>
          </a:xfrm>
        </p:spPr>
        <p:txBody>
          <a:bodyPr>
            <a:normAutofit/>
          </a:bodyPr>
          <a:lstStyle/>
          <a:p>
            <a:r>
              <a:rPr lang="en-US" dirty="0"/>
              <a:t>The reductions of Paraguay cont.</a:t>
            </a:r>
          </a:p>
        </p:txBody>
      </p:sp>
      <p:sp>
        <p:nvSpPr>
          <p:cNvPr id="3" name="Content Placeholder 2">
            <a:extLst>
              <a:ext uri="{FF2B5EF4-FFF2-40B4-BE49-F238E27FC236}">
                <a16:creationId xmlns:a16="http://schemas.microsoft.com/office/drawing/2014/main" id="{5B2D662A-11C2-4A37-9F63-E7F8710A759A}"/>
              </a:ext>
            </a:extLst>
          </p:cNvPr>
          <p:cNvSpPr>
            <a:spLocks noGrp="1"/>
          </p:cNvSpPr>
          <p:nvPr>
            <p:ph idx="1"/>
          </p:nvPr>
        </p:nvSpPr>
        <p:spPr>
          <a:xfrm>
            <a:off x="1211434" y="1865195"/>
            <a:ext cx="10888202" cy="4188286"/>
          </a:xfrm>
        </p:spPr>
        <p:txBody>
          <a:bodyPr>
            <a:normAutofit lnSpcReduction="10000"/>
          </a:bodyPr>
          <a:lstStyle/>
          <a:p>
            <a:pPr marL="0" indent="0">
              <a:lnSpc>
                <a:spcPct val="110000"/>
              </a:lnSpc>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That [the Jesuits] had under them thirty-one [in fact, 57] great populations, producing immense riches to the society, while the people themselves were kept in the most miserable slavery; that no Spaniard or Portuguese, were he even governor or bishop, was ever admitted into the Reductions; that ‘with strange deceit,’ the Spanish language was absolutely forbidden; that the Indians were trained to an unlimited, blind obedience,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kept in the most ‘extraordinary ignorance,’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and the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most insufferable slavery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ever known, and under a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complete despotism as to body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and soul</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that they did not know there was any other sovereign in the world than the fathers, and knew nothing of the king, or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any other law than the will of the ‘holy fathers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that the Indians were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taught that white laymen adored gold, had a devil in their bodies, were the enemies of the Indians,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and of the images which they adored; that they were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consequently taught to kill white men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wherever they could find them, and to be careful to cut off their heads, lest they should come to life again.”</a:t>
            </a:r>
            <a:endParaRPr lang="en-US" sz="2000" dirty="0">
              <a:latin typeface="Times New Roman" panose="02020603050405020304" pitchFamily="18" charset="0"/>
              <a:cs typeface="Times New Roman" panose="02020603050405020304" pitchFamily="18" charset="0"/>
            </a:endParaRPr>
          </a:p>
          <a:p>
            <a:pPr marL="0" indent="0">
              <a:lnSpc>
                <a:spcPct val="110000"/>
              </a:lnSpc>
              <a:buNone/>
            </a:pPr>
            <a:r>
              <a:rPr lang="en-US" sz="2000" b="1" i="0" baseline="30000" dirty="0">
                <a:effectLst/>
                <a:latin typeface="Times New Roman" panose="02020603050405020304" pitchFamily="18" charset="0"/>
                <a:cs typeface="Times New Roman" panose="02020603050405020304" pitchFamily="18" charset="0"/>
              </a:rPr>
              <a:t>5 </a:t>
            </a:r>
            <a:r>
              <a:rPr lang="en-US" sz="2000" b="0" i="0" dirty="0">
                <a:effectLst/>
                <a:latin typeface="Times New Roman" panose="02020603050405020304" pitchFamily="18" charset="0"/>
                <a:cs typeface="Times New Roman" panose="02020603050405020304" pitchFamily="18" charset="0"/>
              </a:rPr>
              <a:t>And on her forehead was written a name of mystery: “Babylon the great, mother of prostitutes and of earth's abominations (</a:t>
            </a:r>
            <a:r>
              <a:rPr lang="en-US" sz="2000" b="1" i="0" dirty="0">
                <a:effectLst/>
                <a:latin typeface="Times New Roman" panose="02020603050405020304" pitchFamily="18" charset="0"/>
                <a:cs typeface="Times New Roman" panose="02020603050405020304" pitchFamily="18" charset="0"/>
              </a:rPr>
              <a:t>Revelation 17:4)</a:t>
            </a:r>
            <a:r>
              <a:rPr lang="en-US" sz="2000" b="0" i="0" dirty="0">
                <a:effectLst/>
                <a:latin typeface="Times New Roman" panose="02020603050405020304" pitchFamily="18" charset="0"/>
                <a:cs typeface="Times New Roman" panose="02020603050405020304" pitchFamily="18" charset="0"/>
              </a:rPr>
              <a:t>.”</a:t>
            </a:r>
            <a:endParaRPr lang="en-US" sz="2000" dirty="0"/>
          </a:p>
          <a:p>
            <a:pPr marL="0" indent="0">
              <a:buNone/>
            </a:pPr>
            <a:endParaRPr lang="en-US" dirty="0"/>
          </a:p>
        </p:txBody>
      </p:sp>
    </p:spTree>
    <p:extLst>
      <p:ext uri="{BB962C8B-B14F-4D97-AF65-F5344CB8AC3E}">
        <p14:creationId xmlns:p14="http://schemas.microsoft.com/office/powerpoint/2010/main" val="1827128797"/>
      </p:ext>
    </p:extLst>
  </p:cSld>
  <p:clrMapOvr>
    <a:overrideClrMapping bg1="dk1" tx1="lt1" bg2="dk2" tx2="lt2" accent1="accent1" accent2="accent2" accent3="accent3" accent4="accent4" accent5="accent5" accent6="accent6" hlink="hlink" folHlink="folHlink"/>
  </p:clrMapOvr>
</p:sld>
</file>

<file path=ppt/slides/slide8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37DA8-7E3B-4E20-A3D5-D2C5945F71BB}"/>
              </a:ext>
            </a:extLst>
          </p:cNvPr>
          <p:cNvSpPr>
            <a:spLocks noGrp="1"/>
          </p:cNvSpPr>
          <p:nvPr>
            <p:ph type="title"/>
          </p:nvPr>
        </p:nvSpPr>
        <p:spPr>
          <a:xfrm>
            <a:off x="1451579" y="804519"/>
            <a:ext cx="9603275" cy="1049235"/>
          </a:xfrm>
        </p:spPr>
        <p:txBody>
          <a:bodyPr>
            <a:normAutofit/>
          </a:bodyPr>
          <a:lstStyle/>
          <a:p>
            <a:r>
              <a:rPr lang="en-US" dirty="0"/>
              <a:t>The First ‘Thirty Years War’ (1618 A.D.)</a:t>
            </a:r>
            <a:endParaRPr lang="en-US"/>
          </a:p>
        </p:txBody>
      </p:sp>
      <p:sp>
        <p:nvSpPr>
          <p:cNvPr id="3" name="Content Placeholder 2">
            <a:extLst>
              <a:ext uri="{FF2B5EF4-FFF2-40B4-BE49-F238E27FC236}">
                <a16:creationId xmlns:a16="http://schemas.microsoft.com/office/drawing/2014/main" id="{494E6D14-879B-4746-9C1C-E9FC983CF9FD}"/>
              </a:ext>
            </a:extLst>
          </p:cNvPr>
          <p:cNvSpPr>
            <a:spLocks noGrp="1"/>
          </p:cNvSpPr>
          <p:nvPr>
            <p:ph idx="1"/>
          </p:nvPr>
        </p:nvSpPr>
        <p:spPr>
          <a:xfrm>
            <a:off x="1241571" y="1853754"/>
            <a:ext cx="10950429" cy="4295376"/>
          </a:xfrm>
        </p:spPr>
        <p:txBody>
          <a:bodyPr>
            <a:no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The first Thirty Years’ War, 1618-1648 (the second was WWI and WWII), was a series of conflicts that became the last great struggle of religious wars in Europe. It was fought almost exclusively on German soil, but before the war ended, it involved most of the nations of Europe.  The underlying cause of the war was the deep-seated hostility between the German Protestants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who wanted to live and worship in peace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and German Catholics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who demanded that they become Catholic under pain of torture and death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with the Jesuits and Cardinal Richelieu, who was the real ruler of France, fanning the fires to accomplish their end.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pope and his Jesuits always brought tyranny to a nation, never freedom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0" i="0" dirty="0">
                <a:effectLst/>
                <a:latin typeface="Times New Roman" panose="02020603050405020304" pitchFamily="18" charset="0"/>
                <a:cs typeface="Times New Roman" panose="02020603050405020304" pitchFamily="18" charset="0"/>
              </a:rPr>
              <a:t>When Emperor Ferdinand II’s ascended to head of state of the Holy Roman Empire in 1619, religious conflict began to foment.</a:t>
            </a: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One of Ferdinand II’s first actions was to force citizens of the empire to adhere to Roman Catholicism, even though religious freedom had been granted as part of the Peace of Augsburg.  Signed in 1555 as a keystone of the Reformation, the Peace of Augsburg’s key tenet was “whose realm, his religion,” which allowed the princes of states within the realm to adopt either Lutheranism/Calvinism or Catholicism within their respective domains.</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836298"/>
      </p:ext>
    </p:extLst>
  </p:cSld>
  <p:clrMapOvr>
    <a:overrideClrMapping bg1="dk1" tx1="lt1" bg2="dk2" tx2="lt2" accent1="accent1" accent2="accent2" accent3="accent3" accent4="accent4" accent5="accent5" accent6="accent6" hlink="hlink" folHlink="folHlink"/>
  </p:clrMapOvr>
</p:sld>
</file>

<file path=ppt/slides/slide8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88827-CE35-47A2-980B-B593829C079C}"/>
              </a:ext>
            </a:extLst>
          </p:cNvPr>
          <p:cNvSpPr>
            <a:spLocks noGrp="1"/>
          </p:cNvSpPr>
          <p:nvPr>
            <p:ph type="title"/>
          </p:nvPr>
        </p:nvSpPr>
        <p:spPr>
          <a:xfrm>
            <a:off x="1451579" y="804519"/>
            <a:ext cx="9603275" cy="1049235"/>
          </a:xfrm>
        </p:spPr>
        <p:txBody>
          <a:bodyPr>
            <a:normAutofit/>
          </a:bodyPr>
          <a:lstStyle/>
          <a:p>
            <a:r>
              <a:rPr lang="en-US" dirty="0"/>
              <a:t>The Trial of Galileo (1632 A.D.)</a:t>
            </a:r>
            <a:endParaRPr lang="en-US"/>
          </a:p>
        </p:txBody>
      </p:sp>
      <p:sp>
        <p:nvSpPr>
          <p:cNvPr id="3" name="Content Placeholder 2">
            <a:extLst>
              <a:ext uri="{FF2B5EF4-FFF2-40B4-BE49-F238E27FC236}">
                <a16:creationId xmlns:a16="http://schemas.microsoft.com/office/drawing/2014/main" id="{92A5D8DB-EA04-4506-A1EF-3F8EDBB3D156}"/>
              </a:ext>
            </a:extLst>
          </p:cNvPr>
          <p:cNvSpPr>
            <a:spLocks noGrp="1"/>
          </p:cNvSpPr>
          <p:nvPr>
            <p:ph idx="1"/>
          </p:nvPr>
        </p:nvSpPr>
        <p:spPr>
          <a:xfrm>
            <a:off x="1451579" y="2015732"/>
            <a:ext cx="9603275" cy="3450613"/>
          </a:xfrm>
        </p:spPr>
        <p:txBody>
          <a:bodyPr>
            <a:norm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Pope Urban VIII forced Galileo to reaffirm the false idea that the stars revolved around the earth which was fixed.  Galileo complied but was kept on house arrest for the rest of his life.  The infallible church recanted its condemnation of Galileo in 1992.  The infallible churches position was “The proposition that the sun is the center of the world and does not move from its place is absurd and false philosophically and formally heretical, because it is expressly contrary to the Holy Scripture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misinterpretation of Ecclesiastes 1:5</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proposition that the earth is not the center of the world and immovable, but that it moves, and also with a diurnal motion, is equally absurd and false philosophically and theologically considered, erroneous in faith.</a:t>
            </a:r>
          </a:p>
          <a:p>
            <a:pPr marL="0" indent="0">
              <a:lnSpc>
                <a:spcPct val="110000"/>
              </a:lnSpc>
              <a:buNone/>
            </a:pPr>
            <a:endParaRPr lang="en-US" sz="1800" dirty="0">
              <a:latin typeface="Calibri" panose="020F0502020204030204" pitchFamily="34" charset="0"/>
              <a:ea typeface="Calibri" panose="020F0502020204030204" pitchFamily="34" charset="0"/>
            </a:endParaRPr>
          </a:p>
          <a:p>
            <a:pPr marL="0" indent="0">
              <a:lnSpc>
                <a:spcPct val="110000"/>
              </a:lnSpc>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way of a fool is right in his own eyes, but a wise man listens to advice (Proverbs 12:15).”</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5335868"/>
      </p:ext>
    </p:extLst>
  </p:cSld>
  <p:clrMapOvr>
    <a:overrideClrMapping bg1="dk1" tx1="lt1" bg2="dk2" tx2="lt2" accent1="accent1" accent2="accent2" accent3="accent3" accent4="accent4" accent5="accent5" accent6="accent6" hlink="hlink" folHlink="folHlink"/>
  </p:clrMapOvr>
</p:sld>
</file>

<file path=ppt/slides/slide8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3272B-4694-4AC2-9FE3-B10ABC50B661}"/>
              </a:ext>
            </a:extLst>
          </p:cNvPr>
          <p:cNvSpPr>
            <a:spLocks noGrp="1"/>
          </p:cNvSpPr>
          <p:nvPr>
            <p:ph type="title"/>
          </p:nvPr>
        </p:nvSpPr>
        <p:spPr>
          <a:xfrm>
            <a:off x="1451579" y="804519"/>
            <a:ext cx="9603275" cy="1049235"/>
          </a:xfrm>
        </p:spPr>
        <p:txBody>
          <a:bodyPr>
            <a:normAutofit/>
          </a:bodyPr>
          <a:lstStyle/>
          <a:p>
            <a:r>
              <a:rPr lang="en-US" dirty="0"/>
              <a:t>The Irish Massacre (1641 A.D.)</a:t>
            </a:r>
            <a:endParaRPr lang="en-US"/>
          </a:p>
        </p:txBody>
      </p:sp>
      <p:sp>
        <p:nvSpPr>
          <p:cNvPr id="3" name="Content Placeholder 2">
            <a:extLst>
              <a:ext uri="{FF2B5EF4-FFF2-40B4-BE49-F238E27FC236}">
                <a16:creationId xmlns:a16="http://schemas.microsoft.com/office/drawing/2014/main" id="{6811F66F-B005-4FEA-A541-A590F48D02EA}"/>
              </a:ext>
            </a:extLst>
          </p:cNvPr>
          <p:cNvSpPr>
            <a:spLocks noGrp="1"/>
          </p:cNvSpPr>
          <p:nvPr>
            <p:ph idx="1"/>
          </p:nvPr>
        </p:nvSpPr>
        <p:spPr>
          <a:xfrm>
            <a:off x="1140903" y="1853754"/>
            <a:ext cx="10972800" cy="4278598"/>
          </a:xfrm>
        </p:spPr>
        <p:txBody>
          <a:bodyPr>
            <a:norm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Among th</a:t>
            </a:r>
            <a:r>
              <a:rPr lang="en-US" sz="1800" dirty="0">
                <a:latin typeface="Times New Roman" panose="02020603050405020304" pitchFamily="18" charset="0"/>
                <a:ea typeface="Calibri" panose="020F0502020204030204" pitchFamily="34" charset="0"/>
                <a:cs typeface="Times New Roman" panose="02020603050405020304" pitchFamily="18" charset="0"/>
              </a:rPr>
              <a:t>e many outrages of the Church of Rome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is the barbarous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Irish Massacre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against the Protestant majority in order to take it for Catholicism, with its 23 October 1641 launching date – the date that also celebrates the Catholic feast of Ignatius Loyola, founder of the Jesuits.  The Jesuits felt that a blow struck simultaneously and fiercely over the whole North (of Ireland), without a note of warning, might crush the settlers and their religion at once and forever. Priests were used to spread the word and organize the assault.  When the helpless settlers fled, The priests told the people "that Protestants were worse than dogs, they were devils and served the devil, and the killing of them was a meritorious act."  They flung babies into boiling pots or tossed them into the ditches to the pigs.  The horrors of this atrocity were remembered as Irish Protestants and Catholics fought one another well into the twentieth century.</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These six things the Lord hates…hands that shed innocent blood (Proverbs 6:16</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nSpc>
                <a:spcPct val="110000"/>
              </a:lnSpc>
              <a:buNone/>
            </a:pPr>
            <a:r>
              <a:rPr lang="en-US" sz="1800" b="1" i="0" dirty="0">
                <a:effectLst/>
                <a:latin typeface="Times New Roman" panose="02020603050405020304" pitchFamily="18" charset="0"/>
                <a:cs typeface="Times New Roman" panose="02020603050405020304" pitchFamily="18" charset="0"/>
              </a:rPr>
              <a:t>“Babylon the great, mother of prostitutes and of earth's abominations.”</a:t>
            </a:r>
            <a:endParaRPr lang="en-US" sz="1800" b="1" dirty="0"/>
          </a:p>
        </p:txBody>
      </p:sp>
    </p:spTree>
    <p:extLst>
      <p:ext uri="{BB962C8B-B14F-4D97-AF65-F5344CB8AC3E}">
        <p14:creationId xmlns:p14="http://schemas.microsoft.com/office/powerpoint/2010/main" val="1232213866"/>
      </p:ext>
    </p:extLst>
  </p:cSld>
  <p:clrMapOvr>
    <a:overrideClrMapping bg1="dk1" tx1="lt1" bg2="dk2" tx2="lt2" accent1="accent1" accent2="accent2" accent3="accent3" accent4="accent4" accent5="accent5" accent6="accent6" hlink="hlink" folHlink="folHlink"/>
  </p:clrMapOvr>
</p:sld>
</file>

<file path=ppt/slides/slide8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CAFC1-B05E-4CC4-B48B-C8D0C2517F5B}"/>
              </a:ext>
            </a:extLst>
          </p:cNvPr>
          <p:cNvSpPr>
            <a:spLocks noGrp="1"/>
          </p:cNvSpPr>
          <p:nvPr>
            <p:ph type="title"/>
          </p:nvPr>
        </p:nvSpPr>
        <p:spPr>
          <a:xfrm>
            <a:off x="1451579" y="804519"/>
            <a:ext cx="9603275" cy="1049235"/>
          </a:xfrm>
        </p:spPr>
        <p:txBody>
          <a:bodyPr>
            <a:normAutofit/>
          </a:bodyPr>
          <a:lstStyle/>
          <a:p>
            <a:r>
              <a:rPr lang="en-US" dirty="0"/>
              <a:t>The Jesuits Disbanded (1773 A.D.)</a:t>
            </a:r>
            <a:endParaRPr lang="en-US"/>
          </a:p>
        </p:txBody>
      </p:sp>
      <p:sp>
        <p:nvSpPr>
          <p:cNvPr id="3" name="Content Placeholder 2">
            <a:extLst>
              <a:ext uri="{FF2B5EF4-FFF2-40B4-BE49-F238E27FC236}">
                <a16:creationId xmlns:a16="http://schemas.microsoft.com/office/drawing/2014/main" id="{D3AA9762-BC75-45D9-B17D-E38AB79A278F}"/>
              </a:ext>
            </a:extLst>
          </p:cNvPr>
          <p:cNvSpPr>
            <a:spLocks noGrp="1"/>
          </p:cNvSpPr>
          <p:nvPr>
            <p:ph idx="1"/>
          </p:nvPr>
        </p:nvSpPr>
        <p:spPr>
          <a:xfrm>
            <a:off x="1208015" y="1921079"/>
            <a:ext cx="10905688" cy="4132401"/>
          </a:xfrm>
        </p:spPr>
        <p:txBody>
          <a:bodyPr>
            <a:norm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Pope Clement XIII called for a consistory in order to disband the Jesuits (due to the worlds hatred of them), including the preparation of a Papal Bull for the pronouncement. But on February 2, 1769 the night before the Bull to disband the Jesuits was due to be promulgated, General Lorenzo Ricci had the Pope murdered.  The Jesuits were expelled from 83 countries due to their subversive activities from 1555 to 1931.  The Jesuits were finally disbanded in 1773 by Pope Clement XIV due to political pressure from Europe.</a:t>
            </a:r>
          </a:p>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Napoleon, in 1809, abolishes the inquisition in Spain:  When Napoleon took Spain; Col.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Lehmanosky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discovered the instruments of torture in the basement of a fortress run by the Jesuits.  He was so outraged at the torture and injustice of what he saw that he subjected the Jesuits and Priests to the same torture that they had inflicted on their innocent victims.</a:t>
            </a:r>
          </a:p>
          <a:p>
            <a:pPr marL="0" indent="0">
              <a:lnSpc>
                <a:spcPct val="110000"/>
              </a:lnSpc>
              <a:buNone/>
            </a:pPr>
            <a:endParaRPr lang="en-US" sz="19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endParaRPr lang="en-US"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5852560"/>
      </p:ext>
    </p:extLst>
  </p:cSld>
  <p:clrMapOvr>
    <a:overrideClrMapping bg1="dk1" tx1="lt1" bg2="dk2" tx2="lt2" accent1="accent1" accent2="accent2" accent3="accent3" accent4="accent4" accent5="accent5" accent6="accent6" hlink="hlink" folHlink="folHlink"/>
  </p:clrMapOvr>
</p:sld>
</file>

<file path=ppt/slides/slide8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00EBF-458A-4901-A934-274F021337CE}"/>
              </a:ext>
            </a:extLst>
          </p:cNvPr>
          <p:cNvSpPr>
            <a:spLocks noGrp="1"/>
          </p:cNvSpPr>
          <p:nvPr>
            <p:ph type="title"/>
          </p:nvPr>
        </p:nvSpPr>
        <p:spPr>
          <a:xfrm>
            <a:off x="1451579" y="804519"/>
            <a:ext cx="9603275" cy="1049235"/>
          </a:xfrm>
        </p:spPr>
        <p:txBody>
          <a:bodyPr>
            <a:normAutofit/>
          </a:bodyPr>
          <a:lstStyle/>
          <a:p>
            <a:r>
              <a:rPr lang="en-US" dirty="0"/>
              <a:t>Jesuits Quickly Restored</a:t>
            </a:r>
            <a:endParaRPr lang="en-US"/>
          </a:p>
        </p:txBody>
      </p:sp>
      <p:sp>
        <p:nvSpPr>
          <p:cNvPr id="3" name="Content Placeholder 2">
            <a:extLst>
              <a:ext uri="{FF2B5EF4-FFF2-40B4-BE49-F238E27FC236}">
                <a16:creationId xmlns:a16="http://schemas.microsoft.com/office/drawing/2014/main" id="{D29FE94A-3728-4A13-822D-90BAFAD6D671}"/>
              </a:ext>
            </a:extLst>
          </p:cNvPr>
          <p:cNvSpPr>
            <a:spLocks noGrp="1"/>
          </p:cNvSpPr>
          <p:nvPr>
            <p:ph idx="1"/>
          </p:nvPr>
        </p:nvSpPr>
        <p:spPr>
          <a:xfrm>
            <a:off x="1224793" y="1853754"/>
            <a:ext cx="10872132" cy="4199727"/>
          </a:xfrm>
        </p:spPr>
        <p:txBody>
          <a:bodyPr>
            <a:norm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Jesuits restored: After the disastrous Russian campaign had sufficiently weakened the power of Napoleon, Jesuit leader Tadeusz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Brzozowski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(first Superior General after restoration) met with Pope Pius VII at his prison in Jan/Feb 1814 and secured an agreement with Pope Pius VII to fully restore the Jesuit Order and grant it new lands and rights in Asia upon the agreement: (1) That the Jesuits would arrange for the safe release of the Pope (who had been imprisoned by Napoleon) upon the arrest of Napoleon (which occurred in April 1814); (2) That the Jesuits would not undertake any more actions against any more Popes and restate their pledge of loyalty; (3) That the Pope get back control of the Papal territories and (4) That some of the funds of the Catholic church controlled by the Vatican would be returned.</a:t>
            </a:r>
          </a:p>
          <a:p>
            <a:pPr marL="0" indent="0">
              <a:lnSpc>
                <a:spcPct val="110000"/>
              </a:lnSpc>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President John Adams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letter in response to the reestablishment of the Jesuits: “Shall we not have regular swarms of them here, in as many disguises as only a king of the gypsies (the Pope) can assume, dressed as painters, publishers, writers, and schoolmasters? If ever there was a body of men who merited eternal damnation on earth and in hell it is this Society of Loyola's.”</a:t>
            </a:r>
          </a:p>
          <a:p>
            <a:pPr marL="0" indent="0">
              <a:lnSpc>
                <a:spcPct val="110000"/>
              </a:lnSpc>
              <a:buNone/>
            </a:pPr>
            <a:endParaRPr lang="en-US" sz="1600" dirty="0"/>
          </a:p>
        </p:txBody>
      </p:sp>
    </p:spTree>
    <p:extLst>
      <p:ext uri="{BB962C8B-B14F-4D97-AF65-F5344CB8AC3E}">
        <p14:creationId xmlns:p14="http://schemas.microsoft.com/office/powerpoint/2010/main" val="1022828495"/>
      </p:ext>
    </p:extLst>
  </p:cSld>
  <p:clrMapOvr>
    <a:overrideClrMapping bg1="dk1" tx1="lt1" bg2="dk2" tx2="lt2" accent1="accent1" accent2="accent2" accent3="accent3" accent4="accent4" accent5="accent5" accent6="accent6" hlink="hlink" folHlink="folHlink"/>
  </p:clrMapOvr>
</p:sld>
</file>

<file path=ppt/slides/slide8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9EFC6-FE28-41AC-9847-FDBB0E12968B}"/>
              </a:ext>
            </a:extLst>
          </p:cNvPr>
          <p:cNvSpPr>
            <a:spLocks noGrp="1"/>
          </p:cNvSpPr>
          <p:nvPr>
            <p:ph type="title"/>
          </p:nvPr>
        </p:nvSpPr>
        <p:spPr>
          <a:xfrm>
            <a:off x="1451579" y="804519"/>
            <a:ext cx="9603275" cy="1049235"/>
          </a:xfrm>
        </p:spPr>
        <p:txBody>
          <a:bodyPr>
            <a:normAutofit/>
          </a:bodyPr>
          <a:lstStyle/>
          <a:p>
            <a:r>
              <a:rPr lang="en-US" dirty="0"/>
              <a:t>Vatican I (1870 A.D.)</a:t>
            </a:r>
            <a:endParaRPr lang="en-US"/>
          </a:p>
        </p:txBody>
      </p:sp>
      <p:sp>
        <p:nvSpPr>
          <p:cNvPr id="3" name="Content Placeholder 2">
            <a:extLst>
              <a:ext uri="{FF2B5EF4-FFF2-40B4-BE49-F238E27FC236}">
                <a16:creationId xmlns:a16="http://schemas.microsoft.com/office/drawing/2014/main" id="{33F08E09-1A2D-4870-821E-DAFBCAE2CFD4}"/>
              </a:ext>
            </a:extLst>
          </p:cNvPr>
          <p:cNvSpPr>
            <a:spLocks noGrp="1"/>
          </p:cNvSpPr>
          <p:nvPr>
            <p:ph idx="1"/>
          </p:nvPr>
        </p:nvSpPr>
        <p:spPr>
          <a:xfrm>
            <a:off x="1149292" y="1921079"/>
            <a:ext cx="11042707" cy="4236439"/>
          </a:xfrm>
        </p:spPr>
        <p:txBody>
          <a:bodyPr>
            <a:norm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Vatican I - 1870: Reconfirms Infallibility of Pope, no interpretation of scriptures apart from the unanimous consent of the fathers is acceptable, that the seven sacraments of the church are necessary for salvation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rather than Christ’s finished work on the cross</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that the mass must be practiced repeatedly in order to attain salvation, that the doctrine of purgatory is true, that the saints are to be prayed to and their relics should be venerated, that all prior councils are upheld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including the Council of Trent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that Peter was the first Pope.  This council ascribes to the Pope powers that belong only to Jesus such as the holding of the keys to heaven, perfection and holiness.  Therefore, Protestants refer to the Pope as ‘the usurper’ because he attempts to take the place of God on earth</a:t>
            </a:r>
            <a:r>
              <a:rPr lang="en-US" sz="1800" b="1" dirty="0">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110000"/>
              </a:lnSpc>
              <a:buNone/>
            </a:pP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r>
              <a:rPr lang="en-US" sz="1800" b="0" i="0" dirty="0">
                <a:effectLst/>
                <a:latin typeface="Times New Roman" panose="02020603050405020304" pitchFamily="18" charset="0"/>
                <a:cs typeface="Times New Roman" panose="02020603050405020304" pitchFamily="18" charset="0"/>
              </a:rPr>
              <a:t>“</a:t>
            </a:r>
            <a:r>
              <a:rPr lang="en-US" sz="1800" b="1" i="0" dirty="0">
                <a:effectLst/>
                <a:latin typeface="Times New Roman" panose="02020603050405020304" pitchFamily="18" charset="0"/>
                <a:cs typeface="Times New Roman" panose="02020603050405020304" pitchFamily="18" charset="0"/>
              </a:rPr>
              <a:t>Babylon the great, mother of prostitutes and of earth's abominations”</a:t>
            </a:r>
          </a:p>
          <a:p>
            <a:pPr marL="0" indent="0">
              <a:lnSpc>
                <a:spcPct val="110000"/>
              </a:lnSpc>
              <a:buNone/>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r>
              <a:rPr lang="en-US" sz="1800" b="1" i="0" baseline="30000" dirty="0">
                <a:effectLst/>
                <a:latin typeface="Times New Roman" panose="02020603050405020304" pitchFamily="18" charset="0"/>
                <a:cs typeface="Times New Roman" panose="02020603050405020304" pitchFamily="18" charset="0"/>
              </a:rPr>
              <a:t>11 </a:t>
            </a:r>
            <a:r>
              <a:rPr lang="en-US" sz="1800" b="0" i="0" dirty="0">
                <a:effectLst/>
                <a:latin typeface="Times New Roman" panose="02020603050405020304" pitchFamily="18" charset="0"/>
                <a:cs typeface="Times New Roman" panose="02020603050405020304" pitchFamily="18" charset="0"/>
              </a:rPr>
              <a:t>Then I saw another beast rising out of the earth (</a:t>
            </a:r>
            <a:r>
              <a:rPr lang="en-US" sz="1800" b="1" i="0" dirty="0">
                <a:effectLst/>
                <a:latin typeface="Times New Roman" panose="02020603050405020304" pitchFamily="18" charset="0"/>
                <a:cs typeface="Times New Roman" panose="02020603050405020304" pitchFamily="18" charset="0"/>
              </a:rPr>
              <a:t>as opposed to the sea</a:t>
            </a:r>
            <a:r>
              <a:rPr lang="en-US" sz="1800" b="0" i="0" dirty="0">
                <a:effectLst/>
                <a:latin typeface="Times New Roman" panose="02020603050405020304" pitchFamily="18" charset="0"/>
                <a:cs typeface="Times New Roman" panose="02020603050405020304" pitchFamily="18" charset="0"/>
              </a:rPr>
              <a:t>). It had two horns like a lamb (</a:t>
            </a:r>
            <a:r>
              <a:rPr lang="en-US" sz="1800" b="1" i="0" dirty="0">
                <a:effectLst/>
                <a:latin typeface="Times New Roman" panose="02020603050405020304" pitchFamily="18" charset="0"/>
                <a:cs typeface="Times New Roman" panose="02020603050405020304" pitchFamily="18" charset="0"/>
              </a:rPr>
              <a:t>false Christ/Pope</a:t>
            </a:r>
            <a:r>
              <a:rPr lang="en-US" sz="1800" b="0" i="0" dirty="0">
                <a:effectLst/>
                <a:latin typeface="Times New Roman" panose="02020603050405020304" pitchFamily="18" charset="0"/>
                <a:cs typeface="Times New Roman" panose="02020603050405020304" pitchFamily="18" charset="0"/>
              </a:rPr>
              <a:t>) and it spoke like a dragon (</a:t>
            </a:r>
            <a:r>
              <a:rPr lang="en-US" sz="1800" b="1" i="0" dirty="0">
                <a:effectLst/>
                <a:latin typeface="Times New Roman" panose="02020603050405020304" pitchFamily="18" charset="0"/>
                <a:cs typeface="Times New Roman" panose="02020603050405020304" pitchFamily="18" charset="0"/>
              </a:rPr>
              <a:t>Satan</a:t>
            </a:r>
            <a:r>
              <a:rPr lang="en-US" sz="1800" b="0" i="0" dirty="0">
                <a:effectLst/>
                <a:latin typeface="Times New Roman" panose="02020603050405020304" pitchFamily="18" charset="0"/>
                <a:cs typeface="Times New Roman" panose="02020603050405020304" pitchFamily="18" charset="0"/>
              </a:rPr>
              <a:t>). </a:t>
            </a:r>
            <a:endParaRPr lang="en-US" sz="1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8062491"/>
      </p:ext>
    </p:extLst>
  </p:cSld>
  <p:clrMapOvr>
    <a:overrideClrMapping bg1="dk1" tx1="lt1" bg2="dk2" tx2="lt2" accent1="accent1" accent2="accent2" accent3="accent3" accent4="accent4" accent5="accent5" accent6="accent6" hlink="hlink" folHlink="folHlink"/>
  </p:clrMapOvr>
</p:sld>
</file>

<file path=ppt/slides/slide8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6DC15-4F7B-41AD-9896-30B3EA0A9963}"/>
              </a:ext>
            </a:extLst>
          </p:cNvPr>
          <p:cNvSpPr>
            <a:spLocks noGrp="1"/>
          </p:cNvSpPr>
          <p:nvPr>
            <p:ph type="title"/>
          </p:nvPr>
        </p:nvSpPr>
        <p:spPr>
          <a:xfrm>
            <a:off x="1451579" y="804519"/>
            <a:ext cx="9603275" cy="1049235"/>
          </a:xfrm>
        </p:spPr>
        <p:txBody>
          <a:bodyPr>
            <a:normAutofit/>
          </a:bodyPr>
          <a:lstStyle/>
          <a:p>
            <a:r>
              <a:rPr lang="en-US" dirty="0"/>
              <a:t>The Jesuit Influence (Twentieth Century)</a:t>
            </a:r>
            <a:endParaRPr lang="en-US"/>
          </a:p>
        </p:txBody>
      </p:sp>
      <p:sp>
        <p:nvSpPr>
          <p:cNvPr id="3" name="Content Placeholder 2">
            <a:extLst>
              <a:ext uri="{FF2B5EF4-FFF2-40B4-BE49-F238E27FC236}">
                <a16:creationId xmlns:a16="http://schemas.microsoft.com/office/drawing/2014/main" id="{AC94CA1E-2927-41E3-824B-F31D354BD379}"/>
              </a:ext>
            </a:extLst>
          </p:cNvPr>
          <p:cNvSpPr>
            <a:spLocks noGrp="1"/>
          </p:cNvSpPr>
          <p:nvPr>
            <p:ph idx="1"/>
          </p:nvPr>
        </p:nvSpPr>
        <p:spPr>
          <a:xfrm>
            <a:off x="1174459" y="1937857"/>
            <a:ext cx="10914077" cy="4186105"/>
          </a:xfrm>
        </p:spPr>
        <p:txBody>
          <a:bodyPr>
            <a:normAutofit/>
          </a:bodyPr>
          <a:lstStyle/>
          <a:p>
            <a:pPr marL="0" indent="0">
              <a:lnSpc>
                <a:spcPct val="110000"/>
              </a:lnSpc>
              <a:buNone/>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Joseph Stalin, one of the most murderous dictators in human history, begins training to be a Jesuit Priest</a:t>
            </a: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  T</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he head of Stalin’s Death Camps of Siberia was none other than Catholic Cardinal Gregory </a:t>
            </a:r>
            <a:r>
              <a:rPr lang="en-US" sz="1400" dirty="0" err="1">
                <a:effectLst/>
                <a:latin typeface="Times New Roman" panose="02020603050405020304" pitchFamily="18" charset="0"/>
                <a:ea typeface="Calibri" panose="020F0502020204030204" pitchFamily="34" charset="0"/>
                <a:cs typeface="Times New Roman" panose="02020603050405020304" pitchFamily="18" charset="0"/>
              </a:rPr>
              <a:t>Agagianian</a:t>
            </a: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his former classmate at the Jesuit Seminary of Tiflis (1892)</a:t>
            </a:r>
            <a:r>
              <a:rPr lang="en-US" sz="1400" dirty="0">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110000"/>
              </a:lnSpc>
              <a:buNone/>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Pierre Teilhard de Chardin (a Jesuit) promotes Piltdown man hoax in order to perpetuate evolution in 1914.</a:t>
            </a:r>
          </a:p>
          <a:p>
            <a:pPr marL="0" indent="0">
              <a:lnSpc>
                <a:spcPct val="110000"/>
              </a:lnSpc>
              <a:buNone/>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Hitler himself stated in 1939, "I learned much from the Order of the Jesuits. Until now, there has never been anything more grandiose, on the earth, than the hierarchical organization of the Catholic church. I transferred much of this organization into my own party."  Franz von Papen, another powerful Nazi, who was instrumental in setting up the concordat between Germany and the Vatican had this to say: "The Third Reich is the first world power which not only acknowledges but also puts into practice the high principles of the papacy." If you are not aware of what a concordat is, a concordat is an agreement between the Vatican and a government. As far as the Vatican is concerned, that government that signed the concordat has now become a part of the government of God, and the Vatican fully intends to stabilize that government, give it divine protection, and give it international protection.</a:t>
            </a:r>
          </a:p>
          <a:p>
            <a:pPr marL="0" indent="0">
              <a:lnSpc>
                <a:spcPct val="110000"/>
              </a:lnSpc>
              <a:buNone/>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In 1940, the Nazi, Walter Schellenberg, stated, “The S.S. organization had been constituted, by Himmler, according to the principles of the Jesuits’ Order.” And Hitler said of Himmler: “I can see Himmler as our Ignatius of Loyola.” Within the SS Central Security Service, top posts were held by priests, particularly Jesuits.  There can be no doubt that the Jesuit Order has the blood of millions upon its hands.</a:t>
            </a:r>
            <a:endParaRPr lang="en-US" sz="14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r>
              <a:rPr lang="en-US" sz="1400" b="1" i="0" dirty="0">
                <a:effectLst/>
                <a:latin typeface="Times New Roman" panose="02020603050405020304" pitchFamily="18" charset="0"/>
                <a:cs typeface="Times New Roman" panose="02020603050405020304" pitchFamily="18" charset="0"/>
              </a:rPr>
              <a:t>“Babylon the great, mother of prostitutes and of earth's abominations.” </a:t>
            </a:r>
            <a:endParaRPr lang="en-US" sz="1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675648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9DDF0-E818-4D0B-A64E-D62BC399F75B}"/>
              </a:ext>
            </a:extLst>
          </p:cNvPr>
          <p:cNvSpPr>
            <a:spLocks noGrp="1"/>
          </p:cNvSpPr>
          <p:nvPr>
            <p:ph type="title"/>
          </p:nvPr>
        </p:nvSpPr>
        <p:spPr>
          <a:xfrm>
            <a:off x="1451579" y="804519"/>
            <a:ext cx="9603275" cy="1049235"/>
          </a:xfrm>
        </p:spPr>
        <p:txBody>
          <a:bodyPr>
            <a:normAutofit/>
          </a:bodyPr>
          <a:lstStyle/>
          <a:p>
            <a:r>
              <a:rPr lang="en-US" dirty="0"/>
              <a:t>Edict of Milan cont.</a:t>
            </a:r>
            <a:endParaRPr lang="en-US"/>
          </a:p>
        </p:txBody>
      </p:sp>
      <p:sp>
        <p:nvSpPr>
          <p:cNvPr id="3" name="Content Placeholder 2">
            <a:extLst>
              <a:ext uri="{FF2B5EF4-FFF2-40B4-BE49-F238E27FC236}">
                <a16:creationId xmlns:a16="http://schemas.microsoft.com/office/drawing/2014/main" id="{B297E221-477C-45CA-BAFC-782551280CCD}"/>
              </a:ext>
            </a:extLst>
          </p:cNvPr>
          <p:cNvSpPr>
            <a:spLocks noGrp="1"/>
          </p:cNvSpPr>
          <p:nvPr>
            <p:ph idx="1"/>
          </p:nvPr>
        </p:nvSpPr>
        <p:spPr>
          <a:xfrm>
            <a:off x="997527" y="1939636"/>
            <a:ext cx="11055928" cy="4113845"/>
          </a:xfrm>
        </p:spPr>
        <p:txBody>
          <a:bodyPr>
            <a:normAutofit fontScale="92500" lnSpcReduction="20000"/>
          </a:bodyPr>
          <a:lstStyle/>
          <a:p>
            <a:pPr marL="0" indent="0">
              <a:lnSpc>
                <a:spcPct val="110000"/>
              </a:lnSpc>
              <a:buNone/>
            </a:pPr>
            <a:r>
              <a:rPr lang="en-US" sz="1900" b="0" i="0" dirty="0">
                <a:effectLst/>
                <a:latin typeface="Times New Roman" panose="02020603050405020304" pitchFamily="18" charset="0"/>
                <a:cs typeface="Times New Roman" panose="02020603050405020304" pitchFamily="18" charset="0"/>
              </a:rPr>
              <a:t>And we thought fit to be thus special in the things committed to your charge, that you might understand that the indulgence which we have granted in matters of religion to the Christians is ample and unconditional; and perceive at the same time that the open and free exercise of their respective religions is granted to all others, as well as to the Christians. For it befits the well-ordered state and the tranquility of our times that each individual be allowed, according to his own choice, to worship the Divinity; and we mean not to derogate aught from the </a:t>
            </a:r>
            <a:r>
              <a:rPr lang="en-US" sz="1900" b="0" i="0" dirty="0" err="1">
                <a:effectLst/>
                <a:latin typeface="Times New Roman" panose="02020603050405020304" pitchFamily="18" charset="0"/>
                <a:cs typeface="Times New Roman" panose="02020603050405020304" pitchFamily="18" charset="0"/>
              </a:rPr>
              <a:t>honour</a:t>
            </a:r>
            <a:r>
              <a:rPr lang="en-US" sz="1900" b="0" i="0" dirty="0">
                <a:effectLst/>
                <a:latin typeface="Times New Roman" panose="02020603050405020304" pitchFamily="18" charset="0"/>
                <a:cs typeface="Times New Roman" panose="02020603050405020304" pitchFamily="18" charset="0"/>
              </a:rPr>
              <a:t> due to any religion or its votaries…  </a:t>
            </a:r>
            <a:endParaRPr lang="en-US" sz="1900" dirty="0">
              <a:latin typeface="Times New Roman" panose="02020603050405020304" pitchFamily="18" charset="0"/>
              <a:cs typeface="Times New Roman" panose="02020603050405020304" pitchFamily="18" charset="0"/>
            </a:endParaRPr>
          </a:p>
          <a:p>
            <a:pPr marL="0" indent="0">
              <a:lnSpc>
                <a:spcPct val="110000"/>
              </a:lnSpc>
              <a:buNone/>
            </a:pPr>
            <a:r>
              <a:rPr lang="en-US" sz="1900" b="1" i="0" dirty="0">
                <a:effectLst/>
                <a:latin typeface="Times New Roman" panose="02020603050405020304" pitchFamily="18" charset="0"/>
                <a:cs typeface="Times New Roman" panose="02020603050405020304" pitchFamily="18" charset="0"/>
              </a:rPr>
              <a:t>Historical</a:t>
            </a:r>
            <a:r>
              <a:rPr lang="en-US" sz="1900" b="1" dirty="0">
                <a:latin typeface="Times New Roman" panose="02020603050405020304" pitchFamily="18" charset="0"/>
                <a:cs typeface="Times New Roman" panose="02020603050405020304" pitchFamily="18" charset="0"/>
              </a:rPr>
              <a:t> Note: This edict was in response to the previous ten years of extreme persecution of Christians from 303 to 313 with the last two years resulting in reduced persecution and its eventual elimination.  According to Eusebius, the freedom prior to the persecution brought arrogance and sloth among God’s people.  Pastors became unrestrained and began to attack one another causing strife, jealousy and hate as they frantically claimed the tyrannical power they craved (Book 8).  It is clear that Eusebius considered this persecution of the church a judgment from God.</a:t>
            </a:r>
          </a:p>
          <a:p>
            <a:pPr marL="0" indent="0">
              <a:lnSpc>
                <a:spcPct val="110000"/>
              </a:lnSpc>
              <a:buNone/>
            </a:pPr>
            <a:endParaRPr lang="en-US" sz="1900" b="1" dirty="0">
              <a:latin typeface="Times New Roman" panose="02020603050405020304" pitchFamily="18" charset="0"/>
              <a:cs typeface="Times New Roman" panose="02020603050405020304" pitchFamily="18" charset="0"/>
            </a:endParaRPr>
          </a:p>
          <a:p>
            <a:pPr marL="0" indent="0">
              <a:lnSpc>
                <a:spcPct val="110000"/>
              </a:lnSpc>
              <a:buNone/>
            </a:pPr>
            <a:r>
              <a:rPr lang="en-US" sz="1900" b="1" dirty="0">
                <a:latin typeface="Times New Roman" panose="02020603050405020304" pitchFamily="18" charset="0"/>
                <a:cs typeface="Times New Roman" panose="02020603050405020304" pitchFamily="18" charset="0"/>
              </a:rPr>
              <a:t>Special Note: With this Edict, Constantine ‘elevated’ Christianity to be on par with the other religions of Rome.</a:t>
            </a:r>
          </a:p>
          <a:p>
            <a:pPr marL="0" indent="0">
              <a:lnSpc>
                <a:spcPct val="110000"/>
              </a:lnSpc>
              <a:buNone/>
            </a:pPr>
            <a:endParaRPr lang="en-US" sz="1300" dirty="0"/>
          </a:p>
        </p:txBody>
      </p:sp>
    </p:spTree>
    <p:extLst>
      <p:ext uri="{BB962C8B-B14F-4D97-AF65-F5344CB8AC3E}">
        <p14:creationId xmlns:p14="http://schemas.microsoft.com/office/powerpoint/2010/main" val="476142975"/>
      </p:ext>
    </p:extLst>
  </p:cSld>
  <p:clrMapOvr>
    <a:overrideClrMapping bg1="dk1" tx1="lt1" bg2="dk2" tx2="lt2" accent1="accent1" accent2="accent2" accent3="accent3" accent4="accent4" accent5="accent5" accent6="accent6" hlink="hlink" folHlink="folHlink"/>
  </p:clrMapOvr>
</p:sld>
</file>

<file path=ppt/slides/slide9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0014-FE5C-42D7-B1BC-F9714C5181BB}"/>
              </a:ext>
            </a:extLst>
          </p:cNvPr>
          <p:cNvSpPr>
            <a:spLocks noGrp="1"/>
          </p:cNvSpPr>
          <p:nvPr>
            <p:ph type="title"/>
          </p:nvPr>
        </p:nvSpPr>
        <p:spPr>
          <a:xfrm>
            <a:off x="1451579" y="804519"/>
            <a:ext cx="9603275" cy="1049235"/>
          </a:xfrm>
        </p:spPr>
        <p:txBody>
          <a:bodyPr>
            <a:normAutofit/>
          </a:bodyPr>
          <a:lstStyle/>
          <a:p>
            <a:r>
              <a:rPr lang="en-US" dirty="0"/>
              <a:t>The </a:t>
            </a:r>
            <a:r>
              <a:rPr lang="en-US" dirty="0" err="1"/>
              <a:t>Ustashi</a:t>
            </a:r>
            <a:r>
              <a:rPr lang="en-US" dirty="0"/>
              <a:t> (1941 A.D.)</a:t>
            </a:r>
            <a:endParaRPr lang="en-US"/>
          </a:p>
        </p:txBody>
      </p:sp>
      <p:sp>
        <p:nvSpPr>
          <p:cNvPr id="3" name="Content Placeholder 2">
            <a:extLst>
              <a:ext uri="{FF2B5EF4-FFF2-40B4-BE49-F238E27FC236}">
                <a16:creationId xmlns:a16="http://schemas.microsoft.com/office/drawing/2014/main" id="{BFF5E36F-15A7-4F62-8A0B-30D36EC7152C}"/>
              </a:ext>
            </a:extLst>
          </p:cNvPr>
          <p:cNvSpPr>
            <a:spLocks noGrp="1"/>
          </p:cNvSpPr>
          <p:nvPr>
            <p:ph idx="1"/>
          </p:nvPr>
        </p:nvSpPr>
        <p:spPr>
          <a:xfrm>
            <a:off x="1124125" y="1853754"/>
            <a:ext cx="10997967" cy="4278598"/>
          </a:xfrm>
        </p:spPr>
        <p:txBody>
          <a:bodyPr>
            <a:norm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Stasi (Roman Catholic Fascists in league with the Nazis and radical Muslims) leader Dr. Ante Pavelic (a zealous Croatian Roman Catholic) assisted in the murder of over 800,000 Croatian orthodox Christians and Jews (1941).  The killings were brutal and included beheadings, rapes of little girls and long death marches in winter in order to ‘purify’ Croatian land by making it a Catholic nation.  Their philosophy combined Nazism, Islamism and Roman Catholicism.  They believed that Islam and Catholicism were compatible.  The slaughter of Jews and Christians was approved by both the Vatican and the Islamic Grand Mufti (Muslim leader).  Pope Pius XII protected Pavelic and helped him to escape to Argentina when the war went against the Nazis.  Pope Pius then began making moves to ‘help’ Christians and Jews in order to avoid being held accountable for their atrocities.  These atrocities were overseen by archbishop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Alozjije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Stepinac whom the Pope Benedict is currently attempting to proclaim as a Saint that should be prayed to by Catholics as of 2011.  The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Ustashi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flag still flies outside the UN</a:t>
            </a:r>
            <a:r>
              <a:rPr lang="en-US" sz="1800" b="1" dirty="0">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110000"/>
              </a:lnSpc>
              <a:buNone/>
            </a:pPr>
            <a:endParaRPr lang="en-US" sz="1800" b="1" dirty="0">
              <a:latin typeface="Times New Roman" panose="02020603050405020304" pitchFamily="18" charset="0"/>
              <a:cs typeface="Times New Roman" panose="02020603050405020304" pitchFamily="18" charset="0"/>
            </a:endParaRPr>
          </a:p>
          <a:p>
            <a:pPr marL="0" indent="0">
              <a:lnSpc>
                <a:spcPct val="110000"/>
              </a:lnSpc>
              <a:buNone/>
            </a:pPr>
            <a:r>
              <a:rPr lang="en-US" sz="1800" b="1" i="0" dirty="0">
                <a:effectLst/>
                <a:latin typeface="Times New Roman" panose="02020603050405020304" pitchFamily="18" charset="0"/>
                <a:cs typeface="Times New Roman" panose="02020603050405020304" pitchFamily="18" charset="0"/>
              </a:rPr>
              <a:t> “Babylon the great, mother of prostitutes and of earth's abominations.” </a:t>
            </a:r>
            <a:r>
              <a:rPr lang="en-US" sz="1800" b="1" i="0" baseline="30000" dirty="0">
                <a:effectLst/>
                <a:latin typeface="Times New Roman" panose="02020603050405020304" pitchFamily="18" charset="0"/>
                <a:cs typeface="Times New Roman" panose="02020603050405020304" pitchFamily="18" charset="0"/>
              </a:rPr>
              <a:t>6 </a:t>
            </a:r>
            <a:r>
              <a:rPr lang="en-US" sz="1800" b="1" i="0" dirty="0">
                <a:effectLst/>
                <a:latin typeface="Times New Roman" panose="02020603050405020304" pitchFamily="18" charset="0"/>
                <a:cs typeface="Times New Roman" panose="02020603050405020304" pitchFamily="18" charset="0"/>
              </a:rPr>
              <a:t>And I saw the woman, drunk with the blood of the saints, the blood of the martyrs of Jesus.</a:t>
            </a:r>
            <a:endParaRPr lang="en-US" sz="1800" b="1" i="0" baseline="30000" dirty="0">
              <a:effectLst/>
              <a:latin typeface="Times New Roman" panose="02020603050405020304" pitchFamily="18" charset="0"/>
              <a:cs typeface="Times New Roman" panose="02020603050405020304" pitchFamily="18" charset="0"/>
            </a:endParaRPr>
          </a:p>
          <a:p>
            <a:pPr marL="0" indent="0">
              <a:lnSpc>
                <a:spcPct val="110000"/>
              </a:lnSpc>
              <a:buNone/>
            </a:pP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3400148"/>
      </p:ext>
    </p:extLst>
  </p:cSld>
  <p:clrMapOvr>
    <a:overrideClrMapping bg1="dk1" tx1="lt1" bg2="dk2" tx2="lt2" accent1="accent1" accent2="accent2" accent3="accent3" accent4="accent4" accent5="accent5" accent6="accent6" hlink="hlink" folHlink="folHlink"/>
  </p:clrMapOvr>
</p:sld>
</file>

<file path=ppt/slides/slide9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23075-E160-47C4-885A-3C4AB653BB77}"/>
              </a:ext>
            </a:extLst>
          </p:cNvPr>
          <p:cNvSpPr>
            <a:spLocks noGrp="1"/>
          </p:cNvSpPr>
          <p:nvPr>
            <p:ph type="title"/>
          </p:nvPr>
        </p:nvSpPr>
        <p:spPr>
          <a:xfrm>
            <a:off x="1451579" y="804519"/>
            <a:ext cx="9603275" cy="1049235"/>
          </a:xfrm>
        </p:spPr>
        <p:txBody>
          <a:bodyPr>
            <a:normAutofit/>
          </a:bodyPr>
          <a:lstStyle/>
          <a:p>
            <a:r>
              <a:rPr lang="en-US" dirty="0"/>
              <a:t>The Vatican Ratlines (1945 A.D.)</a:t>
            </a:r>
            <a:endParaRPr lang="en-US"/>
          </a:p>
        </p:txBody>
      </p:sp>
      <p:sp>
        <p:nvSpPr>
          <p:cNvPr id="3" name="Content Placeholder 2">
            <a:extLst>
              <a:ext uri="{FF2B5EF4-FFF2-40B4-BE49-F238E27FC236}">
                <a16:creationId xmlns:a16="http://schemas.microsoft.com/office/drawing/2014/main" id="{F3566B22-B0AE-49A9-83A1-BBE89A996438}"/>
              </a:ext>
            </a:extLst>
          </p:cNvPr>
          <p:cNvSpPr>
            <a:spLocks noGrp="1"/>
          </p:cNvSpPr>
          <p:nvPr>
            <p:ph idx="1"/>
          </p:nvPr>
        </p:nvSpPr>
        <p:spPr>
          <a:xfrm>
            <a:off x="1451579" y="2015732"/>
            <a:ext cx="9603275" cy="3450613"/>
          </a:xfrm>
        </p:spPr>
        <p:txBody>
          <a:bodyPr>
            <a:normAutofit/>
          </a:bodyPr>
          <a:lstStyle/>
          <a:p>
            <a:pPr marL="0" indent="0">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Vatican ratlines operate under Bishop Alois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Hudal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to help Nazi’s escape to Catholic countries in South America.  This could not have happened without knowledge of Pope Pius XII.  Franz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Stangl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who operated the Treblinka death camp, Josef Mengele and Adolf Eichmann were among those aided by the Vatican in their escape.</a:t>
            </a:r>
          </a:p>
          <a:p>
            <a:pPr marL="0" indent="0">
              <a:buNone/>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(Woe to those … who acquit the guilty for  a bribe, and deprive the innocent of his right (Isaiah 5:23))</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508193"/>
      </p:ext>
    </p:extLst>
  </p:cSld>
  <p:clrMapOvr>
    <a:overrideClrMapping bg1="dk1" tx1="lt1" bg2="dk2" tx2="lt2" accent1="accent1" accent2="accent2" accent3="accent3" accent4="accent4" accent5="accent5" accent6="accent6" hlink="hlink" folHlink="folHlink"/>
  </p:clrMapOvr>
</p:sld>
</file>

<file path=ppt/slides/slide9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6A8D4-BCF0-433F-9464-1C39839A9E94}"/>
              </a:ext>
            </a:extLst>
          </p:cNvPr>
          <p:cNvSpPr>
            <a:spLocks noGrp="1"/>
          </p:cNvSpPr>
          <p:nvPr>
            <p:ph type="title"/>
          </p:nvPr>
        </p:nvSpPr>
        <p:spPr>
          <a:xfrm>
            <a:off x="1451579" y="804519"/>
            <a:ext cx="9603275" cy="1049235"/>
          </a:xfrm>
        </p:spPr>
        <p:txBody>
          <a:bodyPr>
            <a:normAutofit/>
          </a:bodyPr>
          <a:lstStyle/>
          <a:p>
            <a:r>
              <a:rPr lang="en-US" dirty="0"/>
              <a:t>Vatican II (1965 A.D.)</a:t>
            </a:r>
            <a:endParaRPr lang="en-US"/>
          </a:p>
        </p:txBody>
      </p:sp>
      <p:sp>
        <p:nvSpPr>
          <p:cNvPr id="3" name="Content Placeholder 2">
            <a:extLst>
              <a:ext uri="{FF2B5EF4-FFF2-40B4-BE49-F238E27FC236}">
                <a16:creationId xmlns:a16="http://schemas.microsoft.com/office/drawing/2014/main" id="{9084BA84-80F2-4774-A38D-6B4CF247843A}"/>
              </a:ext>
            </a:extLst>
          </p:cNvPr>
          <p:cNvSpPr>
            <a:spLocks noGrp="1"/>
          </p:cNvSpPr>
          <p:nvPr>
            <p:ph idx="1"/>
          </p:nvPr>
        </p:nvSpPr>
        <p:spPr>
          <a:xfrm>
            <a:off x="1233183" y="1912690"/>
            <a:ext cx="10888910" cy="4202884"/>
          </a:xfrm>
        </p:spPr>
        <p:txBody>
          <a:bodyPr>
            <a:normAutofit lnSpcReduction="10000"/>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Vatican II - 1965: Christians no longer described as heretics but ‘separated brethren.’ Jews no longer considered ‘accursed.’ Begins the push for tolerance, pluralism and global religion under the Catholic Church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New strategy to rule over the kings of the earth and intoxicate the people of the earth with the wine of her adulteries (Revelation 17:2</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Does not overturn the Council of Trent but instead refers to it as a ‘sacred council’ meaning it is still in effect.  It claims that indulgences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simony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were abused in the past but that they are still useful to Christians and condemns with anathemas anyone that says the church does not have the right to grant them (Vatican Council II, The Conciliar and Post Conciliar Documents, New Revised Edition, General Editor Austin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Flannary</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OP, Pg. 71).</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Pope John Paul II gathering in Assisi 130 leaders of the world’s religious leaders on October 27, 1986 to pray for peace.  These included snake worshippers, fire worshipers, Buddhists, Muslims, and Hindus.  Pope declared that all were praying to God. (Vatican begins advocating the wide gate in which there are many paths to God (ecumenism/Interfaith movement picks up steam)</a:t>
            </a:r>
          </a:p>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Evangelical and Catholics together - 1994: purpose is to evangelize together and bring about social reform in the world.</a:t>
            </a:r>
          </a:p>
          <a:p>
            <a:pPr marL="0" indent="0">
              <a:lnSpc>
                <a:spcPct val="110000"/>
              </a:lnSpc>
              <a:buNone/>
            </a:pP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4466692"/>
      </p:ext>
    </p:extLst>
  </p:cSld>
  <p:clrMapOvr>
    <a:overrideClrMapping bg1="dk1" tx1="lt1" bg2="dk2" tx2="lt2" accent1="accent1" accent2="accent2" accent3="accent3" accent4="accent4" accent5="accent5" accent6="accent6" hlink="hlink" folHlink="folHlink"/>
  </p:clrMapOvr>
</p:sld>
</file>

<file path=ppt/slides/slide9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CC4C8-4BE5-45A8-8F93-B851139E17F0}"/>
              </a:ext>
            </a:extLst>
          </p:cNvPr>
          <p:cNvSpPr>
            <a:spLocks noGrp="1"/>
          </p:cNvSpPr>
          <p:nvPr>
            <p:ph type="title"/>
          </p:nvPr>
        </p:nvSpPr>
        <p:spPr>
          <a:xfrm>
            <a:off x="1451579" y="804519"/>
            <a:ext cx="9603275" cy="1049235"/>
          </a:xfrm>
        </p:spPr>
        <p:txBody>
          <a:bodyPr>
            <a:normAutofit/>
          </a:bodyPr>
          <a:lstStyle/>
          <a:p>
            <a:r>
              <a:rPr lang="en-US" dirty="0"/>
              <a:t>Vatican Heresies</a:t>
            </a:r>
            <a:endParaRPr lang="en-US"/>
          </a:p>
        </p:txBody>
      </p:sp>
      <p:sp>
        <p:nvSpPr>
          <p:cNvPr id="3" name="Content Placeholder 2">
            <a:extLst>
              <a:ext uri="{FF2B5EF4-FFF2-40B4-BE49-F238E27FC236}">
                <a16:creationId xmlns:a16="http://schemas.microsoft.com/office/drawing/2014/main" id="{BCDA1ADC-6D17-47DA-8D63-6769686C2F94}"/>
              </a:ext>
            </a:extLst>
          </p:cNvPr>
          <p:cNvSpPr>
            <a:spLocks noGrp="1"/>
          </p:cNvSpPr>
          <p:nvPr>
            <p:ph idx="1"/>
          </p:nvPr>
        </p:nvSpPr>
        <p:spPr>
          <a:xfrm>
            <a:off x="1137146" y="1853754"/>
            <a:ext cx="10984945" cy="4278598"/>
          </a:xfrm>
        </p:spPr>
        <p:txBody>
          <a:bodyPr>
            <a:noAutofit/>
          </a:bodyPr>
          <a:lstStyle/>
          <a:p>
            <a:pPr marL="0" indent="0">
              <a:lnSpc>
                <a:spcPct val="110000"/>
              </a:lnSpc>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In March 1994, the Vatican criticized the literal interpretation of the Bible and said the fundamentalist approach </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(a literal interpretation</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to scripture was “intellectual suicide” in their effort to advance the idea of Papal infallibility.   Vatican further stated that fundamentalism “refuses to admit that the inspired word of God has been expressed in human language…by human authors possessed of limited capacities and resources.  Finally, it stated “the fundamentalist approach is dangerous, for it is attractive to people who look to the Bible for ready answers to the problems of life.”  In other words, according to the Vatican, the Bible cannot be relied upon because it was probably mistranslated and therefore one must rely on the Vatican to properly interpret scripture for the layman.  </a:t>
            </a:r>
            <a:endParaRPr lang="en-US" sz="16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This is in opposition to II Timothy 3:16 which states, “All scripture is God-breathed and is useful for teaching, rebuking, correcting and training in righteousness.” (Mystery Babylon)</a:t>
            </a:r>
            <a:endParaRPr lang="en-US" sz="1600" b="1" dirty="0">
              <a:latin typeface="Times New Roman" panose="02020603050405020304" pitchFamily="18" charset="0"/>
              <a:cs typeface="Times New Roman" panose="02020603050405020304" pitchFamily="18" charset="0"/>
            </a:endParaRPr>
          </a:p>
          <a:p>
            <a:pPr marL="0" indent="0">
              <a:lnSpc>
                <a:spcPct val="110000"/>
              </a:lnSpc>
              <a:buNone/>
            </a:pP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In 2009, the Vatican newspaper stated that “while apes evolved naturally into pre-human creatures, it was the will and desire of God to turn them into humans</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This is in opposition to Genesis 2:7 “and the Lord formed man from the dust of the ground and breathed into his nostrils the breath of life, and man became a living being.”</a:t>
            </a:r>
            <a:r>
              <a:rPr lang="en-US" sz="1600" dirty="0">
                <a:effectLst/>
                <a:latin typeface="Times New Roman" panose="02020603050405020304" pitchFamily="18" charset="0"/>
                <a:ea typeface="Calibri" panose="020F0502020204030204" pitchFamily="34" charset="0"/>
                <a:cs typeface="Times New Roman" panose="02020603050405020304" pitchFamily="18" charset="0"/>
              </a:rPr>
              <a:t>  Man was created in the image of God (Genesis 1:27) but an ape was not created in the image of God but rather after its own kind</a:t>
            </a:r>
            <a:r>
              <a:rPr lang="en-US" sz="1600" b="1" dirty="0">
                <a:effectLst/>
                <a:latin typeface="Times New Roman" panose="02020603050405020304" pitchFamily="18" charset="0"/>
                <a:ea typeface="Calibri" panose="020F0502020204030204" pitchFamily="34" charset="0"/>
                <a:cs typeface="Times New Roman" panose="02020603050405020304" pitchFamily="18" charset="0"/>
              </a:rPr>
              <a:t> (Genesis 1:24) (Mystery Babylon</a:t>
            </a:r>
            <a:r>
              <a:rPr lang="en-US" sz="1600" b="1" dirty="0">
                <a:effectLst/>
                <a:latin typeface="Calibri" panose="020F0502020204030204" pitchFamily="34" charset="0"/>
                <a:ea typeface="Calibri" panose="020F0502020204030204" pitchFamily="34" charset="0"/>
                <a:cs typeface="Times New Roman" panose="02020603050405020304" pitchFamily="18" charset="0"/>
              </a:rPr>
              <a:t>)</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5090930"/>
      </p:ext>
    </p:extLst>
  </p:cSld>
  <p:clrMapOvr>
    <a:overrideClrMapping bg1="dk1" tx1="lt1" bg2="dk2" tx2="lt2" accent1="accent1" accent2="accent2" accent3="accent3" accent4="accent4" accent5="accent5" accent6="accent6" hlink="hlink" folHlink="folHlink"/>
  </p:clrMapOvr>
</p:sld>
</file>

<file path=ppt/slides/slide9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5AC3C-BDDE-4FDA-99F3-A3A12EB8B7C9}"/>
              </a:ext>
            </a:extLst>
          </p:cNvPr>
          <p:cNvSpPr>
            <a:spLocks noGrp="1"/>
          </p:cNvSpPr>
          <p:nvPr>
            <p:ph type="title"/>
          </p:nvPr>
        </p:nvSpPr>
        <p:spPr>
          <a:xfrm>
            <a:off x="1451579" y="804519"/>
            <a:ext cx="9603275" cy="1049235"/>
          </a:xfrm>
        </p:spPr>
        <p:txBody>
          <a:bodyPr>
            <a:normAutofit/>
          </a:bodyPr>
          <a:lstStyle/>
          <a:p>
            <a:r>
              <a:rPr lang="en-US" dirty="0"/>
              <a:t>Pope Benedict XVI (2009 A.D.)</a:t>
            </a:r>
            <a:endParaRPr lang="en-US"/>
          </a:p>
        </p:txBody>
      </p:sp>
      <p:sp>
        <p:nvSpPr>
          <p:cNvPr id="3" name="Content Placeholder 2">
            <a:extLst>
              <a:ext uri="{FF2B5EF4-FFF2-40B4-BE49-F238E27FC236}">
                <a16:creationId xmlns:a16="http://schemas.microsoft.com/office/drawing/2014/main" id="{3F360A68-5C8A-48FD-B805-C40CEBA1277F}"/>
              </a:ext>
            </a:extLst>
          </p:cNvPr>
          <p:cNvSpPr>
            <a:spLocks noGrp="1"/>
          </p:cNvSpPr>
          <p:nvPr>
            <p:ph idx="1"/>
          </p:nvPr>
        </p:nvSpPr>
        <p:spPr>
          <a:xfrm>
            <a:off x="1137146" y="1853754"/>
            <a:ext cx="10968167" cy="4286987"/>
          </a:xfrm>
        </p:spPr>
        <p:txBody>
          <a:bodyPr>
            <a:normAutofit lnSpcReduction="10000"/>
          </a:bodyPr>
          <a:lstStyle/>
          <a:p>
            <a:pPr marL="0" indent="0">
              <a:lnSpc>
                <a:spcPct val="110000"/>
              </a:lnSpc>
              <a:buNone/>
            </a:pPr>
            <a:r>
              <a:rPr lang="en-US" sz="1600" b="0" i="0" dirty="0">
                <a:effectLst/>
                <a:latin typeface="Times New Roman" panose="02020603050405020304" pitchFamily="18" charset="0"/>
                <a:cs typeface="Times New Roman" panose="02020603050405020304" pitchFamily="18" charset="0"/>
              </a:rPr>
              <a:t>Pope issues encyclical Caritas in </a:t>
            </a:r>
            <a:r>
              <a:rPr lang="en-US" sz="1600" b="0" i="0" dirty="0" err="1">
                <a:effectLst/>
                <a:latin typeface="Times New Roman" panose="02020603050405020304" pitchFamily="18" charset="0"/>
                <a:cs typeface="Times New Roman" panose="02020603050405020304" pitchFamily="18" charset="0"/>
              </a:rPr>
              <a:t>Veritate</a:t>
            </a:r>
            <a:r>
              <a:rPr lang="en-US" sz="1600" b="0" i="0" dirty="0">
                <a:effectLst/>
                <a:latin typeface="Times New Roman" panose="02020603050405020304" pitchFamily="18" charset="0"/>
                <a:cs typeface="Times New Roman" panose="02020603050405020304" pitchFamily="18" charset="0"/>
              </a:rPr>
              <a:t> (Charity in Truth) where he writes in 2009: In the face of the unrelenting growth of global </a:t>
            </a:r>
            <a:r>
              <a:rPr lang="en-US" sz="1600" dirty="0">
                <a:effectLst/>
                <a:latin typeface="Times New Roman" panose="02020603050405020304" pitchFamily="18" charset="0"/>
                <a:cs typeface="Times New Roman" panose="02020603050405020304" pitchFamily="18" charset="0"/>
              </a:rPr>
              <a:t>interdependence, there is a strongly felt need, even in the midst of a global recession, for a </a:t>
            </a:r>
            <a:r>
              <a:rPr lang="en-US" sz="1600" b="1" dirty="0">
                <a:effectLst/>
                <a:latin typeface="Times New Roman" panose="02020603050405020304" pitchFamily="18" charset="0"/>
                <a:cs typeface="Times New Roman" panose="02020603050405020304" pitchFamily="18" charset="0"/>
              </a:rPr>
              <a:t>reform of the United Nations Organization</a:t>
            </a:r>
            <a:r>
              <a:rPr lang="en-US" sz="1600" dirty="0">
                <a:effectLst/>
                <a:latin typeface="Times New Roman" panose="02020603050405020304" pitchFamily="18" charset="0"/>
                <a:cs typeface="Times New Roman" panose="02020603050405020304" pitchFamily="18" charset="0"/>
              </a:rPr>
              <a:t>, and likewise of economic institutions and international finance, </a:t>
            </a:r>
            <a:r>
              <a:rPr lang="en-US" sz="1600" b="1" dirty="0">
                <a:effectLst/>
                <a:latin typeface="Times New Roman" panose="02020603050405020304" pitchFamily="18" charset="0"/>
                <a:cs typeface="Times New Roman" panose="02020603050405020304" pitchFamily="18" charset="0"/>
              </a:rPr>
              <a:t>so that the concept of the family of nations can acquire real teeth</a:t>
            </a:r>
            <a:r>
              <a:rPr lang="en-US" sz="1600" dirty="0">
                <a:effectLst/>
                <a:latin typeface="Times New Roman" panose="02020603050405020304" pitchFamily="18" charset="0"/>
                <a:cs typeface="Times New Roman" panose="02020603050405020304" pitchFamily="18" charset="0"/>
              </a:rPr>
              <a:t>. One also senses the urgent need to find innovative ways of implementing the </a:t>
            </a:r>
            <a:r>
              <a:rPr lang="en-US" sz="1600" b="1" dirty="0">
                <a:effectLst/>
                <a:latin typeface="Times New Roman" panose="02020603050405020304" pitchFamily="18" charset="0"/>
                <a:cs typeface="Times New Roman" panose="02020603050405020304" pitchFamily="18" charset="0"/>
              </a:rPr>
              <a:t>principle of the responsibility </a:t>
            </a:r>
            <a:r>
              <a:rPr lang="en-US" sz="1600" dirty="0">
                <a:effectLst/>
                <a:latin typeface="Times New Roman" panose="02020603050405020304" pitchFamily="18" charset="0"/>
                <a:cs typeface="Times New Roman" panose="02020603050405020304" pitchFamily="18" charset="0"/>
              </a:rPr>
              <a:t>to protect and of giving poorer nations an effective voice in shared decision-making. This seems necessary in order to arrive at a political, juridical and economic order which can increase and give direction to </a:t>
            </a:r>
            <a:r>
              <a:rPr lang="en-US" sz="1600" b="1" dirty="0">
                <a:effectLst/>
                <a:latin typeface="Times New Roman" panose="02020603050405020304" pitchFamily="18" charset="0"/>
                <a:cs typeface="Times New Roman" panose="02020603050405020304" pitchFamily="18" charset="0"/>
              </a:rPr>
              <a:t>international cooperation </a:t>
            </a:r>
            <a:r>
              <a:rPr lang="en-US" sz="1600" dirty="0">
                <a:effectLst/>
                <a:latin typeface="Times New Roman" panose="02020603050405020304" pitchFamily="18" charset="0"/>
                <a:cs typeface="Times New Roman" panose="02020603050405020304" pitchFamily="18" charset="0"/>
              </a:rPr>
              <a:t>for the development of all peoples in solidarity. To manage the global economy; to revive economies hit by the crisis; to avoid any deterioration of the present crisis and the greater imbalances that would result; </a:t>
            </a:r>
            <a:r>
              <a:rPr lang="en-US" sz="1600" b="1" dirty="0">
                <a:effectLst/>
                <a:latin typeface="Times New Roman" panose="02020603050405020304" pitchFamily="18" charset="0"/>
                <a:cs typeface="Times New Roman" panose="02020603050405020304" pitchFamily="18" charset="0"/>
              </a:rPr>
              <a:t>to bring about integral and timely disarmament</a:t>
            </a:r>
            <a:r>
              <a:rPr lang="en-US" sz="1600" dirty="0">
                <a:effectLst/>
                <a:latin typeface="Times New Roman" panose="02020603050405020304" pitchFamily="18" charset="0"/>
                <a:cs typeface="Times New Roman" panose="02020603050405020304" pitchFamily="18" charset="0"/>
              </a:rPr>
              <a:t>, food security and peace; to guarantee the protection of the environment and to regulate migration: for all this, </a:t>
            </a:r>
            <a:r>
              <a:rPr lang="en-US" sz="1600" b="1" dirty="0">
                <a:effectLst/>
                <a:latin typeface="Times New Roman" panose="02020603050405020304" pitchFamily="18" charset="0"/>
                <a:cs typeface="Times New Roman" panose="02020603050405020304" pitchFamily="18" charset="0"/>
              </a:rPr>
              <a:t>there is urgent need of a true world political authority. . </a:t>
            </a:r>
            <a:r>
              <a:rPr lang="en-US" sz="1600" dirty="0">
                <a:effectLst/>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pPr marL="0" indent="0">
              <a:lnSpc>
                <a:spcPct val="110000"/>
              </a:lnSpc>
              <a:buNone/>
            </a:pPr>
            <a:r>
              <a:rPr lang="en-US" sz="1600" dirty="0">
                <a:effectLst/>
                <a:latin typeface="Times New Roman" panose="02020603050405020304" pitchFamily="18" charset="0"/>
                <a:cs typeface="Times New Roman" panose="02020603050405020304" pitchFamily="18" charset="0"/>
              </a:rPr>
              <a:t>Proclaiming the Gospel was not a priority of Pope Benedict XVI but setting up a global government, knowing full well who would rule it, was a great priority.</a:t>
            </a:r>
            <a:endParaRPr lang="en-US" sz="1600" b="1" i="0" dirty="0">
              <a:effectLst/>
              <a:latin typeface="Times New Roman" panose="02020603050405020304" pitchFamily="18" charset="0"/>
              <a:cs typeface="Times New Roman" panose="02020603050405020304" pitchFamily="18" charset="0"/>
            </a:endParaRPr>
          </a:p>
          <a:p>
            <a:pPr marL="0" indent="0">
              <a:lnSpc>
                <a:spcPct val="110000"/>
              </a:lnSpc>
              <a:buNone/>
            </a:pPr>
            <a:r>
              <a:rPr lang="en-US" sz="1600" b="1" i="0" dirty="0">
                <a:effectLst/>
                <a:latin typeface="Times New Roman" panose="02020603050405020304" pitchFamily="18" charset="0"/>
                <a:cs typeface="Times New Roman" panose="02020603050405020304" pitchFamily="18" charset="0"/>
              </a:rPr>
              <a:t>And it (the first beast) was given authority over every tribe, people, language and nation. </a:t>
            </a:r>
            <a:r>
              <a:rPr lang="en-US" sz="1600" b="1" i="0" baseline="30000" dirty="0">
                <a:effectLst/>
                <a:latin typeface="Times New Roman" panose="02020603050405020304" pitchFamily="18" charset="0"/>
                <a:cs typeface="Times New Roman" panose="02020603050405020304" pitchFamily="18" charset="0"/>
              </a:rPr>
              <a:t>8 </a:t>
            </a:r>
            <a:r>
              <a:rPr lang="en-US" sz="1600" b="1" i="0" dirty="0">
                <a:effectLst/>
                <a:latin typeface="Times New Roman" panose="02020603050405020304" pitchFamily="18" charset="0"/>
                <a:cs typeface="Times New Roman" panose="02020603050405020304" pitchFamily="18" charset="0"/>
              </a:rPr>
              <a:t>All inhabitants of the earth will worship the beast—all whose names have not been written in the Lamb’s book of life, the Lamb who was slain from the creation of the world (Revelation 13: 7,8).</a:t>
            </a:r>
          </a:p>
          <a:p>
            <a:pPr marL="0" indent="0">
              <a:lnSpc>
                <a:spcPct val="110000"/>
              </a:lnSpc>
              <a:buNone/>
            </a:pPr>
            <a:endParaRPr lang="en-US" sz="11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61990426"/>
      </p:ext>
    </p:extLst>
  </p:cSld>
  <p:clrMapOvr>
    <a:overrideClrMapping bg1="dk1" tx1="lt1" bg2="dk2" tx2="lt2" accent1="accent1" accent2="accent2" accent3="accent3" accent4="accent4" accent5="accent5" accent6="accent6" hlink="hlink" folHlink="folHlink"/>
  </p:clrMapOvr>
</p:sld>
</file>

<file path=ppt/slides/slide9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3C555-CF05-4364-B002-FCCEF99D5D01}"/>
              </a:ext>
            </a:extLst>
          </p:cNvPr>
          <p:cNvSpPr>
            <a:spLocks noGrp="1"/>
          </p:cNvSpPr>
          <p:nvPr>
            <p:ph type="title"/>
          </p:nvPr>
        </p:nvSpPr>
        <p:spPr>
          <a:xfrm>
            <a:off x="1451579" y="804519"/>
            <a:ext cx="9603275" cy="1049235"/>
          </a:xfrm>
        </p:spPr>
        <p:txBody>
          <a:bodyPr>
            <a:normAutofit/>
          </a:bodyPr>
          <a:lstStyle/>
          <a:p>
            <a:r>
              <a:rPr lang="en-US" dirty="0"/>
              <a:t>The Enemy of Israel (2010 A.D.)</a:t>
            </a:r>
            <a:endParaRPr lang="en-US"/>
          </a:p>
        </p:txBody>
      </p:sp>
      <p:sp>
        <p:nvSpPr>
          <p:cNvPr id="3" name="Content Placeholder 2">
            <a:extLst>
              <a:ext uri="{FF2B5EF4-FFF2-40B4-BE49-F238E27FC236}">
                <a16:creationId xmlns:a16="http://schemas.microsoft.com/office/drawing/2014/main" id="{8E905277-365A-4819-B598-8388279D7BB4}"/>
              </a:ext>
            </a:extLst>
          </p:cNvPr>
          <p:cNvSpPr>
            <a:spLocks noGrp="1"/>
          </p:cNvSpPr>
          <p:nvPr>
            <p:ph idx="1"/>
          </p:nvPr>
        </p:nvSpPr>
        <p:spPr>
          <a:xfrm>
            <a:off x="1132514" y="1853754"/>
            <a:ext cx="10989577" cy="4286987"/>
          </a:xfrm>
        </p:spPr>
        <p:txBody>
          <a:bodyPr>
            <a:norm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Vatican Synod asks U.N. to end Israeli ‘occupation’ of Arab lands in 2010.  It stated that the idea that the promised land belongs to the Jewish people is no longer valid because this covenant was abolished by Christ (Catholic tradition, no scriptural support).  It implied that Jewish occupation of this land was unjust and cannot be justified by Holy Scripture.   The Vatican Synod ignores Genesis 13:15 which states that this land is the descendants of Abrahams (the Jews) forever and that the Jews will be scattered and then returned to their land (Genesis 15:18; Leviticus 26:44-46; (Deuteronomy 30: 1-5; Psalm 102:13-16; Isaiah 11:10-12, 66:8; Jeremiah 16:15 &amp; 23:3-8, Jeremiah 31:35-37; Ezekiel 34:11-13, 36:24-37, 37:12-13; Hosea 3:4,5; Obadiah 1:17; Amos 9:11-15; Zechariah 8:7,8, 10:8-12 and Romans 11:25-32).  In Romans 11:25-32 Paul advises Christians that God still has a plan for the Israel/Jews.  They also ignore that Bible prophecy revolves primarily around Israel and in particular Jerusalem (Zechariah 12:1-4) and the fact that those who are in rebellion against God will come against it.</a:t>
            </a:r>
            <a:endParaRPr lang="en-US" sz="1800" dirty="0">
              <a:latin typeface="Times New Roman" panose="02020603050405020304" pitchFamily="18" charset="0"/>
              <a:cs typeface="Times New Roman" panose="02020603050405020304" pitchFamily="18" charset="0"/>
            </a:endParaRPr>
          </a:p>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 will bring back my exiled people Israel; they will rebuild the ruined cities and live in them.  They will plant vineyards and drink their wine; they will make gardens and eat their fruit.  I will plant Israel in their own land,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never again to be uprooted from the land I have given them</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(Amos 9:11).”</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3908389"/>
      </p:ext>
    </p:extLst>
  </p:cSld>
  <p:clrMapOvr>
    <a:overrideClrMapping bg1="dk1" tx1="lt1" bg2="dk2" tx2="lt2" accent1="accent1" accent2="accent2" accent3="accent3" accent4="accent4" accent5="accent5" accent6="accent6" hlink="hlink" folHlink="folHlink"/>
  </p:clrMapOvr>
</p:sld>
</file>

<file path=ppt/slides/slide9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76FC1-1A5D-4922-A9E3-6F953C7E698B}"/>
              </a:ext>
            </a:extLst>
          </p:cNvPr>
          <p:cNvSpPr>
            <a:spLocks noGrp="1"/>
          </p:cNvSpPr>
          <p:nvPr>
            <p:ph type="title"/>
          </p:nvPr>
        </p:nvSpPr>
        <p:spPr>
          <a:xfrm>
            <a:off x="1451579" y="804519"/>
            <a:ext cx="9603275" cy="1049235"/>
          </a:xfrm>
        </p:spPr>
        <p:txBody>
          <a:bodyPr>
            <a:normAutofit/>
          </a:bodyPr>
          <a:lstStyle/>
          <a:p>
            <a:r>
              <a:rPr lang="en-US" dirty="0"/>
              <a:t>The Perversions of Rome (2011 A.D.)</a:t>
            </a:r>
            <a:endParaRPr lang="en-US"/>
          </a:p>
        </p:txBody>
      </p:sp>
      <p:sp>
        <p:nvSpPr>
          <p:cNvPr id="3" name="Content Placeholder 2">
            <a:extLst>
              <a:ext uri="{FF2B5EF4-FFF2-40B4-BE49-F238E27FC236}">
                <a16:creationId xmlns:a16="http://schemas.microsoft.com/office/drawing/2014/main" id="{A9A320A5-424C-4CEA-B31B-976FCFD858D7}"/>
              </a:ext>
            </a:extLst>
          </p:cNvPr>
          <p:cNvSpPr>
            <a:spLocks noGrp="1"/>
          </p:cNvSpPr>
          <p:nvPr>
            <p:ph idx="1"/>
          </p:nvPr>
        </p:nvSpPr>
        <p:spPr>
          <a:xfrm>
            <a:off x="1199627" y="1946246"/>
            <a:ext cx="10930854" cy="4169328"/>
          </a:xfrm>
        </p:spPr>
        <p:txBody>
          <a:bodyPr>
            <a:no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Extreme sexual corruption in the Priesthood in Germany revealed: LifesiteNews.com in 2011 reported that the German episcopacy is peddling pornography and Satanism through a major publisher it owns.  These German bishops make 1.7 billion dollars annually and this money is used to pay off families of children victimized by Catholic priests.  When some in the Catholic Church attempted to stop this perversion, they were rebuffed.  Bernard Mueller spent 10 years trying to end the scandal.  Steve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Jalevac</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of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LifeSite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claimed that there was a sodomite underground in the Catholic Church that controls the hierarchy.  This revelation received very little attention in the world media which demonstrates the Vatican has powerful control over public information. This is why Jesus cried out “come out of her my people (Revelation 18:4)” so that those people who truly loved Jesus would leave the whore church.  In Revelation, an angel picked up a boulder the size of a millstone (Revelation 18:21) and threw it into the sea to symbolize what Jesus would do to those who hurt His little ones (Luke 17:2).  </a:t>
            </a:r>
          </a:p>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Gabriel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Amorth</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the Vatican’s chief exorcist, claims in 2012 that a fifteen-year-old girl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Emanuela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Orlandi</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was kidnapped by Vatican police for Vatican sex parties.  He claimed back in 2010 that there were satanic sects operating even now in the Vatican.</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Pope Benedict steps down in 2013, which has not been done for at least 600 years, due to public corruption, gay sex rings in the Vatican and other forms of malfeasance</a:t>
            </a:r>
            <a:r>
              <a:rPr lang="en-US" sz="1800" b="1" dirty="0">
                <a:latin typeface="Times New Roman" panose="02020603050405020304" pitchFamily="18" charset="0"/>
                <a:ea typeface="Calibri" panose="020F0502020204030204" pitchFamily="34" charset="0"/>
                <a:cs typeface="Times New Roman" panose="02020603050405020304" pitchFamily="18" charset="0"/>
              </a:rPr>
              <a:t>.</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It is this type of immorality in Rome that caused Martin Luther to rebel against the Vatican and renounce the Catholic Church.</a:t>
            </a:r>
          </a:p>
          <a:p>
            <a:pPr marL="0" indent="0">
              <a:lnSpc>
                <a:spcPct val="110000"/>
              </a:lnSpc>
              <a:buNone/>
            </a:pPr>
            <a:endParaRPr lang="en-US" sz="1800" b="1" dirty="0">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10000"/>
              </a:lnSpc>
              <a:buNone/>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Mother of the abominations of the Earth.</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9272041"/>
      </p:ext>
    </p:extLst>
  </p:cSld>
  <p:clrMapOvr>
    <a:overrideClrMapping bg1="dk1" tx1="lt1" bg2="dk2" tx2="lt2" accent1="accent1" accent2="accent2" accent3="accent3" accent4="accent4" accent5="accent5" accent6="accent6" hlink="hlink" folHlink="folHlink"/>
  </p:clrMapOvr>
</p:sld>
</file>

<file path=ppt/slides/slide9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C52FB-407B-4ECB-8D59-88C2A9440C82}"/>
              </a:ext>
            </a:extLst>
          </p:cNvPr>
          <p:cNvSpPr>
            <a:spLocks noGrp="1"/>
          </p:cNvSpPr>
          <p:nvPr>
            <p:ph type="title"/>
          </p:nvPr>
        </p:nvSpPr>
        <p:spPr>
          <a:xfrm>
            <a:off x="1451579" y="804519"/>
            <a:ext cx="9603275" cy="1049235"/>
          </a:xfrm>
        </p:spPr>
        <p:txBody>
          <a:bodyPr>
            <a:normAutofit/>
          </a:bodyPr>
          <a:lstStyle/>
          <a:p>
            <a:r>
              <a:rPr lang="en-US" dirty="0"/>
              <a:t>The First Jesuit Pope (2013 A.D.)</a:t>
            </a:r>
            <a:endParaRPr lang="en-US"/>
          </a:p>
        </p:txBody>
      </p:sp>
      <p:sp>
        <p:nvSpPr>
          <p:cNvPr id="3" name="Content Placeholder 2">
            <a:extLst>
              <a:ext uri="{FF2B5EF4-FFF2-40B4-BE49-F238E27FC236}">
                <a16:creationId xmlns:a16="http://schemas.microsoft.com/office/drawing/2014/main" id="{EBAA3427-CC6C-4EC2-8BCD-08DA48B5C6E1}"/>
              </a:ext>
            </a:extLst>
          </p:cNvPr>
          <p:cNvSpPr>
            <a:spLocks noGrp="1"/>
          </p:cNvSpPr>
          <p:nvPr>
            <p:ph idx="1"/>
          </p:nvPr>
        </p:nvSpPr>
        <p:spPr>
          <a:xfrm>
            <a:off x="1137146" y="1853754"/>
            <a:ext cx="11054853" cy="4286987"/>
          </a:xfrm>
        </p:spPr>
        <p:txBody>
          <a:bodyPr>
            <a:no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First Jesuit Pope elected, Francis, after St. Francis of Assisi.  No Jesuit is supposed to be promoted to Pope.  Jesuits are the military wing of the Vatican who are responsible for the Counter-reformation and took the inquisition underground.  Their specialty is deception and spreading false doctrine. </a:t>
            </a:r>
          </a:p>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Pope Francis in 2013 condemns free market capitalism as tyranny and calls for government control of the economy even though free market systems are based on liberty and Marxist countries are the true tyrannies.  He claims that the poor benefit more under government controlled economies and suffer poverty under free market economies</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when the opposite is clearly the truth </a:t>
            </a:r>
          </a:p>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Pope embraces gay marriage: Pope Francis on Monday said “who am I to judge?” gay people as he discussed one of the most divisive issues affecting the Catholic Church</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  His job was to share the Gospel and call all sinners to repentance and the forgiveness of sins.  However, he shows nothing but disdain for the true gospel since he represents a different gospel.</a:t>
            </a:r>
          </a:p>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Pope Francis stated that each person “must choose to follow the good and fight evil as he conceives them” and calling efforts to convert people to Christianity (by preaching the Gospel) “solemn nonsense</a:t>
            </a:r>
            <a:r>
              <a:rPr lang="en-US" sz="1800" b="1" dirty="0">
                <a:latin typeface="Times New Roman" panose="02020603050405020304" pitchFamily="18" charset="0"/>
                <a:ea typeface="Calibri" panose="020F0502020204030204" pitchFamily="34" charset="0"/>
                <a:cs typeface="Times New Roman" panose="02020603050405020304" pitchFamily="18" charset="0"/>
              </a:rPr>
              <a:t>.</a:t>
            </a: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5276303"/>
      </p:ext>
    </p:extLst>
  </p:cSld>
  <p:clrMapOvr>
    <a:overrideClrMapping bg1="dk1" tx1="lt1" bg2="dk2" tx2="lt2" accent1="accent1" accent2="accent2" accent3="accent3" accent4="accent4" accent5="accent5" accent6="accent6" hlink="hlink" folHlink="folHlink"/>
  </p:clrMapOvr>
</p:sld>
</file>

<file path=ppt/slides/slide9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AE883-C631-4EB6-8FAF-69ED40F8628B}"/>
              </a:ext>
            </a:extLst>
          </p:cNvPr>
          <p:cNvSpPr>
            <a:spLocks noGrp="1"/>
          </p:cNvSpPr>
          <p:nvPr>
            <p:ph type="title"/>
          </p:nvPr>
        </p:nvSpPr>
        <p:spPr>
          <a:xfrm>
            <a:off x="1451579" y="804519"/>
            <a:ext cx="9603275" cy="1049235"/>
          </a:xfrm>
        </p:spPr>
        <p:txBody>
          <a:bodyPr>
            <a:normAutofit/>
          </a:bodyPr>
          <a:lstStyle/>
          <a:p>
            <a:r>
              <a:rPr lang="en-US" dirty="0"/>
              <a:t>The Vatican and Israel (2012 A.D.)</a:t>
            </a:r>
            <a:endParaRPr lang="en-US"/>
          </a:p>
        </p:txBody>
      </p:sp>
      <p:sp>
        <p:nvSpPr>
          <p:cNvPr id="3" name="Content Placeholder 2">
            <a:extLst>
              <a:ext uri="{FF2B5EF4-FFF2-40B4-BE49-F238E27FC236}">
                <a16:creationId xmlns:a16="http://schemas.microsoft.com/office/drawing/2014/main" id="{8D1A0428-1F5D-411B-9B09-D9D721C36AB5}"/>
              </a:ext>
            </a:extLst>
          </p:cNvPr>
          <p:cNvSpPr>
            <a:spLocks noGrp="1"/>
          </p:cNvSpPr>
          <p:nvPr>
            <p:ph idx="1"/>
          </p:nvPr>
        </p:nvSpPr>
        <p:spPr>
          <a:xfrm>
            <a:off x="1048624" y="1912690"/>
            <a:ext cx="11143375" cy="4244829"/>
          </a:xfrm>
        </p:spPr>
        <p:txBody>
          <a:bodyPr>
            <a:no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Latin Patriarch of Jerusalem, Fouad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Twal</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who was appointed by the Pope, declared that Israel’s existence has nothing to do with the Bible (2012).  He denounced the Judaization of Jerusalem and insinuated that Christians suffer in Israel because of the Jews rather than the Palestinians.  The Vatican has aligned itself with the PLO and called Zionism “racially exclusive” and tried to compare it to apartheid of South Africa along with other Godless world leaders.  The Vatican supports the idea that Israel is a huge prison for Palestinians who suffer humiliation under the oppression of Zionism.  The Vatican continues its persecution of Jews as it seeks the destruction of the Jewish people which it has done since the first crusade.  The Vatican continues to show its alignment with the dragon of Revelation 12:13</a:t>
            </a:r>
            <a:r>
              <a:rPr lang="en-US" sz="1800" b="1" dirty="0">
                <a:latin typeface="Times New Roman" panose="02020603050405020304" pitchFamily="18" charset="0"/>
                <a:ea typeface="Calibri" panose="020F0502020204030204" pitchFamily="34" charset="0"/>
                <a:cs typeface="Times New Roman" panose="02020603050405020304" pitchFamily="18" charset="0"/>
              </a:rPr>
              <a:t>.</a:t>
            </a:r>
          </a:p>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Vatican lies in support of Islam: “But as this new letter shows, one of the grave dangers in the Vatican's dialogue with Judaism is the Church's attempt to drive a wedge between the “good” and docile Jews of the Diaspora and the “bad” and arrogant Jews of Israel.  In his speeches, Jewish national aspirations are ignored, if not denigrated.  Cardinal McCarrick said that “the expansion of Israeli settlements into occupied territories provokes violence.</a:t>
            </a:r>
            <a:endParaRPr lang="en-US" sz="1800" b="1" dirty="0">
              <a:latin typeface="Times New Roman" panose="02020603050405020304" pitchFamily="18" charset="0"/>
              <a:cs typeface="Times New Roman" panose="02020603050405020304" pitchFamily="18" charset="0"/>
            </a:endParaRPr>
          </a:p>
          <a:p>
            <a:pPr marL="0" indent="0">
              <a:lnSpc>
                <a:spcPct val="110000"/>
              </a:lnSpc>
              <a:buNone/>
            </a:pPr>
            <a:endParaRPr lang="en-US"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1305206"/>
      </p:ext>
    </p:extLst>
  </p:cSld>
  <p:clrMapOvr>
    <a:overrideClrMapping bg1="dk1" tx1="lt1" bg2="dk2" tx2="lt2" accent1="accent1" accent2="accent2" accent3="accent3" accent4="accent4" accent5="accent5" accent6="accent6" hlink="hlink" folHlink="folHlink"/>
  </p:clrMapOvr>
</p:sld>
</file>

<file path=ppt/slides/slide9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77F9C-445A-4439-A822-A2FCE0725D88}"/>
              </a:ext>
            </a:extLst>
          </p:cNvPr>
          <p:cNvSpPr>
            <a:spLocks noGrp="1"/>
          </p:cNvSpPr>
          <p:nvPr>
            <p:ph type="title"/>
          </p:nvPr>
        </p:nvSpPr>
        <p:spPr>
          <a:xfrm>
            <a:off x="1451579" y="804519"/>
            <a:ext cx="9603275" cy="1049235"/>
          </a:xfrm>
        </p:spPr>
        <p:txBody>
          <a:bodyPr>
            <a:normAutofit/>
          </a:bodyPr>
          <a:lstStyle/>
          <a:p>
            <a:r>
              <a:rPr lang="en-US" dirty="0"/>
              <a:t>“Mother” Theresa (Died 1997 A.D.)</a:t>
            </a:r>
            <a:endParaRPr lang="en-US"/>
          </a:p>
        </p:txBody>
      </p:sp>
      <p:sp>
        <p:nvSpPr>
          <p:cNvPr id="3" name="Content Placeholder 2">
            <a:extLst>
              <a:ext uri="{FF2B5EF4-FFF2-40B4-BE49-F238E27FC236}">
                <a16:creationId xmlns:a16="http://schemas.microsoft.com/office/drawing/2014/main" id="{CBFD22BD-7B3A-4DEA-9459-4837A80F3713}"/>
              </a:ext>
            </a:extLst>
          </p:cNvPr>
          <p:cNvSpPr>
            <a:spLocks noGrp="1"/>
          </p:cNvSpPr>
          <p:nvPr>
            <p:ph idx="1"/>
          </p:nvPr>
        </p:nvSpPr>
        <p:spPr>
          <a:xfrm>
            <a:off x="1451579" y="2015732"/>
            <a:ext cx="9603275" cy="3450613"/>
          </a:xfrm>
        </p:spPr>
        <p:txBody>
          <a:bodyPr>
            <a:normAutofit/>
          </a:bodyPr>
          <a:lstStyle/>
          <a:p>
            <a:pPr marL="0" indent="0">
              <a:lnSpc>
                <a:spcPct val="110000"/>
              </a:lnSpc>
              <a:buNone/>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‘Mother’ Teresa: It was revealed that she gathered millions of dollars but did not use it to improve the conditions of the poor.  She built hundreds of facilities all over the world bearing her name, mostly nunneries designed to teach poor and uneducated women how to serve as she did.  She used little of the money to help those dying in Calcutta and most of them died due to the unsanitary conditions and were denied medication.  However, she made sure that she received the best treatment in American hospitals when she was ill.  Her patients also were not allowed to visit friends or relatives for some undisclosed reason. </a:t>
            </a: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"The suffering of the poor is something very beautiful and the world is being very much helped by the nobility of this example of misery and suffering,"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a quote from Mother Teresa herself.</a:t>
            </a:r>
          </a:p>
          <a:p>
            <a:pPr marL="0" indent="0">
              <a:lnSpc>
                <a:spcPct val="110000"/>
              </a:lnSpc>
              <a:buNone/>
            </a:pPr>
            <a:r>
              <a:rPr lang="en-US" sz="1800" dirty="0">
                <a:latin typeface="Times New Roman" panose="02020603050405020304" pitchFamily="18" charset="0"/>
                <a:cs typeface="Times New Roman" panose="02020603050405020304" pitchFamily="18" charset="0"/>
              </a:rPr>
              <a:t>Mother of Harlots and of earth’s abominations (Revelation 17:5)</a:t>
            </a:r>
          </a:p>
        </p:txBody>
      </p:sp>
    </p:spTree>
    <p:extLst>
      <p:ext uri="{BB962C8B-B14F-4D97-AF65-F5344CB8AC3E}">
        <p14:creationId xmlns:p14="http://schemas.microsoft.com/office/powerpoint/2010/main" val="2273548307"/>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5974</TotalTime>
  <Words>24824</Words>
  <Application>Microsoft Office PowerPoint</Application>
  <PresentationFormat>Widescreen</PresentationFormat>
  <Paragraphs>455</Paragraphs>
  <Slides>104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104</vt:i4>
      </vt:variant>
    </vt:vector>
  </HeadingPairs>
  <TitlesOfParts>
    <vt:vector size="113" baseType="lpstr">
      <vt:lpstr>Arial</vt:lpstr>
      <vt:lpstr>Calibri</vt:lpstr>
      <vt:lpstr>Calibri Light</vt:lpstr>
      <vt:lpstr>Georgia</vt:lpstr>
      <vt:lpstr>Gill Sans MT</vt:lpstr>
      <vt:lpstr>Helvetica</vt:lpstr>
      <vt:lpstr>PT Serif</vt:lpstr>
      <vt:lpstr>Times New Roman</vt:lpstr>
      <vt:lpstr>Gallery</vt:lpstr>
      <vt:lpstr>A Different Gospel </vt:lpstr>
      <vt:lpstr>Mystery Babylon</vt:lpstr>
      <vt:lpstr>Mystery Babylon Continued</vt:lpstr>
      <vt:lpstr>Mystery Babylon Continued</vt:lpstr>
      <vt:lpstr>The False Prophet </vt:lpstr>
      <vt:lpstr>The Rise of Constantine</vt:lpstr>
      <vt:lpstr>The Conversion of Constantine Fails the Test of Scripture</vt:lpstr>
      <vt:lpstr>The Edict of Milan (313 A.D.)</vt:lpstr>
      <vt:lpstr>Edict of Milan cont.</vt:lpstr>
      <vt:lpstr>Edict of Milan cont.</vt:lpstr>
      <vt:lpstr>The Criteria for Bishop of the Church</vt:lpstr>
      <vt:lpstr>Sol Invictus</vt:lpstr>
      <vt:lpstr>Sol Invictus cont.</vt:lpstr>
      <vt:lpstr>Rome and Peter</vt:lpstr>
      <vt:lpstr>First Council of Nicaea (325 A.D.)</vt:lpstr>
      <vt:lpstr>First Council of Nicaea cont.</vt:lpstr>
      <vt:lpstr>Constantine: Bishop of Bishops</vt:lpstr>
      <vt:lpstr>The First Pope (366 A.D.)</vt:lpstr>
      <vt:lpstr>The First Pope cont.</vt:lpstr>
      <vt:lpstr>‘Holy” Mary: Mother of God</vt:lpstr>
      <vt:lpstr>Jesus Rejects Veneration of Mary</vt:lpstr>
      <vt:lpstr>Edict of Thessalonica: 380 A.D.</vt:lpstr>
      <vt:lpstr>Edict of Thessalonica 380 A.D. </vt:lpstr>
      <vt:lpstr>Council of Ephesus 431 A.D.</vt:lpstr>
      <vt:lpstr>‘Pope’ Leo I</vt:lpstr>
      <vt:lpstr>Council of Chalcedon 451 A.D.</vt:lpstr>
      <vt:lpstr>Second Council of Tours (567 A.D.)</vt:lpstr>
      <vt:lpstr>Purgatory (594 A.D.)</vt:lpstr>
      <vt:lpstr>Ninth Council of Toledo (638 A.D.)</vt:lpstr>
      <vt:lpstr>Easter Synod Called by Pope Agatho (680 A.D.)</vt:lpstr>
      <vt:lpstr>‘Pope’ Nicholas I (858-867 A.D.)</vt:lpstr>
      <vt:lpstr>‘Pope’ Nicholas I cont.</vt:lpstr>
      <vt:lpstr>‘Pope’ Nicholas I cont.</vt:lpstr>
      <vt:lpstr>Hail, Mary (1050 A.D.)</vt:lpstr>
      <vt:lpstr>Jesus Teaches Us How to Pray</vt:lpstr>
      <vt:lpstr>The Great Schism (1054 A.D.)</vt:lpstr>
      <vt:lpstr>Council of Claremont (1095 A.D.)</vt:lpstr>
      <vt:lpstr>The Albigenses (1209 A.D.)</vt:lpstr>
      <vt:lpstr>St. Dominic: The Grand Inquisitor (1215 A.D.)</vt:lpstr>
      <vt:lpstr>The Rosary (1208 A.D.)</vt:lpstr>
      <vt:lpstr>Pope Innocent III Annuls the Magna Carta</vt:lpstr>
      <vt:lpstr>The Inquisition (1227 A.D.)</vt:lpstr>
      <vt:lpstr>Inquisition cont.</vt:lpstr>
      <vt:lpstr>Council of Tarragona (1234 A.D.)</vt:lpstr>
      <vt:lpstr>Unam Sanctum (1301 A.D.)</vt:lpstr>
      <vt:lpstr>The Council of Zamora (1313 A.D.)</vt:lpstr>
      <vt:lpstr>Indulgences (1324 A.D.)</vt:lpstr>
      <vt:lpstr>Jan Hus (1414 A.D.)</vt:lpstr>
      <vt:lpstr>Council of Constance 1415 A.D.</vt:lpstr>
      <vt:lpstr>John Wycliff (1428 A.D.)</vt:lpstr>
      <vt:lpstr>Extermination of the Hussites (1429 A.D.)</vt:lpstr>
      <vt:lpstr>Council of Basel (1434 A.D.)</vt:lpstr>
      <vt:lpstr>Council of Florence (1443 A.D.)</vt:lpstr>
      <vt:lpstr>Martin Luther (1517 A.D.)</vt:lpstr>
      <vt:lpstr>Martin Luther in Rome</vt:lpstr>
      <vt:lpstr>Martin Luther in Rome cont.</vt:lpstr>
      <vt:lpstr>Pope Leo X (1513 A.D.)</vt:lpstr>
      <vt:lpstr>The Jesuits (1540 A.D.)</vt:lpstr>
      <vt:lpstr>William Tyndale (1536 A.D.)</vt:lpstr>
      <vt:lpstr>The Council of  Trent (1563 A.D.)</vt:lpstr>
      <vt:lpstr>Council of Trent cont.</vt:lpstr>
      <vt:lpstr>Council Of Trent cont.</vt:lpstr>
      <vt:lpstr>Council of Trent cont.</vt:lpstr>
      <vt:lpstr>Council of Trent cont.</vt:lpstr>
      <vt:lpstr>Council of Trent cont.</vt:lpstr>
      <vt:lpstr>Council of Trent cont.</vt:lpstr>
      <vt:lpstr>The Council of Trent cont.</vt:lpstr>
      <vt:lpstr>Council of Trent cont.</vt:lpstr>
      <vt:lpstr>Council of Trent cont.</vt:lpstr>
      <vt:lpstr>Council of Trent cont.</vt:lpstr>
      <vt:lpstr>Council of Trent cont.</vt:lpstr>
      <vt:lpstr>Bloody Mary</vt:lpstr>
      <vt:lpstr>The Jesuit Scheme</vt:lpstr>
      <vt:lpstr>The Waldenses (1570 A.D.)</vt:lpstr>
      <vt:lpstr>The waldenses cont.</vt:lpstr>
      <vt:lpstr>The Huguenots (1572 A.D.)</vt:lpstr>
      <vt:lpstr>Queen Elizabeth I</vt:lpstr>
      <vt:lpstr>Queen Elizabeth I cont.</vt:lpstr>
      <vt:lpstr>The Gunpowder Plot (1605 A.D.)</vt:lpstr>
      <vt:lpstr>The Reductions of Paraguay</vt:lpstr>
      <vt:lpstr>The Reductions of Paraguay cont.</vt:lpstr>
      <vt:lpstr>The reductions of Paraguay cont.</vt:lpstr>
      <vt:lpstr>The First ‘Thirty Years War’ (1618 A.D.)</vt:lpstr>
      <vt:lpstr>The Trial of Galileo (1632 A.D.)</vt:lpstr>
      <vt:lpstr>The Irish Massacre (1641 A.D.)</vt:lpstr>
      <vt:lpstr>The Jesuits Disbanded (1773 A.D.)</vt:lpstr>
      <vt:lpstr>Jesuits Quickly Restored</vt:lpstr>
      <vt:lpstr>Vatican I (1870 A.D.)</vt:lpstr>
      <vt:lpstr>The Jesuit Influence (Twentieth Century)</vt:lpstr>
      <vt:lpstr>The Ustashi (1941 A.D.)</vt:lpstr>
      <vt:lpstr>The Vatican Ratlines (1945 A.D.)</vt:lpstr>
      <vt:lpstr>Vatican II (1965 A.D.)</vt:lpstr>
      <vt:lpstr>Vatican Heresies</vt:lpstr>
      <vt:lpstr>Pope Benedict XVI (2009 A.D.)</vt:lpstr>
      <vt:lpstr>The Enemy of Israel (2010 A.D.)</vt:lpstr>
      <vt:lpstr>The Perversions of Rome (2011 A.D.)</vt:lpstr>
      <vt:lpstr>The First Jesuit Pope (2013 A.D.)</vt:lpstr>
      <vt:lpstr>The Vatican and Israel (2012 A.D.)</vt:lpstr>
      <vt:lpstr>“Mother” Theresa (Died 1997 A.D.)</vt:lpstr>
      <vt:lpstr>Pope Francis and World Religion (2013 A.D.) </vt:lpstr>
      <vt:lpstr>The Vatican and the Mafia (2013 A.D.)</vt:lpstr>
      <vt:lpstr>Pope Francis and The ‘Social’ Gospel</vt:lpstr>
      <vt:lpstr>The Future of Mystery Babylon</vt:lpstr>
      <vt:lpstr>How Mystery Babylon will Unfold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MYSTERY BABYLON</dc:title>
  <dc:creator>Shawn Brandmahl</dc:creator>
  <cp:lastModifiedBy>Shawn Brandmahl</cp:lastModifiedBy>
  <cp:revision>665</cp:revision>
  <dcterms:created xsi:type="dcterms:W3CDTF">2021-02-08T18:01:56Z</dcterms:created>
  <dcterms:modified xsi:type="dcterms:W3CDTF">2022-02-28T15:16:55Z</dcterms:modified>
</cp:coreProperties>
</file>