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123668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FF280B-04F0-4876-AF4C-2E8143BF524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3427047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0877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2435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335670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113596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3979841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345819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704159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141454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51621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FF280B-04F0-4876-AF4C-2E8143BF524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56354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FF280B-04F0-4876-AF4C-2E8143BF524E}"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62966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62199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1339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1FF280B-04F0-4876-AF4C-2E8143BF524E}" type="datetimeFigureOut">
              <a:rPr lang="en-US" smtClean="0"/>
              <a:t>2/14/2022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20772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FF280B-04F0-4876-AF4C-2E8143BF524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C1875-820E-472D-B02B-F2C2877B3232}" type="slidenum">
              <a:rPr lang="en-US" smtClean="0"/>
              <a:t>‹#›</a:t>
            </a:fld>
            <a:endParaRPr lang="en-US"/>
          </a:p>
        </p:txBody>
      </p:sp>
    </p:spTree>
    <p:extLst>
      <p:ext uri="{BB962C8B-B14F-4D97-AF65-F5344CB8AC3E}">
        <p14:creationId xmlns:p14="http://schemas.microsoft.com/office/powerpoint/2010/main" val="37868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1FF280B-04F0-4876-AF4C-2E8143BF524E}" type="datetimeFigureOut">
              <a:rPr lang="en-US" smtClean="0"/>
              <a:t>2/14/2022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17C1875-820E-472D-B02B-F2C2877B3232}" type="slidenum">
              <a:rPr lang="en-US" smtClean="0"/>
              <a:t>‹#›</a:t>
            </a:fld>
            <a:endParaRPr lang="en-US"/>
          </a:p>
        </p:txBody>
      </p:sp>
    </p:spTree>
    <p:extLst>
      <p:ext uri="{BB962C8B-B14F-4D97-AF65-F5344CB8AC3E}">
        <p14:creationId xmlns:p14="http://schemas.microsoft.com/office/powerpoint/2010/main" val="19680268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5" name="Picture 34">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7" name="Oval 36">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9" name="Picture 38">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1" name="Picture 40">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3" name="Rectangle 42">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1" name="Picture 50">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53"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DC2CFD0-1817-49A4-874D-90BF7F44F511}"/>
              </a:ext>
            </a:extLst>
          </p:cNvPr>
          <p:cNvSpPr>
            <a:spLocks noGrp="1"/>
          </p:cNvSpPr>
          <p:nvPr>
            <p:ph type="ctrTitle"/>
          </p:nvPr>
        </p:nvSpPr>
        <p:spPr>
          <a:xfrm>
            <a:off x="806195" y="804672"/>
            <a:ext cx="3521359" cy="5248656"/>
          </a:xfrm>
        </p:spPr>
        <p:txBody>
          <a:bodyPr vert="horz" lIns="91440" tIns="45720" rIns="91440" bIns="45720" rtlCol="0" anchor="ctr">
            <a:normAutofit/>
          </a:bodyPr>
          <a:lstStyle/>
          <a:p>
            <a:pPr algn="ctr"/>
            <a:r>
              <a:rPr lang="en-US" sz="4200" b="0" i="0" kern="1200" dirty="0">
                <a:solidFill>
                  <a:schemeClr val="tx2"/>
                </a:solidFill>
                <a:latin typeface="+mj-lt"/>
                <a:ea typeface="+mj-ea"/>
                <a:cs typeface="+mj-cs"/>
              </a:rPr>
              <a:t>The Nature of God</a:t>
            </a:r>
          </a:p>
        </p:txBody>
      </p:sp>
      <p:sp>
        <p:nvSpPr>
          <p:cNvPr id="3" name="Subtitle 2">
            <a:extLst>
              <a:ext uri="{FF2B5EF4-FFF2-40B4-BE49-F238E27FC236}">
                <a16:creationId xmlns:a16="http://schemas.microsoft.com/office/drawing/2014/main" id="{964BF37D-3001-4A45-B3FC-D25C5CF412F1}"/>
              </a:ext>
            </a:extLst>
          </p:cNvPr>
          <p:cNvSpPr>
            <a:spLocks noGrp="1"/>
          </p:cNvSpPr>
          <p:nvPr>
            <p:ph type="subTitle" idx="1"/>
          </p:nvPr>
        </p:nvSpPr>
        <p:spPr>
          <a:xfrm>
            <a:off x="4975861" y="804671"/>
            <a:ext cx="6399930" cy="5248657"/>
          </a:xfrm>
        </p:spPr>
        <p:txBody>
          <a:bodyPr vert="horz" lIns="91440" tIns="45720" rIns="91440" bIns="45720" rtlCol="0" anchor="ctr">
            <a:normAutofit/>
          </a:bodyPr>
          <a:lstStyle/>
          <a:p>
            <a:pPr>
              <a:lnSpc>
                <a:spcPct val="90000"/>
              </a:lnSpc>
              <a:buFont typeface="Wingdings 3" charset="2"/>
              <a:buChar char=""/>
            </a:pPr>
            <a:r>
              <a:rPr lang="en-US" sz="1400">
                <a:solidFill>
                  <a:schemeClr val="tx1"/>
                </a:solidFill>
                <a:effectLst/>
              </a:rPr>
              <a:t>God the Father, God the Son and God the Holy Spirit is One God in unity of Spirit.  Each member of this unity of Spirit is eternal, uncreated, almighty and coequal in authority.  </a:t>
            </a:r>
          </a:p>
          <a:p>
            <a:pPr indent="-228600">
              <a:lnSpc>
                <a:spcPct val="90000"/>
              </a:lnSpc>
              <a:buFont typeface="Wingdings 3" charset="2"/>
              <a:buChar char=""/>
            </a:pPr>
            <a:endParaRPr lang="en-US" sz="1400">
              <a:solidFill>
                <a:schemeClr val="tx1"/>
              </a:solidFill>
              <a:effectLst/>
            </a:endParaRPr>
          </a:p>
          <a:p>
            <a:pPr>
              <a:lnSpc>
                <a:spcPct val="90000"/>
              </a:lnSpc>
              <a:buFont typeface="Wingdings 3" charset="2"/>
              <a:buChar char=""/>
            </a:pPr>
            <a:r>
              <a:rPr lang="en-US" sz="1400">
                <a:solidFill>
                  <a:schemeClr val="tx1"/>
                </a:solidFill>
                <a:effectLst/>
              </a:rPr>
              <a:t>God is Love (I John 4:8), Truth (John 14:6) and Righteousness (John 16:8).  </a:t>
            </a:r>
          </a:p>
          <a:p>
            <a:pPr indent="-228600">
              <a:lnSpc>
                <a:spcPct val="90000"/>
              </a:lnSpc>
              <a:buFont typeface="Wingdings 3" charset="2"/>
              <a:buChar char=""/>
            </a:pPr>
            <a:endParaRPr lang="en-US" sz="1400">
              <a:solidFill>
                <a:schemeClr val="tx1"/>
              </a:solidFill>
              <a:effectLst/>
            </a:endParaRPr>
          </a:p>
          <a:p>
            <a:pPr>
              <a:lnSpc>
                <a:spcPct val="90000"/>
              </a:lnSpc>
              <a:buFont typeface="Wingdings 3" charset="2"/>
              <a:buChar char=""/>
            </a:pPr>
            <a:r>
              <a:rPr lang="en-US" sz="1400">
                <a:solidFill>
                  <a:schemeClr val="tx1"/>
                </a:solidFill>
                <a:effectLst/>
              </a:rPr>
              <a:t>In Love, Jesus emptied himself, taking the form of a servant and being born in the likeness of men in order to take on human flesh (Philippians 2:7) that he might die for our sins (I Corinthians 15: 1-8).  </a:t>
            </a:r>
          </a:p>
          <a:p>
            <a:pPr indent="-228600">
              <a:lnSpc>
                <a:spcPct val="90000"/>
              </a:lnSpc>
              <a:buFont typeface="Wingdings 3" charset="2"/>
              <a:buChar char=""/>
            </a:pPr>
            <a:endParaRPr lang="en-US" sz="1400">
              <a:solidFill>
                <a:schemeClr val="tx1"/>
              </a:solidFill>
              <a:effectLst/>
            </a:endParaRPr>
          </a:p>
          <a:p>
            <a:pPr>
              <a:lnSpc>
                <a:spcPct val="90000"/>
              </a:lnSpc>
              <a:buFont typeface="Wingdings 3" charset="2"/>
              <a:buChar char=""/>
            </a:pPr>
            <a:r>
              <a:rPr lang="en-US" sz="1400">
                <a:solidFill>
                  <a:schemeClr val="tx1"/>
                </a:solidFill>
                <a:effectLst/>
              </a:rPr>
              <a:t>This Truth is the one to which the Holy Spirit testifies, and the one which proceeds from the Father (John 15:26).  </a:t>
            </a:r>
          </a:p>
          <a:p>
            <a:pPr indent="-228600">
              <a:lnSpc>
                <a:spcPct val="90000"/>
              </a:lnSpc>
              <a:buFont typeface="Wingdings 3" charset="2"/>
              <a:buChar char=""/>
            </a:pPr>
            <a:endParaRPr lang="en-US" sz="1400">
              <a:solidFill>
                <a:schemeClr val="tx1"/>
              </a:solidFill>
              <a:effectLst/>
            </a:endParaRPr>
          </a:p>
          <a:p>
            <a:pPr>
              <a:lnSpc>
                <a:spcPct val="90000"/>
              </a:lnSpc>
              <a:buFont typeface="Wingdings 3" charset="2"/>
              <a:buChar char=""/>
            </a:pPr>
            <a:r>
              <a:rPr lang="en-US" sz="1400">
                <a:solidFill>
                  <a:schemeClr val="tx1"/>
                </a:solidFill>
                <a:effectLst/>
              </a:rPr>
              <a:t>This Gospel, which was initiated at the baptism of Jesus to fulfill all righteousness (Matthew 3:15), was accomplished so that, in our fallen nature, we may be declared justified by our faith in Christ (Romans 5:1-11) who is the fullness of the Deity in bodily form (Colossians 2:9).</a:t>
            </a:r>
          </a:p>
          <a:p>
            <a:pPr indent="-228600">
              <a:lnSpc>
                <a:spcPct val="90000"/>
              </a:lnSpc>
              <a:buFont typeface="Wingdings 3" charset="2"/>
              <a:buChar char=""/>
            </a:pPr>
            <a:endParaRPr lang="en-US" sz="1400">
              <a:solidFill>
                <a:schemeClr val="tx1"/>
              </a:solidFill>
            </a:endParaRPr>
          </a:p>
        </p:txBody>
      </p:sp>
    </p:spTree>
    <p:extLst>
      <p:ext uri="{BB962C8B-B14F-4D97-AF65-F5344CB8AC3E}">
        <p14:creationId xmlns:p14="http://schemas.microsoft.com/office/powerpoint/2010/main" val="2095984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54AA1CBC-2809-4D44-98E2-AF57C23F5963}"/>
              </a:ext>
            </a:extLst>
          </p:cNvPr>
          <p:cNvSpPr>
            <a:spLocks noGrp="1"/>
          </p:cNvSpPr>
          <p:nvPr>
            <p:ph type="title"/>
          </p:nvPr>
        </p:nvSpPr>
        <p:spPr>
          <a:xfrm>
            <a:off x="806195" y="804672"/>
            <a:ext cx="3521359" cy="5248656"/>
          </a:xfrm>
        </p:spPr>
        <p:txBody>
          <a:bodyPr anchor="ctr">
            <a:normAutofit/>
          </a:bodyPr>
          <a:lstStyle/>
          <a:p>
            <a:pPr algn="ctr"/>
            <a:r>
              <a:rPr lang="en-US" dirty="0"/>
              <a:t>The Message of the Christian</a:t>
            </a:r>
          </a:p>
        </p:txBody>
      </p:sp>
      <p:sp>
        <p:nvSpPr>
          <p:cNvPr id="3" name="Content Placeholder 2">
            <a:extLst>
              <a:ext uri="{FF2B5EF4-FFF2-40B4-BE49-F238E27FC236}">
                <a16:creationId xmlns:a16="http://schemas.microsoft.com/office/drawing/2014/main" id="{674F475C-3371-4EF9-BD88-2B902474E07F}"/>
              </a:ext>
            </a:extLst>
          </p:cNvPr>
          <p:cNvSpPr>
            <a:spLocks noGrp="1"/>
          </p:cNvSpPr>
          <p:nvPr>
            <p:ph idx="1"/>
          </p:nvPr>
        </p:nvSpPr>
        <p:spPr>
          <a:xfrm>
            <a:off x="4975861" y="804671"/>
            <a:ext cx="6399930" cy="5248657"/>
          </a:xfrm>
        </p:spPr>
        <p:txBody>
          <a:bodyPr anchor="ctr">
            <a:normAutofit/>
          </a:bodyPr>
          <a:lstStyle/>
          <a:p>
            <a:pPr marL="0" marR="0" indent="0">
              <a:lnSpc>
                <a:spcPct val="90000"/>
              </a:lnSpc>
              <a:spcBef>
                <a:spcPts val="0"/>
              </a:spcBef>
              <a:spcAft>
                <a:spcPts val="0"/>
              </a:spcAft>
              <a:buNone/>
            </a:pPr>
            <a:r>
              <a:rPr lang="en-US">
                <a:effectLst/>
                <a:latin typeface="Times New Roman" panose="02020603050405020304" pitchFamily="18" charset="0"/>
                <a:ea typeface="Calibri" panose="020F0502020204030204" pitchFamily="34" charset="0"/>
                <a:cs typeface="Times New Roman" panose="02020603050405020304" pitchFamily="18" charset="0"/>
              </a:rPr>
              <a:t>WE BELIEVE that the primary message of the Christian is “that the Christ should suffer and on the third day rise from the dead, and that repentance (</a:t>
            </a:r>
            <a:r>
              <a:rPr lang="en-US" b="1">
                <a:effectLst/>
                <a:latin typeface="Times New Roman" panose="02020603050405020304" pitchFamily="18" charset="0"/>
                <a:ea typeface="Calibri" panose="020F0502020204030204" pitchFamily="34" charset="0"/>
                <a:cs typeface="Times New Roman" panose="02020603050405020304" pitchFamily="18" charset="0"/>
              </a:rPr>
              <a:t>the proclamation of God’s law</a:t>
            </a:r>
            <a:r>
              <a:rPr lang="en-US">
                <a:effectLst/>
                <a:latin typeface="Times New Roman" panose="02020603050405020304" pitchFamily="18" charset="0"/>
                <a:ea typeface="Calibri" panose="020F0502020204030204" pitchFamily="34" charset="0"/>
                <a:cs typeface="Times New Roman" panose="02020603050405020304" pitchFamily="18" charset="0"/>
              </a:rPr>
              <a:t>) for the forgiveness of sins (</a:t>
            </a:r>
            <a:r>
              <a:rPr lang="en-US" b="1">
                <a:effectLst/>
                <a:latin typeface="Times New Roman" panose="02020603050405020304" pitchFamily="18" charset="0"/>
                <a:ea typeface="Calibri" panose="020F0502020204030204" pitchFamily="34" charset="0"/>
                <a:cs typeface="Times New Roman" panose="02020603050405020304" pitchFamily="18" charset="0"/>
              </a:rPr>
              <a:t>the proclamation of God’s Gospel</a:t>
            </a:r>
            <a:r>
              <a:rPr lang="en-US">
                <a:effectLst/>
                <a:latin typeface="Times New Roman" panose="02020603050405020304" pitchFamily="18" charset="0"/>
                <a:ea typeface="Calibri" panose="020F0502020204030204" pitchFamily="34" charset="0"/>
                <a:cs typeface="Times New Roman" panose="02020603050405020304" pitchFamily="18" charset="0"/>
              </a:rPr>
              <a:t>) should be proclaimed in his name to all nations… (Luke 24:47).  </a:t>
            </a:r>
            <a:r>
              <a:rPr lang="en-US">
                <a:latin typeface="Times New Roman" panose="02020603050405020304" pitchFamily="18" charset="0"/>
                <a:ea typeface="Calibri" panose="020F0502020204030204" pitchFamily="34" charset="0"/>
                <a:cs typeface="Times New Roman" panose="02020603050405020304" pitchFamily="18" charset="0"/>
              </a:rPr>
              <a:t>Those pastors who do not understand that all Scripture, from Genesis to Revelation, revolves around </a:t>
            </a:r>
            <a:r>
              <a:rPr lang="en-US" b="1">
                <a:latin typeface="Times New Roman" panose="02020603050405020304" pitchFamily="18" charset="0"/>
                <a:ea typeface="Calibri" panose="020F0502020204030204" pitchFamily="34" charset="0"/>
                <a:cs typeface="Times New Roman" panose="02020603050405020304" pitchFamily="18" charset="0"/>
              </a:rPr>
              <a:t>repentance for the forgiveness of sins in the name of Jesus</a:t>
            </a:r>
            <a:r>
              <a:rPr lang="en-US">
                <a:latin typeface="Times New Roman" panose="02020603050405020304" pitchFamily="18" charset="0"/>
                <a:ea typeface="Calibri" panose="020F0502020204030204" pitchFamily="34" charset="0"/>
                <a:cs typeface="Times New Roman" panose="02020603050405020304" pitchFamily="18" charset="0"/>
              </a:rPr>
              <a:t>, and preach a different Gospel, should be considered ‘false teachers.’  Their minds have not been opened by God to the Scripture (Luke 24: 46) and they are accursed (Galatians 1:9).</a:t>
            </a:r>
            <a:endParaRPr lang="en-US">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a:effectLst/>
                <a:latin typeface="Times New Roman" panose="02020603050405020304" pitchFamily="18" charset="0"/>
                <a:ea typeface="Calibri" panose="020F0502020204030204" pitchFamily="34" charset="0"/>
                <a:cs typeface="Times New Roman" panose="02020603050405020304" pitchFamily="18" charset="0"/>
              </a:rPr>
              <a:t>WE BELIEVE that Christian pastors are to “make disciples of all nations, baptizing them in the name of the Father and of the Son and of the Holy Spirit and teaching them all that I (</a:t>
            </a:r>
            <a:r>
              <a:rPr lang="en-US" b="1">
                <a:effectLst/>
                <a:latin typeface="Times New Roman" panose="02020603050405020304" pitchFamily="18" charset="0"/>
                <a:ea typeface="Calibri" panose="020F0502020204030204" pitchFamily="34" charset="0"/>
                <a:cs typeface="Times New Roman" panose="02020603050405020304" pitchFamily="18" charset="0"/>
              </a:rPr>
              <a:t>Jesus</a:t>
            </a:r>
            <a:r>
              <a:rPr lang="en-US">
                <a:effectLst/>
                <a:latin typeface="Times New Roman" panose="02020603050405020304" pitchFamily="18" charset="0"/>
                <a:ea typeface="Calibri" panose="020F0502020204030204" pitchFamily="34" charset="0"/>
                <a:cs typeface="Times New Roman" panose="02020603050405020304" pitchFamily="18" charset="0"/>
              </a:rPr>
              <a:t>) have commanded… (Matthew 28:19). </a:t>
            </a:r>
          </a:p>
          <a:p>
            <a:pPr marL="0" indent="0">
              <a:lnSpc>
                <a:spcPct val="90000"/>
              </a:lnSpc>
              <a:buNone/>
            </a:pPr>
            <a:endParaRPr lang="en-US"/>
          </a:p>
        </p:txBody>
      </p:sp>
    </p:spTree>
    <p:extLst>
      <p:ext uri="{BB962C8B-B14F-4D97-AF65-F5344CB8AC3E}">
        <p14:creationId xmlns:p14="http://schemas.microsoft.com/office/powerpoint/2010/main" val="350743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F22F1189-98FD-40F2-9799-19F6C6BA32FE}"/>
              </a:ext>
            </a:extLst>
          </p:cNvPr>
          <p:cNvSpPr>
            <a:spLocks noGrp="1"/>
          </p:cNvSpPr>
          <p:nvPr>
            <p:ph type="title"/>
          </p:nvPr>
        </p:nvSpPr>
        <p:spPr>
          <a:xfrm>
            <a:off x="806195" y="804672"/>
            <a:ext cx="3521359" cy="5248656"/>
          </a:xfrm>
        </p:spPr>
        <p:txBody>
          <a:bodyPr anchor="ctr">
            <a:normAutofit/>
          </a:bodyPr>
          <a:lstStyle/>
          <a:p>
            <a:pPr algn="ctr"/>
            <a:r>
              <a:rPr lang="en-US"/>
              <a:t>Who God Brings To Salvation</a:t>
            </a:r>
          </a:p>
        </p:txBody>
      </p:sp>
      <p:sp>
        <p:nvSpPr>
          <p:cNvPr id="3" name="Content Placeholder 2">
            <a:extLst>
              <a:ext uri="{FF2B5EF4-FFF2-40B4-BE49-F238E27FC236}">
                <a16:creationId xmlns:a16="http://schemas.microsoft.com/office/drawing/2014/main" id="{1B418596-48B1-44AF-BA15-2DBCB7DE01EE}"/>
              </a:ext>
            </a:extLst>
          </p:cNvPr>
          <p:cNvSpPr>
            <a:spLocks noGrp="1"/>
          </p:cNvSpPr>
          <p:nvPr>
            <p:ph idx="1"/>
          </p:nvPr>
        </p:nvSpPr>
        <p:spPr>
          <a:xfrm>
            <a:off x="4975861" y="804671"/>
            <a:ext cx="6399930" cy="5248657"/>
          </a:xfrm>
        </p:spPr>
        <p:txBody>
          <a:bodyPr anchor="ctr">
            <a:normAutofit/>
          </a:bodyPr>
          <a:lstStyle/>
          <a:p>
            <a:pPr marL="0" marR="0" indent="0">
              <a:spcBef>
                <a:spcPts val="0"/>
              </a:spcBef>
              <a:spcAft>
                <a:spcPts val="0"/>
              </a:spcAft>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WE BELIEVE It is God who justifies us (Romans 8:33).</a:t>
            </a:r>
          </a:p>
          <a:p>
            <a:pPr marL="0" marR="0" indent="0">
              <a:spcBef>
                <a:spcPts val="0"/>
              </a:spcBef>
              <a:spcAft>
                <a:spcPts val="0"/>
              </a:spcAft>
              <a:buNone/>
            </a:pPr>
            <a:endParaRPr lang="en-US" sz="19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WE BELIEVE THAT GOD will have mercy on whom HE WILL have mercy, and HE WILL have compassion on whom HE HAS compassion (Romans 9:15; II Timothy 1:9; Titus 5)</a:t>
            </a:r>
          </a:p>
          <a:p>
            <a:pPr marL="0" marR="0" indent="0">
              <a:spcBef>
                <a:spcPts val="0"/>
              </a:spcBef>
              <a:spcAft>
                <a:spcPts val="0"/>
              </a:spcAft>
              <a:buNone/>
            </a:pPr>
            <a:endParaRPr lang="en-US" sz="19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WE BELIEVE THAT it is by grace we have been saved, through faith—and this not from ourselves, it is a gift of God—not by works, so that no one can boast (Ephesians 2:8).</a:t>
            </a:r>
          </a:p>
          <a:p>
            <a:pPr marL="0" marR="0" indent="0">
              <a:spcBef>
                <a:spcPts val="0"/>
              </a:spcBef>
              <a:spcAft>
                <a:spcPts val="0"/>
              </a:spcAft>
              <a:buNone/>
            </a:pPr>
            <a:endParaRPr lang="en-US" sz="19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WE BELIEVE THAT SALVATION COMES BY THE WORK OF GOD THE FATHER, GOD THE SON AND GOD THE HOLY SPIRIT IN THE FOLLOWING MANNER:</a:t>
            </a:r>
          </a:p>
          <a:p>
            <a:pPr marL="0" indent="0">
              <a:buNone/>
            </a:pPr>
            <a:endParaRPr lang="en-US" sz="1900"/>
          </a:p>
        </p:txBody>
      </p:sp>
    </p:spTree>
    <p:extLst>
      <p:ext uri="{BB962C8B-B14F-4D97-AF65-F5344CB8AC3E}">
        <p14:creationId xmlns:p14="http://schemas.microsoft.com/office/powerpoint/2010/main" val="1307592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7"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D7030627-71FD-411A-822F-5DD95E271672}"/>
              </a:ext>
            </a:extLst>
          </p:cNvPr>
          <p:cNvSpPr>
            <a:spLocks noGrp="1"/>
          </p:cNvSpPr>
          <p:nvPr>
            <p:ph type="title"/>
          </p:nvPr>
        </p:nvSpPr>
        <p:spPr>
          <a:xfrm>
            <a:off x="806195" y="804672"/>
            <a:ext cx="3521359" cy="5248656"/>
          </a:xfrm>
        </p:spPr>
        <p:txBody>
          <a:bodyPr anchor="ctr">
            <a:normAutofit/>
          </a:bodyPr>
          <a:lstStyle/>
          <a:p>
            <a:pPr algn="ctr"/>
            <a:r>
              <a:rPr lang="en-US"/>
              <a:t>The Manner of Salvation</a:t>
            </a:r>
          </a:p>
        </p:txBody>
      </p:sp>
      <p:sp>
        <p:nvSpPr>
          <p:cNvPr id="3" name="Content Placeholder 2">
            <a:extLst>
              <a:ext uri="{FF2B5EF4-FFF2-40B4-BE49-F238E27FC236}">
                <a16:creationId xmlns:a16="http://schemas.microsoft.com/office/drawing/2014/main" id="{52C10D12-6421-4C4A-B6CB-1E8906790C16}"/>
              </a:ext>
            </a:extLst>
          </p:cNvPr>
          <p:cNvSpPr>
            <a:spLocks noGrp="1"/>
          </p:cNvSpPr>
          <p:nvPr>
            <p:ph idx="1"/>
          </p:nvPr>
        </p:nvSpPr>
        <p:spPr>
          <a:xfrm>
            <a:off x="4975861" y="804671"/>
            <a:ext cx="6399930" cy="5248657"/>
          </a:xfrm>
        </p:spPr>
        <p:txBody>
          <a:bodyPr anchor="ctr">
            <a:normAutofit/>
          </a:bodyPr>
          <a:lstStyle/>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(Not necessarily in this order)</a:t>
            </a:r>
          </a:p>
          <a:p>
            <a:pPr marL="0" marR="0" indent="0">
              <a:lnSpc>
                <a:spcPct val="90000"/>
              </a:lnSpc>
              <a:spcBef>
                <a:spcPts val="0"/>
              </a:spcBef>
              <a:spcAft>
                <a:spcPts val="0"/>
              </a:spcAft>
              <a:buNone/>
            </a:pP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God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draws</a:t>
            </a:r>
            <a:r>
              <a:rPr lang="en-US" sz="1400">
                <a:effectLst/>
                <a:latin typeface="Times New Roman" panose="02020603050405020304" pitchFamily="18" charset="0"/>
                <a:ea typeface="Calibri" panose="020F0502020204030204" pitchFamily="34" charset="0"/>
                <a:cs typeface="Times New Roman" panose="02020603050405020304" pitchFamily="18" charset="0"/>
              </a:rPr>
              <a:t> us in (John 6:44; 65) and His Holy Spirit convicts (John 16:8) us of our sins </a:t>
            </a: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God gives us the gift of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faith</a:t>
            </a:r>
            <a:r>
              <a:rPr lang="en-US" sz="1400">
                <a:effectLst/>
                <a:latin typeface="Times New Roman" panose="02020603050405020304" pitchFamily="18" charset="0"/>
                <a:ea typeface="Calibri" panose="020F0502020204030204" pitchFamily="34" charset="0"/>
                <a:cs typeface="Times New Roman" panose="02020603050405020304" pitchFamily="18" charset="0"/>
              </a:rPr>
              <a:t> through the preaching of the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Gospel</a:t>
            </a:r>
            <a:r>
              <a:rPr lang="en-US" sz="1400">
                <a:effectLst/>
                <a:latin typeface="Times New Roman" panose="02020603050405020304" pitchFamily="18" charset="0"/>
                <a:ea typeface="Calibri" panose="020F0502020204030204" pitchFamily="34" charset="0"/>
                <a:cs typeface="Times New Roman" panose="02020603050405020304" pitchFamily="18" charset="0"/>
              </a:rPr>
              <a:t> (Romans 10:17; Ephesians 2:8-9) which is that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Jesus died for our sins</a:t>
            </a:r>
            <a:r>
              <a:rPr lang="en-US" sz="1400">
                <a:effectLst/>
                <a:latin typeface="Times New Roman" panose="02020603050405020304" pitchFamily="18" charset="0"/>
                <a:ea typeface="Calibri" panose="020F0502020204030204" pitchFamily="34" charset="0"/>
                <a:cs typeface="Times New Roman" panose="02020603050405020304" pitchFamily="18" charset="0"/>
              </a:rPr>
              <a:t> (I Corinthians 15:1-8) and our sins are forgiven.  When we believe the Gospel, and do not harden our hearts against it, we are cut to the heart (Acts 2:37) and seek to do all that Christ has commanded.</a:t>
            </a: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God grants us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repentance</a:t>
            </a:r>
            <a:r>
              <a:rPr lang="en-US" sz="1400">
                <a:effectLst/>
                <a:latin typeface="Times New Roman" panose="02020603050405020304" pitchFamily="18" charset="0"/>
                <a:ea typeface="Calibri" panose="020F0502020204030204" pitchFamily="34" charset="0"/>
                <a:cs typeface="Times New Roman" panose="02020603050405020304" pitchFamily="18" charset="0"/>
              </a:rPr>
              <a:t> (II Timothy 2:25) which leads us to a knowledge of the Truth by which we come to our senses and escape the snares of the devil.</a:t>
            </a: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God, by those who have shown themselves approved by rightly handling the Word of Truth (II Timothy 2:15),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baptizes</a:t>
            </a:r>
            <a:r>
              <a:rPr lang="en-US" sz="1400">
                <a:effectLst/>
                <a:latin typeface="Times New Roman" panose="02020603050405020304" pitchFamily="18" charset="0"/>
                <a:ea typeface="Calibri" panose="020F0502020204030204" pitchFamily="34" charset="0"/>
                <a:cs typeface="Times New Roman" panose="02020603050405020304" pitchFamily="18" charset="0"/>
              </a:rPr>
              <a:t> us in water (Acts 2:38), in the name of the Father, Son and Holy Spirit (Matthew 28:19) not for the removal of dirt from the body but as an appeal to God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a plea</a:t>
            </a:r>
            <a:r>
              <a:rPr lang="en-US" sz="1400">
                <a:effectLst/>
                <a:latin typeface="Times New Roman" panose="02020603050405020304" pitchFamily="18" charset="0"/>
                <a:ea typeface="Calibri" panose="020F0502020204030204" pitchFamily="34" charset="0"/>
                <a:cs typeface="Times New Roman" panose="02020603050405020304" pitchFamily="18" charset="0"/>
              </a:rPr>
              <a:t>) for a good conscience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sanctification</a:t>
            </a:r>
            <a:r>
              <a:rPr lang="en-US" sz="1400">
                <a:effectLst/>
                <a:latin typeface="Times New Roman" panose="02020603050405020304" pitchFamily="18" charset="0"/>
                <a:ea typeface="Calibri" panose="020F0502020204030204" pitchFamily="34" charset="0"/>
                <a:cs typeface="Times New Roman" panose="02020603050405020304" pitchFamily="18" charset="0"/>
              </a:rPr>
              <a:t>) through the resurrection of Jesus Christ (I Peter 3:21). </a:t>
            </a:r>
          </a:p>
          <a:p>
            <a:pPr marL="0" marR="0" indent="0">
              <a:lnSpc>
                <a:spcPct val="90000"/>
              </a:lnSpc>
              <a:spcBef>
                <a:spcPts val="0"/>
              </a:spcBef>
              <a:spcAft>
                <a:spcPts val="0"/>
              </a:spcAft>
              <a:buNone/>
            </a:pP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0000"/>
              </a:lnSpc>
              <a:spcBef>
                <a:spcPts val="0"/>
              </a:spcBef>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God fills us with his </a:t>
            </a:r>
            <a:r>
              <a:rPr lang="en-US" sz="1400" b="1">
                <a:effectLst/>
                <a:latin typeface="Times New Roman" panose="02020603050405020304" pitchFamily="18" charset="0"/>
                <a:ea typeface="Calibri" panose="020F0502020204030204" pitchFamily="34" charset="0"/>
                <a:cs typeface="Times New Roman" panose="02020603050405020304" pitchFamily="18" charset="0"/>
              </a:rPr>
              <a:t>Holy Spirit</a:t>
            </a:r>
            <a:r>
              <a:rPr lang="en-US" sz="1400">
                <a:effectLst/>
                <a:latin typeface="Times New Roman" panose="02020603050405020304" pitchFamily="18" charset="0"/>
                <a:ea typeface="Calibri" panose="020F0502020204030204" pitchFamily="34" charset="0"/>
                <a:cs typeface="Times New Roman" panose="02020603050405020304" pitchFamily="18" charset="0"/>
              </a:rPr>
              <a:t> (John 3:7) and we are born again by his own sovereign choice by the washing of regeneration and renewal of His Spirit (Titus 3:5) whom he poured out on us richly through Jesus Christ our Savior.</a:t>
            </a:r>
          </a:p>
          <a:p>
            <a:pPr marL="0" marR="0" indent="0">
              <a:lnSpc>
                <a:spcPct val="90000"/>
              </a:lnSpc>
              <a:spcBef>
                <a:spcPts val="0"/>
              </a:spcBef>
              <a:spcAft>
                <a:spcPts val="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90000"/>
              </a:lnSpc>
              <a:buNone/>
            </a:pPr>
            <a:endParaRPr lang="en-US" sz="1400"/>
          </a:p>
        </p:txBody>
      </p:sp>
    </p:spTree>
    <p:extLst>
      <p:ext uri="{BB962C8B-B14F-4D97-AF65-F5344CB8AC3E}">
        <p14:creationId xmlns:p14="http://schemas.microsoft.com/office/powerpoint/2010/main" val="53098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3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87315DF4-7EFF-4EDF-AAA1-73BE74DBBE65}"/>
              </a:ext>
            </a:extLst>
          </p:cNvPr>
          <p:cNvSpPr>
            <a:spLocks noGrp="1"/>
          </p:cNvSpPr>
          <p:nvPr>
            <p:ph type="title"/>
          </p:nvPr>
        </p:nvSpPr>
        <p:spPr>
          <a:xfrm>
            <a:off x="806195" y="804672"/>
            <a:ext cx="3521359" cy="5248656"/>
          </a:xfrm>
        </p:spPr>
        <p:txBody>
          <a:bodyPr anchor="ctr">
            <a:normAutofit/>
          </a:bodyPr>
          <a:lstStyle/>
          <a:p>
            <a:pPr algn="ctr"/>
            <a:r>
              <a:rPr lang="en-US"/>
              <a:t>The Manner of Salvation cont.</a:t>
            </a:r>
          </a:p>
        </p:txBody>
      </p:sp>
      <p:sp>
        <p:nvSpPr>
          <p:cNvPr id="25" name="Content Placeholder 2">
            <a:extLst>
              <a:ext uri="{FF2B5EF4-FFF2-40B4-BE49-F238E27FC236}">
                <a16:creationId xmlns:a16="http://schemas.microsoft.com/office/drawing/2014/main" id="{8EE712CA-32A8-4E86-928E-8B8AF87B0349}"/>
              </a:ext>
            </a:extLst>
          </p:cNvPr>
          <p:cNvSpPr>
            <a:spLocks noGrp="1"/>
          </p:cNvSpPr>
          <p:nvPr>
            <p:ph idx="1"/>
          </p:nvPr>
        </p:nvSpPr>
        <p:spPr>
          <a:xfrm>
            <a:off x="4998976" y="2401859"/>
            <a:ext cx="6340887" cy="4454554"/>
          </a:xfrm>
        </p:spPr>
        <p:txBody>
          <a:bodyPr anchor="ctr">
            <a:normAutofit lnSpcReduction="10000"/>
          </a:bodyPr>
          <a:lstStyle/>
          <a:p>
            <a:pPr marL="0" indent="0">
              <a:lnSpc>
                <a:spcPct val="90000"/>
              </a:lnSpc>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God, by those who have shown themselves approved by rightly handling the Word of Truth (II Timothy 2:15), nourishes us on the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Lord’s supper</a:t>
            </a:r>
            <a:r>
              <a:rPr lang="en-US" dirty="0">
                <a:effectLst/>
                <a:latin typeface="Times New Roman" panose="02020603050405020304" pitchFamily="18" charset="0"/>
                <a:ea typeface="Calibri" panose="020F0502020204030204" pitchFamily="34" charset="0"/>
                <a:cs typeface="Times New Roman" panose="02020603050405020304" pitchFamily="18" charset="0"/>
              </a:rPr>
              <a:t> which we are to do in remembrance of his sacrifice on the cross (I Corinthians 11:24). In this way we are </a:t>
            </a:r>
            <a:r>
              <a:rPr lang="en-US" dirty="0">
                <a:latin typeface="Times New Roman" panose="02020603050405020304" pitchFamily="18" charset="0"/>
                <a:ea typeface="Calibri" panose="020F0502020204030204" pitchFamily="34" charset="0"/>
                <a:cs typeface="Times New Roman" panose="02020603050405020304" pitchFamily="18" charset="0"/>
              </a:rPr>
              <a:t>to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remain in the faith</a:t>
            </a:r>
            <a:r>
              <a:rPr lang="en-US" dirty="0">
                <a:effectLst/>
                <a:latin typeface="Times New Roman" panose="02020603050405020304" pitchFamily="18" charset="0"/>
                <a:ea typeface="Calibri" panose="020F0502020204030204" pitchFamily="34" charset="0"/>
                <a:cs typeface="Times New Roman" panose="02020603050405020304" pitchFamily="18" charset="0"/>
              </a:rPr>
              <a:t> until death in order to inherit eternal life (John 15:6, John 6:56, 6:63; Colossians 1:23; I Timothy 4:15-16; Hebrews 3:14, 6:4-10, 10:32-39, James 5:19-20; I John 2:24/27/28; II John 8-9; Jude 21-23).</a:t>
            </a:r>
          </a:p>
          <a:p>
            <a:pPr marL="0" marR="0" indent="0">
              <a:lnSpc>
                <a:spcPct val="90000"/>
              </a:lnSpc>
              <a:spcBef>
                <a:spcPts val="0"/>
              </a:spcBef>
              <a:spcAft>
                <a:spcPts val="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God bears in us the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fruits of the Spirit</a:t>
            </a:r>
            <a:r>
              <a:rPr lang="en-US" dirty="0">
                <a:effectLst/>
                <a:latin typeface="Times New Roman" panose="02020603050405020304" pitchFamily="18" charset="0"/>
                <a:ea typeface="Calibri" panose="020F0502020204030204" pitchFamily="34" charset="0"/>
                <a:cs typeface="Times New Roman" panose="02020603050405020304" pitchFamily="18" charset="0"/>
              </a:rPr>
              <a:t> of love, joy, peace, patience, kindness, goodness, faithfulness, gentleness, self-control (Galatians 5:22).  “We did </a:t>
            </a:r>
            <a:r>
              <a:rPr lang="en-US" dirty="0">
                <a:latin typeface="Times New Roman" panose="02020603050405020304" pitchFamily="18" charset="0"/>
                <a:ea typeface="Calibri" panose="020F0502020204030204" pitchFamily="34" charset="0"/>
                <a:cs typeface="Times New Roman" panose="02020603050405020304" pitchFamily="18" charset="0"/>
              </a:rPr>
              <a:t>not choose Christ but rather Christ chose us to go and bear fruit</a:t>
            </a:r>
            <a:r>
              <a:rPr lang="en-US" dirty="0">
                <a:effectLst/>
                <a:latin typeface="Times New Roman" panose="02020603050405020304" pitchFamily="18" charset="0"/>
                <a:ea typeface="Calibri" panose="020F0502020204030204" pitchFamily="34" charset="0"/>
                <a:cs typeface="Times New Roman" panose="02020603050405020304" pitchFamily="18" charset="0"/>
              </a:rPr>
              <a:t> (John 15:16).”  It is the gift of faith </a:t>
            </a:r>
            <a:r>
              <a:rPr lang="en-US" dirty="0">
                <a:latin typeface="Times New Roman" panose="02020603050405020304" pitchFamily="18" charset="0"/>
                <a:ea typeface="Calibri" panose="020F0502020204030204" pitchFamily="34" charset="0"/>
                <a:cs typeface="Times New Roman" panose="02020603050405020304" pitchFamily="18" charset="0"/>
              </a:rPr>
              <a:t>that God has bestowed upon us that causes our good works; but faith</a:t>
            </a:r>
            <a:r>
              <a:rPr lang="en-US" dirty="0">
                <a:effectLst/>
                <a:latin typeface="Times New Roman" panose="02020603050405020304" pitchFamily="18" charset="0"/>
                <a:ea typeface="Calibri" panose="020F0502020204030204" pitchFamily="34" charset="0"/>
                <a:cs typeface="Times New Roman" panose="02020603050405020304" pitchFamily="18" charset="0"/>
              </a:rPr>
              <a:t> by itself, if it is not accompanied by action, is dead (James 2:14).”</a:t>
            </a:r>
          </a:p>
          <a:p>
            <a:pPr marL="0" marR="0" indent="0">
              <a:lnSpc>
                <a:spcPct val="90000"/>
              </a:lnSpc>
              <a:spcBef>
                <a:spcPts val="0"/>
              </a:spcBef>
              <a:spcAft>
                <a:spcPts val="0"/>
              </a:spcAft>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0000"/>
              </a:lnSpc>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0000"/>
              </a:lnSpc>
              <a:buNone/>
            </a:pPr>
            <a:endParaRPr lang="en-US" dirty="0"/>
          </a:p>
        </p:txBody>
      </p:sp>
    </p:spTree>
    <p:extLst>
      <p:ext uri="{BB962C8B-B14F-4D97-AF65-F5344CB8AC3E}">
        <p14:creationId xmlns:p14="http://schemas.microsoft.com/office/powerpoint/2010/main" val="344622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8E6E3CA-DAD7-4788-83DA-400259D1896A}"/>
              </a:ext>
            </a:extLst>
          </p:cNvPr>
          <p:cNvSpPr>
            <a:spLocks noGrp="1"/>
          </p:cNvSpPr>
          <p:nvPr>
            <p:ph type="title"/>
          </p:nvPr>
        </p:nvSpPr>
        <p:spPr>
          <a:xfrm>
            <a:off x="806195" y="804672"/>
            <a:ext cx="3521359" cy="5248656"/>
          </a:xfrm>
        </p:spPr>
        <p:txBody>
          <a:bodyPr anchor="ctr">
            <a:normAutofit/>
          </a:bodyPr>
          <a:lstStyle/>
          <a:p>
            <a:pPr algn="ctr"/>
            <a:r>
              <a:rPr lang="en-US" dirty="0"/>
              <a:t>The Role of the Christian in Salvation</a:t>
            </a:r>
          </a:p>
        </p:txBody>
      </p:sp>
      <p:sp>
        <p:nvSpPr>
          <p:cNvPr id="3" name="Content Placeholder 2">
            <a:extLst>
              <a:ext uri="{FF2B5EF4-FFF2-40B4-BE49-F238E27FC236}">
                <a16:creationId xmlns:a16="http://schemas.microsoft.com/office/drawing/2014/main" id="{D5F4706A-C0BA-49EA-9A10-F0985D62283F}"/>
              </a:ext>
            </a:extLst>
          </p:cNvPr>
          <p:cNvSpPr>
            <a:spLocks noGrp="1"/>
          </p:cNvSpPr>
          <p:nvPr>
            <p:ph idx="1"/>
          </p:nvPr>
        </p:nvSpPr>
        <p:spPr>
          <a:xfrm>
            <a:off x="4975861" y="804671"/>
            <a:ext cx="6399930" cy="5248657"/>
          </a:xfrm>
        </p:spPr>
        <p:txBody>
          <a:bodyPr anchor="ctr">
            <a:normAutofit/>
          </a:bodyPr>
          <a:lstStyle/>
          <a:p>
            <a:pPr marL="0" indent="0">
              <a:lnSpc>
                <a:spcPct val="90000"/>
              </a:lnSpc>
              <a:spcBef>
                <a:spcPts val="0"/>
              </a:spcBef>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THAT, we … work out our own salvation with fear and trembling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the work of God is to believe in the one he has sent</a:t>
            </a:r>
            <a:r>
              <a:rPr lang="en-US" sz="1300">
                <a:effectLst/>
                <a:latin typeface="Times New Roman" panose="02020603050405020304" pitchFamily="18" charset="0"/>
                <a:ea typeface="Calibri" panose="020F0502020204030204" pitchFamily="34" charset="0"/>
                <a:cs typeface="Times New Roman" panose="02020603050405020304" pitchFamily="18" charset="0"/>
              </a:rPr>
              <a:t>), for it is God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His Holy Spirit</a:t>
            </a:r>
            <a:r>
              <a:rPr lang="en-US" sz="1300">
                <a:effectLst/>
                <a:latin typeface="Times New Roman" panose="02020603050405020304" pitchFamily="18" charset="0"/>
                <a:ea typeface="Calibri" panose="020F0502020204030204" pitchFamily="34" charset="0"/>
                <a:cs typeface="Times New Roman" panose="02020603050405020304" pitchFamily="18" charset="0"/>
              </a:rPr>
              <a:t>) who works in you, both to will and to work for his own good purpose (John 6:29; Philippians 2:12-13).  </a:t>
            </a:r>
          </a:p>
          <a:p>
            <a:pPr marL="0" indent="0">
              <a:lnSpc>
                <a:spcPct val="90000"/>
              </a:lnSpc>
              <a:spcBef>
                <a:spcPts val="0"/>
              </a:spcBef>
              <a:buNone/>
            </a:pPr>
            <a:endParaRPr lang="en-US" sz="13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0000"/>
              </a:lnSpc>
              <a:spcBef>
                <a:spcPts val="0"/>
              </a:spcBef>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THAT WE MUST NOT HARDEN OUR HEARTS AGAINST HIS GOSPEL: “Today, if you hear his voice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His Gospel)</a:t>
            </a:r>
            <a:r>
              <a:rPr lang="en-US" sz="1300">
                <a:effectLst/>
                <a:latin typeface="Times New Roman" panose="02020603050405020304" pitchFamily="18" charset="0"/>
                <a:ea typeface="Calibri" panose="020F0502020204030204" pitchFamily="34" charset="0"/>
                <a:cs typeface="Times New Roman" panose="02020603050405020304" pitchFamily="18" charset="0"/>
              </a:rPr>
              <a:t>, do not harden your hearts as you did in the rebellion (Romans 2:5; Hebrews 3:15).”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We believe that belief in God and the Gospel is a universal truth that is identical to the truth that 2 + 2 = 4.</a:t>
            </a:r>
            <a:r>
              <a:rPr lang="en-US" sz="1300">
                <a:effectLst/>
                <a:latin typeface="Times New Roman" panose="02020603050405020304" pitchFamily="18" charset="0"/>
                <a:ea typeface="Calibri" panose="020F0502020204030204" pitchFamily="34" charset="0"/>
                <a:cs typeface="Times New Roman" panose="02020603050405020304" pitchFamily="18" charset="0"/>
              </a:rPr>
              <a:t>  Christ died for all of mankind just as all of mankind accepts tha</a:t>
            </a:r>
            <a:r>
              <a:rPr lang="en-US" sz="1300">
                <a:latin typeface="Times New Roman" panose="02020603050405020304" pitchFamily="18" charset="0"/>
                <a:ea typeface="Calibri" panose="020F0502020204030204" pitchFamily="34" charset="0"/>
                <a:cs typeface="Times New Roman" panose="02020603050405020304" pitchFamily="18" charset="0"/>
              </a:rPr>
              <a:t>t 2 + 2 = 4.  Those who argue against God and the Gospel are spiritually arguing that 2 + 2 = something else.</a:t>
            </a:r>
            <a:endParaRPr lang="en-US" sz="13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sz="130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0000"/>
              </a:lnSpc>
              <a:spcBef>
                <a:spcPts val="0"/>
              </a:spcBef>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THAT WE MUST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REMAIN IN THE FAITH</a:t>
            </a:r>
            <a:r>
              <a:rPr lang="en-US" sz="1300">
                <a:effectLst/>
                <a:latin typeface="Times New Roman" panose="02020603050405020304" pitchFamily="18" charset="0"/>
                <a:ea typeface="Calibri" panose="020F0502020204030204" pitchFamily="34" charset="0"/>
                <a:cs typeface="Times New Roman" panose="02020603050405020304" pitchFamily="18" charset="0"/>
              </a:rPr>
              <a:t> UNTIL DEATH TO RECEIVE ETERNAL LIFE: “Whoever abides in me and I in him, he it is that bears much fruit, for apart from me you can do nothing.  If anyone does not abide in me he is thrown away like a branch and withers; and the branches are gathered, thrown into the fire, and burned (John 15:6, Colossians 1:23; I Timothy 4: 15-16;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Hebrews 3:12-14</a:t>
            </a:r>
            <a:r>
              <a:rPr lang="en-US" sz="1300">
                <a:effectLst/>
                <a:latin typeface="Times New Roman" panose="02020603050405020304" pitchFamily="18" charset="0"/>
                <a:ea typeface="Calibri" panose="020F0502020204030204" pitchFamily="34" charset="0"/>
                <a:cs typeface="Times New Roman" panose="02020603050405020304" pitchFamily="18" charset="0"/>
              </a:rPr>
              <a:t>; 6:4-8; 10:26-31: I John 2:23-28; II John 8-9;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Revelation 2:10</a:t>
            </a:r>
            <a:r>
              <a:rPr lang="en-US" sz="130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90000"/>
              </a:lnSpc>
              <a:buNone/>
            </a:pPr>
            <a:endParaRPr lang="en-US" sz="130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0000"/>
              </a:lnSpc>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Special Note: The Pelagian Heresy: </a:t>
            </a:r>
            <a:r>
              <a:rPr lang="en-US" sz="1300" b="0" i="0">
                <a:effectLst/>
                <a:latin typeface="Times New Roman" panose="02020603050405020304" pitchFamily="18" charset="0"/>
                <a:cs typeface="Times New Roman" panose="02020603050405020304" pitchFamily="18" charset="0"/>
              </a:rPr>
              <a:t>Pelagianism is a set of beliefs associated with the British monk Pelagius (circa AD 354–420), who taught in Rome in the late fourth and early fifth centuries. Pelagius denied the doctrines of original sin (</a:t>
            </a:r>
            <a:r>
              <a:rPr lang="en-US" sz="1300" b="1" i="0">
                <a:effectLst/>
                <a:latin typeface="Times New Roman" panose="02020603050405020304" pitchFamily="18" charset="0"/>
                <a:cs typeface="Times New Roman" panose="02020603050405020304" pitchFamily="18" charset="0"/>
              </a:rPr>
              <a:t>that we are born enemies of God</a:t>
            </a:r>
            <a:r>
              <a:rPr lang="en-US" sz="1300" b="0" i="0">
                <a:effectLst/>
                <a:latin typeface="Times New Roman" panose="02020603050405020304" pitchFamily="18" charset="0"/>
                <a:cs typeface="Times New Roman" panose="02020603050405020304" pitchFamily="18" charset="0"/>
              </a:rPr>
              <a:t>),  total depravity (</a:t>
            </a:r>
            <a:r>
              <a:rPr lang="en-US" sz="1300" b="1" i="0">
                <a:effectLst/>
                <a:latin typeface="Times New Roman" panose="02020603050405020304" pitchFamily="18" charset="0"/>
                <a:cs typeface="Times New Roman" panose="02020603050405020304" pitchFamily="18" charset="0"/>
              </a:rPr>
              <a:t>that man cannot harden his heart against the Lord</a:t>
            </a:r>
            <a:r>
              <a:rPr lang="en-US" sz="1300" b="0" i="0">
                <a:effectLst/>
                <a:latin typeface="Times New Roman" panose="02020603050405020304" pitchFamily="18" charset="0"/>
                <a:cs typeface="Times New Roman" panose="02020603050405020304" pitchFamily="18" charset="0"/>
              </a:rPr>
              <a:t>), and predestination (</a:t>
            </a:r>
            <a:r>
              <a:rPr lang="en-US" sz="1300" b="1" i="0">
                <a:effectLst/>
                <a:latin typeface="Times New Roman" panose="02020603050405020304" pitchFamily="18" charset="0"/>
                <a:cs typeface="Times New Roman" panose="02020603050405020304" pitchFamily="18" charset="0"/>
              </a:rPr>
              <a:t>God knows the end from the beginning</a:t>
            </a:r>
            <a:r>
              <a:rPr lang="en-US" sz="1300" b="0" i="0">
                <a:effectLst/>
                <a:latin typeface="Times New Roman" panose="02020603050405020304" pitchFamily="18" charset="0"/>
                <a:cs typeface="Times New Roman" panose="02020603050405020304" pitchFamily="18" charset="0"/>
              </a:rPr>
              <a:t>), believing that the human tendency to sin is a free choice.  Following this line of reasoning, there is no need for God's intervening grace because people only need to make up their minds to do God’s will.  </a:t>
            </a:r>
            <a:r>
              <a:rPr lang="en-US" sz="1300" b="1" i="0">
                <a:effectLst/>
                <a:latin typeface="Times New Roman" panose="02020603050405020304" pitchFamily="18" charset="0"/>
                <a:cs typeface="Times New Roman" panose="02020603050405020304" pitchFamily="18" charset="0"/>
              </a:rPr>
              <a:t>We believe that we can harden our hearts against God’s Word and tha</a:t>
            </a:r>
            <a:r>
              <a:rPr lang="en-US" sz="1300" b="1">
                <a:latin typeface="Times New Roman" panose="02020603050405020304" pitchFamily="18" charset="0"/>
                <a:cs typeface="Times New Roman" panose="02020603050405020304" pitchFamily="18" charset="0"/>
              </a:rPr>
              <a:t>t we must strive to remain in the faith until death to receive salvation.</a:t>
            </a:r>
            <a:endParaRPr lang="en-US" sz="1300" b="1">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0000"/>
              </a:lnSpc>
              <a:buNone/>
            </a:pPr>
            <a:endParaRPr lang="en-US" sz="1300"/>
          </a:p>
        </p:txBody>
      </p:sp>
    </p:spTree>
    <p:extLst>
      <p:ext uri="{BB962C8B-B14F-4D97-AF65-F5344CB8AC3E}">
        <p14:creationId xmlns:p14="http://schemas.microsoft.com/office/powerpoint/2010/main" val="351727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CF6F37E1-3DFE-4CE8-8803-E3CF77214FB6}"/>
              </a:ext>
            </a:extLst>
          </p:cNvPr>
          <p:cNvSpPr>
            <a:spLocks noGrp="1"/>
          </p:cNvSpPr>
          <p:nvPr>
            <p:ph type="title"/>
          </p:nvPr>
        </p:nvSpPr>
        <p:spPr>
          <a:xfrm>
            <a:off x="806195" y="804672"/>
            <a:ext cx="3521359" cy="5248656"/>
          </a:xfrm>
        </p:spPr>
        <p:txBody>
          <a:bodyPr anchor="ctr">
            <a:normAutofit/>
          </a:bodyPr>
          <a:lstStyle/>
          <a:p>
            <a:pPr algn="ctr"/>
            <a:r>
              <a:rPr lang="en-US" sz="3900"/>
              <a:t>Sanctification</a:t>
            </a:r>
          </a:p>
        </p:txBody>
      </p:sp>
      <p:sp>
        <p:nvSpPr>
          <p:cNvPr id="3" name="Content Placeholder 2">
            <a:extLst>
              <a:ext uri="{FF2B5EF4-FFF2-40B4-BE49-F238E27FC236}">
                <a16:creationId xmlns:a16="http://schemas.microsoft.com/office/drawing/2014/main" id="{B6C7F2DA-CB8F-4786-9C29-4E17C7C2A72F}"/>
              </a:ext>
            </a:extLst>
          </p:cNvPr>
          <p:cNvSpPr>
            <a:spLocks noGrp="1"/>
          </p:cNvSpPr>
          <p:nvPr>
            <p:ph idx="1"/>
          </p:nvPr>
        </p:nvSpPr>
        <p:spPr>
          <a:xfrm>
            <a:off x="4975861" y="804671"/>
            <a:ext cx="6399930" cy="5248657"/>
          </a:xfrm>
        </p:spPr>
        <p:txBody>
          <a:bodyPr anchor="ctr">
            <a:normAutofit/>
          </a:bodyPr>
          <a:lstStyle/>
          <a:p>
            <a:pPr marL="0" marR="0" indent="0">
              <a:lnSpc>
                <a:spcPct val="90000"/>
              </a:lnSpc>
              <a:spcBef>
                <a:spcPts val="0"/>
              </a:spcBef>
              <a:spcAft>
                <a:spcPts val="0"/>
              </a:spcAft>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THAT THROUGH THE MOSAIC LAW WE BECOME CONSCIOUS OF SIN (Romans 3:20) BUT THAT RIGHTEOUSNESS FROM GOD COMES THROUGH FAITH IN JESUS CHRIST TO ALL WHO BELIEVE (Romans 3:22).</a:t>
            </a:r>
          </a:p>
          <a:p>
            <a:pPr marL="0" marR="0" indent="0">
              <a:lnSpc>
                <a:spcPct val="90000"/>
              </a:lnSpc>
              <a:spcBef>
                <a:spcPts val="0"/>
              </a:spcBef>
              <a:spcAft>
                <a:spcPts val="0"/>
              </a:spcAft>
              <a:buNone/>
            </a:pPr>
            <a:endParaRPr lang="en-US" sz="13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THAT WE ARE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SANCTIFIED</a:t>
            </a:r>
            <a:r>
              <a:rPr lang="en-US" sz="1300">
                <a:effectLst/>
                <a:latin typeface="Times New Roman" panose="02020603050405020304" pitchFamily="18" charset="0"/>
                <a:ea typeface="Calibri" panose="020F0502020204030204" pitchFamily="34" charset="0"/>
                <a:cs typeface="Times New Roman" panose="02020603050405020304" pitchFamily="18" charset="0"/>
              </a:rPr>
              <a:t> BY GOD: “For this is the will of God, your sanctification: that you abstain from sexual immorality; that each of you know how to control his own body in holiness and honor… (I Thessalonians 4:3)” “Consecrate yourselves, therefore, and be holy, for I am the Lord your God.  Keep my statutes and do them; I am the Lord who sanctifies you (Leviticus 20:8).”</a:t>
            </a:r>
          </a:p>
          <a:p>
            <a:pPr marL="0" marR="0" indent="0">
              <a:lnSpc>
                <a:spcPct val="90000"/>
              </a:lnSpc>
              <a:spcBef>
                <a:spcPts val="0"/>
              </a:spcBef>
              <a:spcAft>
                <a:spcPts val="0"/>
              </a:spcAft>
              <a:buNone/>
            </a:pPr>
            <a:endParaRPr lang="en-US" sz="13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THAT GOD SANCTIFIES US BY OUR FAITH: I am sending you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Paul</a:t>
            </a:r>
            <a:r>
              <a:rPr lang="en-US" sz="1300">
                <a:effectLst/>
                <a:latin typeface="Times New Roman" panose="02020603050405020304" pitchFamily="18" charset="0"/>
                <a:ea typeface="Calibri" panose="020F0502020204030204" pitchFamily="34" charset="0"/>
                <a:cs typeface="Times New Roman" panose="02020603050405020304" pitchFamily="18" charset="0"/>
              </a:rPr>
              <a:t>) to open their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Jews and Gentiles</a:t>
            </a:r>
            <a:r>
              <a:rPr lang="en-US" sz="1300">
                <a:effectLst/>
                <a:latin typeface="Times New Roman" panose="02020603050405020304" pitchFamily="18" charset="0"/>
                <a:ea typeface="Calibri" panose="020F0502020204030204" pitchFamily="34" charset="0"/>
                <a:cs typeface="Times New Roman" panose="02020603050405020304" pitchFamily="18" charset="0"/>
              </a:rPr>
              <a:t>) eyes and turn them from darkness to light, and from the power of Satan to God, so that they may receive forgiveness of sins and a place among those who are sanctified by faith in me (Acts 26:18).</a:t>
            </a:r>
          </a:p>
          <a:p>
            <a:pPr marL="0" marR="0" indent="0">
              <a:lnSpc>
                <a:spcPct val="90000"/>
              </a:lnSpc>
              <a:spcBef>
                <a:spcPts val="0"/>
              </a:spcBef>
              <a:spcAft>
                <a:spcPts val="0"/>
              </a:spcAft>
              <a:buNone/>
            </a:pPr>
            <a:endParaRPr lang="en-US" sz="130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GOD SANCTIFIES US BY HIS WORD (</a:t>
            </a:r>
            <a:r>
              <a:rPr lang="en-US" sz="1300" b="1">
                <a:effectLst/>
                <a:latin typeface="Times New Roman" panose="02020603050405020304" pitchFamily="18" charset="0"/>
                <a:ea typeface="Calibri" panose="020F0502020204030204" pitchFamily="34" charset="0"/>
                <a:cs typeface="Times New Roman" panose="02020603050405020304" pitchFamily="18" charset="0"/>
              </a:rPr>
              <a:t>the Bible</a:t>
            </a:r>
            <a:r>
              <a:rPr lang="en-US" sz="1300">
                <a:effectLst/>
                <a:latin typeface="Times New Roman" panose="02020603050405020304" pitchFamily="18" charset="0"/>
                <a:ea typeface="Calibri" panose="020F0502020204030204" pitchFamily="34" charset="0"/>
                <a:cs typeface="Times New Roman" panose="02020603050405020304" pitchFamily="18" charset="0"/>
              </a:rPr>
              <a:t>): Sanctify them in the truth; your word is truth (John 17:17).</a:t>
            </a:r>
          </a:p>
          <a:p>
            <a:pPr marL="0" marR="0" indent="0">
              <a:lnSpc>
                <a:spcPct val="90000"/>
              </a:lnSpc>
              <a:spcBef>
                <a:spcPts val="0"/>
              </a:spcBef>
              <a:spcAft>
                <a:spcPts val="0"/>
              </a:spcAft>
              <a:buNone/>
            </a:pPr>
            <a:endParaRPr lang="en-US" sz="13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WE ARE SANCTIFIED BY THE HOLY SPIRIT: “I have written you quite boldly by way of reminder, because of the grace given me by God to be a minister of Christ Jesus to the Gentiles in the priestly service of the gospel of God, so that the offering of the Gentiles may be acceptable, sanctified by the Holy Spirit (Romans 15:16).”</a:t>
            </a:r>
          </a:p>
          <a:p>
            <a:pPr marL="0" marR="0" indent="0">
              <a:lnSpc>
                <a:spcPct val="90000"/>
              </a:lnSpc>
              <a:spcBef>
                <a:spcPts val="0"/>
              </a:spcBef>
              <a:spcAft>
                <a:spcPts val="0"/>
              </a:spcAft>
              <a:buNone/>
            </a:pPr>
            <a:endParaRPr lang="en-US" sz="13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300">
                <a:effectLst/>
                <a:latin typeface="Times New Roman" panose="02020603050405020304" pitchFamily="18" charset="0"/>
                <a:ea typeface="Calibri" panose="020F0502020204030204" pitchFamily="34" charset="0"/>
                <a:cs typeface="Times New Roman" panose="02020603050405020304" pitchFamily="18" charset="0"/>
              </a:rPr>
              <a:t>WE BELIEVE THAT AN UNBELIEVING HUSBAND AND/OR WIFE ARE SANCTIFIED BY GOD IN MARRIAGE: “For the unbelieving husband has been sanctified through his wife, and the unbelieving wife has been sanctified through her husband (I Corinthians 7:14).”</a:t>
            </a:r>
          </a:p>
          <a:p>
            <a:pPr marL="0" indent="0">
              <a:lnSpc>
                <a:spcPct val="90000"/>
              </a:lnSpc>
              <a:buNone/>
            </a:pPr>
            <a:endParaRPr lang="en-US" sz="1300"/>
          </a:p>
        </p:txBody>
      </p:sp>
    </p:spTree>
    <p:extLst>
      <p:ext uri="{BB962C8B-B14F-4D97-AF65-F5344CB8AC3E}">
        <p14:creationId xmlns:p14="http://schemas.microsoft.com/office/powerpoint/2010/main" val="109182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9AABE907-D23F-4079-A49A-4D9FBBF5925E}"/>
              </a:ext>
            </a:extLst>
          </p:cNvPr>
          <p:cNvSpPr>
            <a:spLocks noGrp="1"/>
          </p:cNvSpPr>
          <p:nvPr>
            <p:ph type="title"/>
          </p:nvPr>
        </p:nvSpPr>
        <p:spPr>
          <a:xfrm>
            <a:off x="806195" y="804672"/>
            <a:ext cx="3521359" cy="5248656"/>
          </a:xfrm>
        </p:spPr>
        <p:txBody>
          <a:bodyPr anchor="ctr">
            <a:normAutofit/>
          </a:bodyPr>
          <a:lstStyle/>
          <a:p>
            <a:pPr algn="ctr"/>
            <a:r>
              <a:rPr lang="en-US" dirty="0"/>
              <a:t>Confession</a:t>
            </a:r>
          </a:p>
        </p:txBody>
      </p:sp>
      <p:sp>
        <p:nvSpPr>
          <p:cNvPr id="3" name="Content Placeholder 2">
            <a:extLst>
              <a:ext uri="{FF2B5EF4-FFF2-40B4-BE49-F238E27FC236}">
                <a16:creationId xmlns:a16="http://schemas.microsoft.com/office/drawing/2014/main" id="{AEA772C8-832D-4ACB-896E-D37B37077359}"/>
              </a:ext>
            </a:extLst>
          </p:cNvPr>
          <p:cNvSpPr>
            <a:spLocks noGrp="1"/>
          </p:cNvSpPr>
          <p:nvPr>
            <p:ph idx="1"/>
          </p:nvPr>
        </p:nvSpPr>
        <p:spPr>
          <a:xfrm>
            <a:off x="4981037" y="1828800"/>
            <a:ext cx="6327306" cy="4780280"/>
          </a:xfrm>
        </p:spPr>
        <p:txBody>
          <a:bodyPr anchor="ctr">
            <a:normAutofit/>
          </a:bodyPr>
          <a:lstStyle/>
          <a:p>
            <a:pPr marL="0" indent="0">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WE BELIEVE THAT GOD PURIFIES US THROUGH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CONFESSION</a:t>
            </a:r>
            <a:r>
              <a:rPr lang="en-US" dirty="0">
                <a:effectLst/>
                <a:latin typeface="Times New Roman" panose="02020603050405020304" pitchFamily="18" charset="0"/>
                <a:ea typeface="Calibri" panose="020F0502020204030204" pitchFamily="34" charset="0"/>
                <a:cs typeface="Times New Roman" panose="02020603050405020304" pitchFamily="18" charset="0"/>
              </a:rPr>
              <a:t>: “If we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those who call themselves Christians</a:t>
            </a:r>
            <a:r>
              <a:rPr lang="en-US" dirty="0">
                <a:effectLst/>
                <a:latin typeface="Times New Roman" panose="02020603050405020304" pitchFamily="18" charset="0"/>
                <a:ea typeface="Calibri" panose="020F0502020204030204" pitchFamily="34" charset="0"/>
                <a:cs typeface="Times New Roman" panose="02020603050405020304" pitchFamily="18" charset="0"/>
              </a:rPr>
              <a:t>) claim to be without sin, we deceive ourselves and the truth is not in us.  If we confess our sins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directly to God in prayer</a:t>
            </a:r>
            <a:r>
              <a:rPr lang="en-US" dirty="0">
                <a:effectLst/>
                <a:latin typeface="Times New Roman" panose="02020603050405020304" pitchFamily="18" charset="0"/>
                <a:ea typeface="Calibri" panose="020F0502020204030204" pitchFamily="34" charset="0"/>
                <a:cs typeface="Times New Roman" panose="02020603050405020304" pitchFamily="18" charset="0"/>
              </a:rPr>
              <a:t>), he is faithful and just and will forgive us our sins and purify us from all unrighteousness (I John 1:9).”</a:t>
            </a:r>
          </a:p>
          <a:p>
            <a:pPr marL="0" indent="0">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0604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0D5B1650-B127-46DF-8330-E350F4BF7E2E}"/>
              </a:ext>
            </a:extLst>
          </p:cNvPr>
          <p:cNvSpPr>
            <a:spLocks noGrp="1"/>
          </p:cNvSpPr>
          <p:nvPr>
            <p:ph type="title"/>
          </p:nvPr>
        </p:nvSpPr>
        <p:spPr>
          <a:xfrm>
            <a:off x="806195" y="804672"/>
            <a:ext cx="3521359" cy="5248656"/>
          </a:xfrm>
        </p:spPr>
        <p:txBody>
          <a:bodyPr anchor="ctr">
            <a:normAutofit/>
          </a:bodyPr>
          <a:lstStyle/>
          <a:p>
            <a:pPr algn="ctr"/>
            <a:r>
              <a:rPr lang="en-US" dirty="0"/>
              <a:t>Prayer</a:t>
            </a:r>
          </a:p>
        </p:txBody>
      </p:sp>
      <p:sp>
        <p:nvSpPr>
          <p:cNvPr id="3" name="Content Placeholder 2">
            <a:extLst>
              <a:ext uri="{FF2B5EF4-FFF2-40B4-BE49-F238E27FC236}">
                <a16:creationId xmlns:a16="http://schemas.microsoft.com/office/drawing/2014/main" id="{D532A719-CD19-49C9-8EF5-BE15693F8458}"/>
              </a:ext>
            </a:extLst>
          </p:cNvPr>
          <p:cNvSpPr>
            <a:spLocks noGrp="1"/>
          </p:cNvSpPr>
          <p:nvPr>
            <p:ph idx="1"/>
          </p:nvPr>
        </p:nvSpPr>
        <p:spPr>
          <a:xfrm>
            <a:off x="4975861" y="804671"/>
            <a:ext cx="6399930" cy="5248657"/>
          </a:xfrm>
        </p:spPr>
        <p:txBody>
          <a:bodyPr anchor="ctr">
            <a:normAutofit/>
          </a:bodyPr>
          <a:lstStyle/>
          <a:p>
            <a:pPr marL="0" indent="0">
              <a:buNone/>
            </a:pPr>
            <a:r>
              <a:rPr lang="en-US" sz="1900">
                <a:effectLst/>
                <a:latin typeface="Times New Roman" panose="02020603050405020304" pitchFamily="18" charset="0"/>
                <a:ea typeface="Calibri" panose="020F0502020204030204" pitchFamily="34" charset="0"/>
                <a:cs typeface="Times New Roman" panose="02020603050405020304" pitchFamily="18" charset="0"/>
              </a:rPr>
              <a:t>WE BELIEVE THAT WE ACHIEVE PEACE </a:t>
            </a:r>
            <a:r>
              <a:rPr lang="en-US" sz="1900">
                <a:latin typeface="Times New Roman" panose="02020603050405020304" pitchFamily="18" charset="0"/>
                <a:ea typeface="Calibri" panose="020F0502020204030204" pitchFamily="34" charset="0"/>
                <a:cs typeface="Times New Roman" panose="02020603050405020304" pitchFamily="18" charset="0"/>
              </a:rPr>
              <a:t>WITH GOD </a:t>
            </a:r>
            <a:r>
              <a:rPr lang="en-US" sz="1900">
                <a:effectLst/>
                <a:latin typeface="Times New Roman" panose="02020603050405020304" pitchFamily="18" charset="0"/>
                <a:ea typeface="Calibri" panose="020F0502020204030204" pitchFamily="34" charset="0"/>
                <a:cs typeface="Times New Roman" panose="02020603050405020304" pitchFamily="18" charset="0"/>
              </a:rPr>
              <a:t>THROUGH </a:t>
            </a:r>
            <a:r>
              <a:rPr lang="en-US" sz="1900" b="1">
                <a:effectLst/>
                <a:latin typeface="Times New Roman" panose="02020603050405020304" pitchFamily="18" charset="0"/>
                <a:ea typeface="Calibri" panose="020F0502020204030204" pitchFamily="34" charset="0"/>
                <a:cs typeface="Times New Roman" panose="02020603050405020304" pitchFamily="18" charset="0"/>
              </a:rPr>
              <a:t>PRAYER</a:t>
            </a:r>
            <a:r>
              <a:rPr lang="en-US" sz="1900">
                <a:effectLst/>
                <a:latin typeface="Times New Roman" panose="02020603050405020304" pitchFamily="18" charset="0"/>
                <a:ea typeface="Calibri" panose="020F0502020204030204" pitchFamily="34" charset="0"/>
                <a:cs typeface="Times New Roman" panose="02020603050405020304" pitchFamily="18" charset="0"/>
              </a:rPr>
              <a:t> TO GOD</a:t>
            </a:r>
            <a:r>
              <a:rPr lang="en-US" sz="1900" b="1">
                <a:effectLst/>
                <a:latin typeface="Times New Roman" panose="02020603050405020304" pitchFamily="18" charset="0"/>
                <a:ea typeface="Calibri" panose="020F0502020204030204" pitchFamily="34" charset="0"/>
                <a:cs typeface="Times New Roman" panose="02020603050405020304" pitchFamily="18" charset="0"/>
              </a:rPr>
              <a:t>:</a:t>
            </a:r>
            <a:r>
              <a:rPr lang="en-US" sz="1900">
                <a:effectLst/>
                <a:latin typeface="Times New Roman" panose="02020603050405020304" pitchFamily="18" charset="0"/>
                <a:ea typeface="Calibri" panose="020F0502020204030204" pitchFamily="34" charset="0"/>
                <a:cs typeface="Times New Roman" panose="02020603050405020304" pitchFamily="18" charset="0"/>
              </a:rPr>
              <a:t> “…do not be anxious about anything, but in everything by prayer and supplication with thanksgiving let your requests be made known to God.  And the peace of God, which surpasses all understanding, will guard your hearts and minds in Christ Jesus (Philippians 4:6,7).” </a:t>
            </a:r>
          </a:p>
          <a:p>
            <a:pPr marL="0" indent="0">
              <a:buNone/>
            </a:pPr>
            <a:endParaRPr lang="en-US" sz="190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900" b="1" i="0" baseline="30000">
                <a:effectLst/>
                <a:latin typeface="Times New Roman" panose="02020603050405020304" pitchFamily="18" charset="0"/>
                <a:cs typeface="Times New Roman" panose="02020603050405020304" pitchFamily="18" charset="0"/>
              </a:rPr>
              <a:t>13 </a:t>
            </a:r>
            <a:r>
              <a:rPr lang="en-US" sz="1900" b="0" i="0">
                <a:effectLst/>
                <a:latin typeface="Times New Roman" panose="02020603050405020304" pitchFamily="18" charset="0"/>
                <a:cs typeface="Times New Roman" panose="02020603050405020304" pitchFamily="18" charset="0"/>
              </a:rPr>
              <a:t>For “everyone who calls on the name of the Lord will be saved (Romans 13:10).”</a:t>
            </a:r>
          </a:p>
          <a:p>
            <a:pPr marL="0" indent="0">
              <a:buNone/>
            </a:pPr>
            <a:endParaRPr lang="en-US" sz="19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900" b="1" i="0" baseline="30000">
                <a:effectLst/>
                <a:latin typeface="Times New Roman" panose="02020603050405020304" pitchFamily="18" charset="0"/>
                <a:cs typeface="Times New Roman" panose="02020603050405020304" pitchFamily="18" charset="0"/>
              </a:rPr>
              <a:t>26 </a:t>
            </a:r>
            <a:r>
              <a:rPr lang="en-US" sz="1900" b="0" i="0">
                <a:effectLst/>
                <a:latin typeface="Times New Roman" panose="02020603050405020304" pitchFamily="18" charset="0"/>
                <a:cs typeface="Times New Roman" panose="02020603050405020304" pitchFamily="18" charset="0"/>
              </a:rPr>
              <a:t>Likewise the Spirit helps us in our weakness. For we do not know what to pray for as we ought, but the Spirit himself intercedes for us with groanings too deep for words. </a:t>
            </a:r>
            <a:r>
              <a:rPr lang="en-US" sz="1900" b="1" i="0" baseline="30000">
                <a:effectLst/>
                <a:latin typeface="Times New Roman" panose="02020603050405020304" pitchFamily="18" charset="0"/>
                <a:cs typeface="Times New Roman" panose="02020603050405020304" pitchFamily="18" charset="0"/>
              </a:rPr>
              <a:t>27 </a:t>
            </a:r>
            <a:r>
              <a:rPr lang="en-US" sz="1900" b="0" i="0">
                <a:effectLst/>
                <a:latin typeface="Times New Roman" panose="02020603050405020304" pitchFamily="18" charset="0"/>
                <a:cs typeface="Times New Roman" panose="02020603050405020304" pitchFamily="18" charset="0"/>
              </a:rPr>
              <a:t>And he who searches hearts knows what is the mind of the Spirit, because the Spirit intercedes for the saints according to the will of God (Romans 8:26-27).</a:t>
            </a:r>
            <a:endParaRPr lang="en-US" sz="19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19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AADFA67B-A22D-4C2D-8145-A0DA288E216C}"/>
              </a:ext>
            </a:extLst>
          </p:cNvPr>
          <p:cNvSpPr>
            <a:spLocks noGrp="1"/>
          </p:cNvSpPr>
          <p:nvPr>
            <p:ph type="title"/>
          </p:nvPr>
        </p:nvSpPr>
        <p:spPr>
          <a:xfrm>
            <a:off x="806195" y="804672"/>
            <a:ext cx="3521359" cy="5248656"/>
          </a:xfrm>
        </p:spPr>
        <p:txBody>
          <a:bodyPr anchor="ctr">
            <a:normAutofit/>
          </a:bodyPr>
          <a:lstStyle/>
          <a:p>
            <a:pPr algn="ctr"/>
            <a:r>
              <a:rPr lang="en-US" sz="3900"/>
              <a:t>Watchfulness</a:t>
            </a:r>
          </a:p>
        </p:txBody>
      </p:sp>
      <p:sp>
        <p:nvSpPr>
          <p:cNvPr id="3" name="Content Placeholder 2">
            <a:extLst>
              <a:ext uri="{FF2B5EF4-FFF2-40B4-BE49-F238E27FC236}">
                <a16:creationId xmlns:a16="http://schemas.microsoft.com/office/drawing/2014/main" id="{123570E5-1C60-4E86-8D99-FC050D07989D}"/>
              </a:ext>
            </a:extLst>
          </p:cNvPr>
          <p:cNvSpPr>
            <a:spLocks noGrp="1"/>
          </p:cNvSpPr>
          <p:nvPr>
            <p:ph idx="1"/>
          </p:nvPr>
        </p:nvSpPr>
        <p:spPr>
          <a:xfrm>
            <a:off x="4975861" y="804671"/>
            <a:ext cx="6399930" cy="5248657"/>
          </a:xfrm>
        </p:spPr>
        <p:txBody>
          <a:bodyPr anchor="ctr">
            <a:normAutofit/>
          </a:bodyPr>
          <a:lstStyle/>
          <a:p>
            <a:pPr marL="0" marR="0" indent="0">
              <a:spcBef>
                <a:spcPts val="0"/>
              </a:spcBef>
              <a:spcAft>
                <a:spcPts val="0"/>
              </a:spcAft>
              <a:buNone/>
            </a:pPr>
            <a:r>
              <a:rPr lang="en-US">
                <a:effectLst/>
                <a:latin typeface="Times New Roman" panose="02020603050405020304" pitchFamily="18" charset="0"/>
                <a:ea typeface="Calibri" panose="020F0502020204030204" pitchFamily="34" charset="0"/>
                <a:cs typeface="Times New Roman" panose="02020603050405020304" pitchFamily="18" charset="0"/>
              </a:rPr>
              <a:t>“Therefore keep watch </a:t>
            </a:r>
            <a:r>
              <a:rPr lang="en-US" b="1">
                <a:effectLst/>
                <a:latin typeface="Times New Roman" panose="02020603050405020304" pitchFamily="18" charset="0"/>
                <a:ea typeface="Calibri" panose="020F0502020204030204" pitchFamily="34" charset="0"/>
                <a:cs typeface="Times New Roman" panose="02020603050405020304" pitchFamily="18" charset="0"/>
              </a:rPr>
              <a:t>(for the signs of my coming</a:t>
            </a:r>
            <a:r>
              <a:rPr lang="en-US">
                <a:effectLst/>
                <a:latin typeface="Times New Roman" panose="02020603050405020304" pitchFamily="18" charset="0"/>
                <a:ea typeface="Calibri" panose="020F0502020204030204" pitchFamily="34" charset="0"/>
                <a:cs typeface="Times New Roman" panose="02020603050405020304" pitchFamily="18" charset="0"/>
              </a:rPr>
              <a:t>), because you do not know on what day your Lord will come.  But understand this: If the owner of the house </a:t>
            </a:r>
            <a:r>
              <a:rPr lang="en-US" b="1">
                <a:effectLst/>
                <a:latin typeface="Times New Roman" panose="02020603050405020304" pitchFamily="18" charset="0"/>
                <a:ea typeface="Calibri" panose="020F0502020204030204" pitchFamily="34" charset="0"/>
                <a:cs typeface="Times New Roman" panose="02020603050405020304" pitchFamily="18" charset="0"/>
              </a:rPr>
              <a:t>(Satan</a:t>
            </a:r>
            <a:r>
              <a:rPr lang="en-US">
                <a:effectLst/>
                <a:latin typeface="Times New Roman" panose="02020603050405020304" pitchFamily="18" charset="0"/>
                <a:ea typeface="Calibri" panose="020F0502020204030204" pitchFamily="34" charset="0"/>
                <a:cs typeface="Times New Roman" panose="02020603050405020304" pitchFamily="18" charset="0"/>
              </a:rPr>
              <a:t>) had known at what time the thief </a:t>
            </a:r>
            <a:r>
              <a:rPr lang="en-US" b="1">
                <a:effectLst/>
                <a:latin typeface="Times New Roman" panose="02020603050405020304" pitchFamily="18" charset="0"/>
                <a:ea typeface="Calibri" panose="020F0502020204030204" pitchFamily="34" charset="0"/>
                <a:cs typeface="Times New Roman" panose="02020603050405020304" pitchFamily="18" charset="0"/>
              </a:rPr>
              <a:t>(Jesus) </a:t>
            </a:r>
            <a:r>
              <a:rPr lang="en-US">
                <a:effectLst/>
                <a:latin typeface="Times New Roman" panose="02020603050405020304" pitchFamily="18" charset="0"/>
                <a:ea typeface="Calibri" panose="020F0502020204030204" pitchFamily="34" charset="0"/>
                <a:cs typeface="Times New Roman" panose="02020603050405020304" pitchFamily="18" charset="0"/>
              </a:rPr>
              <a:t>was coming, he would not have let his house be broken into (Matthew 12:29).  So you must also be ready </a:t>
            </a:r>
            <a:r>
              <a:rPr lang="en-US" b="1">
                <a:effectLst/>
                <a:latin typeface="Times New Roman" panose="02020603050405020304" pitchFamily="18" charset="0"/>
                <a:ea typeface="Calibri" panose="020F0502020204030204" pitchFamily="34" charset="0"/>
                <a:cs typeface="Times New Roman" panose="02020603050405020304" pitchFamily="18" charset="0"/>
              </a:rPr>
              <a:t>(remain in the faith),</a:t>
            </a:r>
            <a:r>
              <a:rPr lang="en-US">
                <a:effectLst/>
                <a:latin typeface="Times New Roman" panose="02020603050405020304" pitchFamily="18" charset="0"/>
                <a:ea typeface="Calibri" panose="020F0502020204030204" pitchFamily="34" charset="0"/>
                <a:cs typeface="Times New Roman" panose="02020603050405020304" pitchFamily="18" charset="0"/>
              </a:rPr>
              <a:t> because the Son of Man will come at an hour when you do not expect him (Matthew 24:42-44).”  </a:t>
            </a:r>
          </a:p>
          <a:p>
            <a:pPr marL="0" marR="0" indent="0">
              <a:spcBef>
                <a:spcPts val="0"/>
              </a:spcBef>
              <a:spcAft>
                <a:spcPts val="0"/>
              </a:spcAft>
              <a:buNone/>
            </a:pPr>
            <a:r>
              <a:rPr lang="en-US">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a:effectLst/>
                <a:latin typeface="Times New Roman" panose="02020603050405020304" pitchFamily="18" charset="0"/>
                <a:ea typeface="Calibri" panose="020F0502020204030204" pitchFamily="34" charset="0"/>
                <a:cs typeface="Times New Roman" panose="02020603050405020304" pitchFamily="18" charset="0"/>
              </a:rPr>
              <a:t>“It will be good for those servants (</a:t>
            </a:r>
            <a:r>
              <a:rPr lang="en-US" b="1">
                <a:effectLst/>
                <a:latin typeface="Times New Roman" panose="02020603050405020304" pitchFamily="18" charset="0"/>
                <a:ea typeface="Calibri" panose="020F0502020204030204" pitchFamily="34" charset="0"/>
                <a:cs typeface="Times New Roman" panose="02020603050405020304" pitchFamily="18" charset="0"/>
              </a:rPr>
              <a:t>pastors</a:t>
            </a:r>
            <a:r>
              <a:rPr lang="en-US">
                <a:effectLst/>
                <a:latin typeface="Times New Roman" panose="02020603050405020304" pitchFamily="18" charset="0"/>
                <a:ea typeface="Calibri" panose="020F0502020204030204" pitchFamily="34" charset="0"/>
                <a:cs typeface="Times New Roman" panose="02020603050405020304" pitchFamily="18" charset="0"/>
              </a:rPr>
              <a:t> (Matthew 24:45)) whose master finds them watching (</a:t>
            </a:r>
            <a:r>
              <a:rPr lang="en-US" b="1">
                <a:effectLst/>
                <a:latin typeface="Times New Roman" panose="02020603050405020304" pitchFamily="18" charset="0"/>
                <a:ea typeface="Calibri" panose="020F0502020204030204" pitchFamily="34" charset="0"/>
                <a:cs typeface="Times New Roman" panose="02020603050405020304" pitchFamily="18" charset="0"/>
              </a:rPr>
              <a:t>for the signs) </a:t>
            </a:r>
            <a:r>
              <a:rPr lang="en-US">
                <a:effectLst/>
                <a:latin typeface="Times New Roman" panose="02020603050405020304" pitchFamily="18" charset="0"/>
                <a:ea typeface="Calibri" panose="020F0502020204030204" pitchFamily="34" charset="0"/>
                <a:cs typeface="Times New Roman" panose="02020603050405020304" pitchFamily="18" charset="0"/>
              </a:rPr>
              <a:t>when he comes.  I tell you the truth, he will dress himself to serve, will have them recline at the table </a:t>
            </a:r>
            <a:r>
              <a:rPr lang="en-US" b="1">
                <a:effectLst/>
                <a:latin typeface="Times New Roman" panose="02020603050405020304" pitchFamily="18" charset="0"/>
                <a:ea typeface="Calibri" panose="020F0502020204030204" pitchFamily="34" charset="0"/>
                <a:cs typeface="Times New Roman" panose="02020603050405020304" pitchFamily="18" charset="0"/>
              </a:rPr>
              <a:t>(Wedding Supper of the Lamb</a:t>
            </a:r>
            <a:r>
              <a:rPr lang="en-US">
                <a:effectLst/>
                <a:latin typeface="Times New Roman" panose="02020603050405020304" pitchFamily="18" charset="0"/>
                <a:ea typeface="Calibri" panose="020F0502020204030204" pitchFamily="34" charset="0"/>
                <a:cs typeface="Times New Roman" panose="02020603050405020304" pitchFamily="18" charset="0"/>
              </a:rPr>
              <a:t> </a:t>
            </a:r>
            <a:r>
              <a:rPr lang="en-US" b="1">
                <a:effectLst/>
                <a:latin typeface="Times New Roman" panose="02020603050405020304" pitchFamily="18" charset="0"/>
                <a:ea typeface="Calibri" panose="020F0502020204030204" pitchFamily="34" charset="0"/>
                <a:cs typeface="Times New Roman" panose="02020603050405020304" pitchFamily="18" charset="0"/>
              </a:rPr>
              <a:t>(Revelation 19:7)), </a:t>
            </a:r>
            <a:r>
              <a:rPr lang="en-US">
                <a:effectLst/>
                <a:latin typeface="Times New Roman" panose="02020603050405020304" pitchFamily="18" charset="0"/>
                <a:ea typeface="Calibri" panose="020F0502020204030204" pitchFamily="34" charset="0"/>
                <a:cs typeface="Times New Roman" panose="02020603050405020304" pitchFamily="18" charset="0"/>
              </a:rPr>
              <a:t>and will come and wait on them (Luke 12:37).”</a:t>
            </a:r>
          </a:p>
          <a:p>
            <a:pPr marL="0" indent="0">
              <a:buNone/>
            </a:pPr>
            <a:endParaRPr lang="en-US" dirty="0"/>
          </a:p>
        </p:txBody>
      </p:sp>
    </p:spTree>
    <p:extLst>
      <p:ext uri="{BB962C8B-B14F-4D97-AF65-F5344CB8AC3E}">
        <p14:creationId xmlns:p14="http://schemas.microsoft.com/office/powerpoint/2010/main" val="3377579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542</TotalTime>
  <Words>2103</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vt:lpstr>
      <vt:lpstr>The Nature of God</vt:lpstr>
      <vt:lpstr>Who God Brings To Salvation</vt:lpstr>
      <vt:lpstr>The Manner of Salvation</vt:lpstr>
      <vt:lpstr>The Manner of Salvation cont.</vt:lpstr>
      <vt:lpstr>The Role of the Christian in Salvation</vt:lpstr>
      <vt:lpstr>Sanctification</vt:lpstr>
      <vt:lpstr>Confession</vt:lpstr>
      <vt:lpstr>Prayer</vt:lpstr>
      <vt:lpstr>Watchfulness</vt:lpstr>
      <vt:lpstr>The Message of the Christian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Faith</dc:title>
  <dc:creator>Shawn Brandmahl</dc:creator>
  <cp:lastModifiedBy>Shawn Brandmahl</cp:lastModifiedBy>
  <cp:revision>72</cp:revision>
  <dcterms:created xsi:type="dcterms:W3CDTF">2021-03-22T13:32:32Z</dcterms:created>
  <dcterms:modified xsi:type="dcterms:W3CDTF">2022-02-14T15:23:51Z</dcterms:modified>
</cp:coreProperties>
</file>